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1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presProps.xml" ContentType="application/vnd.openxmlformats-officedocument.presentationml.presProps+xml"/>
  <Override PartName="/ppt/media/image6.png" ContentType="image/png"/>
  <Override PartName="/ppt/media/image5.png" ContentType="image/png"/>
  <Override PartName="/ppt/media/image4.png" ContentType="image/png"/>
  <Override PartName="/ppt/media/image8.png" ContentType="image/png"/>
  <Override PartName="/ppt/media/image1.png" ContentType="image/png"/>
  <Override PartName="/ppt/media/image9.png" ContentType="image/png"/>
  <Override PartName="/ppt/media/image2.png" ContentType="image/png"/>
  <Override PartName="/ppt/media/image7.png" ContentType="image/png"/>
  <Override PartName="/ppt/media/image3.png" ContentType="image/png"/>
  <Override PartName="/ppt/presentation.xml" ContentType="application/vnd.openxmlformats-officedocument.presentationml.presentation.main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1.xml" ContentType="application/vnd.openxmlformats-officedocument.theme+xml"/>
  <Override PartName="/ppt/theme/theme8.xml" ContentType="application/vnd.openxmlformats-officedocument.theme+xml"/>
  <Override PartName="/ppt/theme/theme1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7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sldIdLst>
    <p:sldId id="256" r:id="rId1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" Target="slides/slide1.xml"/><Relationship Id="rId1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9" name="Рисунок 31" descr=""/>
          <p:cNvPicPr/>
          <p:nvPr/>
        </p:nvPicPr>
        <p:blipFill>
          <a:blip r:embed="rId2"/>
          <a:stretch/>
        </p:blipFill>
        <p:spPr>
          <a:xfrm>
            <a:off x="377640" y="2889720"/>
            <a:ext cx="6800040" cy="5425200"/>
          </a:xfrm>
          <a:prstGeom prst="rect">
            <a:avLst/>
          </a:prstGeom>
          <a:ln w="0">
            <a:noFill/>
          </a:ln>
        </p:spPr>
      </p:pic>
      <p:pic>
        <p:nvPicPr>
          <p:cNvPr id="20" name="Рисунок 32" descr=""/>
          <p:cNvPicPr/>
          <p:nvPr/>
        </p:nvPicPr>
        <p:blipFill>
          <a:blip r:embed="rId3"/>
          <a:stretch/>
        </p:blipFill>
        <p:spPr>
          <a:xfrm>
            <a:off x="377640" y="2889720"/>
            <a:ext cx="6800040" cy="54252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Второй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Третий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Четвёртый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Пятый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Шестой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Arial"/>
              </a:rPr>
              <a:t>Седьмой уровень структуры</a:t>
            </a:r>
            <a:endParaRPr b="0" lang="ru-RU" sz="28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object 33" descr=""/>
          <p:cNvPicPr/>
          <p:nvPr/>
        </p:nvPicPr>
        <p:blipFill>
          <a:blip r:embed="rId1"/>
          <a:stretch/>
        </p:blipFill>
        <p:spPr>
          <a:xfrm>
            <a:off x="3327120" y="235440"/>
            <a:ext cx="4097160" cy="1121760"/>
          </a:xfrm>
          <a:prstGeom prst="rect">
            <a:avLst/>
          </a:prstGeom>
          <a:ln w="0">
            <a:noFill/>
          </a:ln>
        </p:spPr>
      </p:pic>
      <p:sp>
        <p:nvSpPr>
          <p:cNvPr id="61" name="CustomShape 1"/>
          <p:cNvSpPr/>
          <p:nvPr/>
        </p:nvSpPr>
        <p:spPr>
          <a:xfrm>
            <a:off x="0" y="8176320"/>
            <a:ext cx="7341840" cy="2516040"/>
          </a:xfrm>
          <a:custGeom>
            <a:avLst/>
            <a:gdLst>
              <a:gd name="textAreaLeft" fmla="*/ 0 w 7341840"/>
              <a:gd name="textAreaRight" fmla="*/ 7342200 w 7341840"/>
              <a:gd name="textAreaTop" fmla="*/ 0 h 2516040"/>
              <a:gd name="textAreaBottom" fmla="*/ 2516400 h 2516040"/>
            </a:gdLst>
            <a:ah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stomShape 2"/>
          <p:cNvSpPr/>
          <p:nvPr/>
        </p:nvSpPr>
        <p:spPr>
          <a:xfrm>
            <a:off x="771480" y="8178120"/>
            <a:ext cx="90720" cy="125640"/>
          </a:xfrm>
          <a:custGeom>
            <a:avLst/>
            <a:gdLst>
              <a:gd name="textAreaLeft" fmla="*/ 0 w 90720"/>
              <a:gd name="textAreaRight" fmla="*/ 91080 w 90720"/>
              <a:gd name="textAreaTop" fmla="*/ 0 h 125640"/>
              <a:gd name="textAreaBottom" fmla="*/ 126000 h 125640"/>
            </a:gdLst>
            <a:ah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object 38" descr=""/>
          <p:cNvPicPr/>
          <p:nvPr/>
        </p:nvPicPr>
        <p:blipFill>
          <a:blip r:embed="rId2"/>
          <a:stretch/>
        </p:blipFill>
        <p:spPr>
          <a:xfrm>
            <a:off x="888840" y="8176320"/>
            <a:ext cx="288360" cy="128880"/>
          </a:xfrm>
          <a:prstGeom prst="rect">
            <a:avLst/>
          </a:prstGeom>
          <a:ln w="0">
            <a:noFill/>
          </a:ln>
        </p:spPr>
      </p:pic>
      <p:pic>
        <p:nvPicPr>
          <p:cNvPr id="64" name="object 39" descr=""/>
          <p:cNvPicPr/>
          <p:nvPr/>
        </p:nvPicPr>
        <p:blipFill>
          <a:blip r:embed="rId3"/>
          <a:stretch/>
        </p:blipFill>
        <p:spPr>
          <a:xfrm>
            <a:off x="1201680" y="8176320"/>
            <a:ext cx="315360" cy="128880"/>
          </a:xfrm>
          <a:prstGeom prst="rect">
            <a:avLst/>
          </a:prstGeom>
          <a:ln w="0">
            <a:noFill/>
          </a:ln>
        </p:spPr>
      </p:pic>
      <p:pic>
        <p:nvPicPr>
          <p:cNvPr id="65" name="object 40" descr=""/>
          <p:cNvPicPr/>
          <p:nvPr/>
        </p:nvPicPr>
        <p:blipFill>
          <a:blip r:embed="rId4"/>
          <a:stretch/>
        </p:blipFill>
        <p:spPr>
          <a:xfrm>
            <a:off x="1545480" y="8178120"/>
            <a:ext cx="106200" cy="125280"/>
          </a:xfrm>
          <a:prstGeom prst="rect">
            <a:avLst/>
          </a:prstGeom>
          <a:ln w="0">
            <a:noFill/>
          </a:ln>
        </p:spPr>
      </p:pic>
      <p:pic>
        <p:nvPicPr>
          <p:cNvPr id="66" name="object 41" descr=""/>
          <p:cNvPicPr/>
          <p:nvPr/>
        </p:nvPicPr>
        <p:blipFill>
          <a:blip r:embed="rId5"/>
          <a:stretch/>
        </p:blipFill>
        <p:spPr>
          <a:xfrm>
            <a:off x="1679400" y="8178120"/>
            <a:ext cx="109080" cy="127080"/>
          </a:xfrm>
          <a:prstGeom prst="rect">
            <a:avLst/>
          </a:prstGeom>
          <a:ln w="0">
            <a:noFill/>
          </a:ln>
        </p:spPr>
      </p:pic>
      <p:sp>
        <p:nvSpPr>
          <p:cNvPr id="67" name="CustomShape 3"/>
          <p:cNvSpPr/>
          <p:nvPr/>
        </p:nvSpPr>
        <p:spPr>
          <a:xfrm>
            <a:off x="129240" y="9188640"/>
            <a:ext cx="5110200" cy="150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noAutofit/>
          </a:bodyPr>
          <a:p>
            <a:pPr marL="12600" defTabSz="914400">
              <a:lnSpc>
                <a:spcPct val="75000"/>
              </a:lnSpc>
            </a:pP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3200" spc="-11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3200" spc="-11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32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контакты: 8-3532-322572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г.Гай, ул.Молодежная, 6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ct val="75000"/>
              </a:lnSpc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Сапугольцева Н.Г.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ustomShape 4"/>
          <p:cNvSpPr/>
          <p:nvPr/>
        </p:nvSpPr>
        <p:spPr>
          <a:xfrm>
            <a:off x="2921400" y="8338320"/>
            <a:ext cx="3762000" cy="84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noAutofit/>
          </a:bodyPr>
          <a:p>
            <a:pPr marL="12600" indent="1948680" defTabSz="914400">
              <a:lnSpc>
                <a:spcPct val="112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41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CustomShape 5"/>
          <p:cNvSpPr/>
          <p:nvPr/>
        </p:nvSpPr>
        <p:spPr>
          <a:xfrm>
            <a:off x="6123240" y="8786520"/>
            <a:ext cx="989280" cy="75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noAutofit/>
          </a:bodyPr>
          <a:p>
            <a:pPr marL="12600" defTabSz="9144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469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Оренбургской области</a:t>
            </a:r>
            <a:endParaRPr b="0" lang="ru-RU" sz="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object 49" descr=""/>
          <p:cNvPicPr/>
          <p:nvPr/>
        </p:nvPicPr>
        <p:blipFill>
          <a:blip r:embed="rId6"/>
          <a:stretch/>
        </p:blipFill>
        <p:spPr>
          <a:xfrm>
            <a:off x="129240" y="276120"/>
            <a:ext cx="903240" cy="953280"/>
          </a:xfrm>
          <a:prstGeom prst="rect">
            <a:avLst/>
          </a:prstGeom>
          <a:ln w="0">
            <a:noFill/>
          </a:ln>
        </p:spPr>
      </p:pic>
      <p:sp>
        <p:nvSpPr>
          <p:cNvPr id="71" name="CustomShape 6"/>
          <p:cNvSpPr/>
          <p:nvPr/>
        </p:nvSpPr>
        <p:spPr>
          <a:xfrm>
            <a:off x="6140520" y="9593640"/>
            <a:ext cx="870840" cy="854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stomShape 7"/>
          <p:cNvSpPr/>
          <p:nvPr/>
        </p:nvSpPr>
        <p:spPr>
          <a:xfrm>
            <a:off x="6492600" y="8622720"/>
            <a:ext cx="811440" cy="81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3" name="object 48" descr=""/>
          <p:cNvPicPr/>
          <p:nvPr/>
        </p:nvPicPr>
        <p:blipFill>
          <a:blip r:embed="rId7"/>
          <a:stretch/>
        </p:blipFill>
        <p:spPr>
          <a:xfrm>
            <a:off x="6560640" y="8800560"/>
            <a:ext cx="597600" cy="512640"/>
          </a:xfrm>
          <a:prstGeom prst="rect">
            <a:avLst/>
          </a:prstGeom>
          <a:ln w="0">
            <a:noFill/>
          </a:ln>
        </p:spPr>
      </p:pic>
      <p:pic>
        <p:nvPicPr>
          <p:cNvPr id="74" name="Рисунок 7" descr=""/>
          <p:cNvPicPr/>
          <p:nvPr/>
        </p:nvPicPr>
        <p:blipFill>
          <a:blip r:embed="rId8"/>
          <a:stretch/>
        </p:blipFill>
        <p:spPr>
          <a:xfrm>
            <a:off x="6114600" y="9590040"/>
            <a:ext cx="858240" cy="8582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5" name="Table 8"/>
          <p:cNvGraphicFramePr/>
          <p:nvPr/>
        </p:nvGraphicFramePr>
        <p:xfrm>
          <a:off x="321840" y="1436040"/>
          <a:ext cx="6902280" cy="6635880"/>
        </p:xfrm>
        <a:graphic>
          <a:graphicData uri="http://schemas.openxmlformats.org/drawingml/2006/table">
            <a:tbl>
              <a:tblPr/>
              <a:tblGrid>
                <a:gridCol w="912600"/>
                <a:gridCol w="5289480"/>
                <a:gridCol w="700560"/>
              </a:tblGrid>
              <a:tr h="4633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b="0" lang="ru-RU" sz="1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76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03.09.26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68400" rIns="68400"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Лекция РО «Знание»: «Голосуем сердцем — воспитываем примером: выборы в России».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15000"/>
                        </a:lnSpc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День знаний: когда опыт встречается с молодостью!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68400" marR="6840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518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Консультирование по пенсионным и социальным вопросам. Проводит руководитель КС Сапугольцева Н.Г.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15:00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1675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Лекции РО "Знание" в формате ВКС на темы: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«Угрозы единству России: механизмы противодействия разжиганию межнациональной и межконфессиональной розни»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«Информационная война как элемент гибридной войны»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9586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18.09.26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15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«Осенний урожай здоровья: витамины, которые нас берегут» - познавательная беседа о пользе витаминов.</a:t>
                      </a: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 Проводит руководитель КС Сапугольцева Н.Г.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86652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25.09.26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231f20"/>
                          </a:solidFill>
                          <a:latin typeface="Times New Roman"/>
                          <a:ea typeface="Times New Roman"/>
                        </a:rPr>
                        <a:t>Мастер-класс «Рукотворное тепло» в рамках подготовки к Дню пожилого человека. </a:t>
                      </a: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Проводит руководитель КС Сапугольцева Н.Г.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518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30.09.26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«Серебряный возраст — золотое время». Встреча, посвященная Дню пожилого человека. </a:t>
                      </a:r>
                      <a:r>
                        <a:rPr b="0" lang="ru-RU" sz="1800" spc="-1" strike="noStrike">
                          <a:solidFill>
                            <a:schemeClr val="dk1"/>
                          </a:solidFill>
                          <a:latin typeface="Times New Roman"/>
                          <a:ea typeface="DejaVu Sans"/>
                        </a:rPr>
                        <a:t>Проводит руководитель КС Сапугольцева Н.Г.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16:00</a:t>
                      </a:r>
                      <a:endParaRPr b="0" lang="ru-RU" sz="16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76" name="CustomShape 9"/>
          <p:cNvSpPr/>
          <p:nvPr/>
        </p:nvSpPr>
        <p:spPr>
          <a:xfrm>
            <a:off x="1038600" y="167400"/>
            <a:ext cx="3062880" cy="114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«ДУШЕВНЫЕ ВСТРЕЧИ»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г. Гай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CustomShape 10"/>
          <p:cNvSpPr/>
          <p:nvPr/>
        </p:nvSpPr>
        <p:spPr>
          <a:xfrm>
            <a:off x="4507200" y="221040"/>
            <a:ext cx="2917080" cy="91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 anchor="t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2700" spc="-1" strike="noStrike">
                <a:solidFill>
                  <a:srgbClr val="ffffff"/>
                </a:solidFill>
                <a:latin typeface="Calibri"/>
                <a:ea typeface="DejaVu Sans"/>
              </a:rPr>
              <a:t>МЕРОПРИЯТИЯ НА   СЕНТЯБРЬ 2026</a:t>
            </a:r>
            <a:endParaRPr b="0" lang="ru-RU" sz="27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</TotalTime>
  <Application>LibreOffice/7.6.7.2$Linux_X86_64 LibreOffice_project/60$Build-2</Application>
  <AppVersion>15.0000</AppVersion>
  <Words>204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2026-08-24T08:38:17Z</cp:lastPrinted>
  <dcterms:modified xsi:type="dcterms:W3CDTF">2026-08-28T15:03:57Z</dcterms:modified>
  <cp:revision>137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astSaved">
    <vt:filetime>2025-11-06T00:00:00Z</vt:filetime>
  </property>
  <property fmtid="{D5CDD505-2E9C-101B-9397-08002B2CF9AE}" pid="7" name="LinksUpToDate">
    <vt:bool>0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0</vt:bool>
  </property>
  <property fmtid="{D5CDD505-2E9C-101B-9397-08002B2CF9AE}" pid="13" name="ShareDoc">
    <vt:bool>0</vt:bool>
  </property>
  <property fmtid="{D5CDD505-2E9C-101B-9397-08002B2CF9AE}" pid="14" name="Slides">
    <vt:i4>1</vt:i4>
  </property>
</Properties>
</file>