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slideLayouts/slideLayout12.xml" ContentType="application/vnd.openxmlformats-officedocument.presentationml.slideLayout+xml"/>
  <Override PartName="/ppt/theme/theme1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  <p:sldMasterId id="2147483666" r:id="rId10"/>
    <p:sldMasterId id="2147483668" r:id="rId11"/>
    <p:sldMasterId id="2147483670" r:id="rId12"/>
  </p:sldMasterIdLst>
  <p:sldIdLst>
    <p:sldId id="256" r:id="rId13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2664" y="-306"/>
      </p:cViewPr>
      <p:guideLst>
        <p:guide orient="horz" pos="3368"/>
        <p:guide pos="23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mediaAndTx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04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04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9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10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040" cy="620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040" cy="620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Седьмой уровень структуры</a:t>
            </a:r>
          </a:p>
        </p:txBody>
      </p:sp>
      <p:pic>
        <p:nvPicPr>
          <p:cNvPr id="19" name="Рисунок 31"/>
          <p:cNvPicPr/>
          <p:nvPr/>
        </p:nvPicPr>
        <p:blipFill>
          <a:blip r:embed="rId3"/>
          <a:stretch/>
        </p:blipFill>
        <p:spPr>
          <a:xfrm>
            <a:off x="377640" y="2889720"/>
            <a:ext cx="6800040" cy="5425200"/>
          </a:xfrm>
          <a:prstGeom prst="rect">
            <a:avLst/>
          </a:prstGeom>
          <a:ln w="0">
            <a:noFill/>
          </a:ln>
        </p:spPr>
      </p:pic>
      <p:pic>
        <p:nvPicPr>
          <p:cNvPr id="20" name="Рисунок 32"/>
          <p:cNvPicPr/>
          <p:nvPr/>
        </p:nvPicPr>
        <p:blipFill>
          <a:blip r:embed="rId3"/>
          <a:stretch/>
        </p:blipFill>
        <p:spPr>
          <a:xfrm>
            <a:off x="377640" y="2889720"/>
            <a:ext cx="6800040" cy="5425200"/>
          </a:xfrm>
          <a:prstGeom prst="rect">
            <a:avLst/>
          </a:prstGeom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Arial"/>
              </a:rPr>
              <a:t>Для правки текста заглавия щёлкните мышью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040" cy="620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/>
    <p:bodyStyle/>
    <p:otherStyle/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120" cy="620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120" cy="620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/>
    <p:bodyStyle/>
    <p:otherStyle/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Arial"/>
              </a:rPr>
              <a:t>Для правки текста заглавия щёлкните мышью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/>
    <p:bodyStyle/>
    <p:otherStyle/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/>
    <p:bodyStyle/>
    <p:otherStyle/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120" cy="620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/>
    <p:bodyStyle/>
    <p:otherStyle/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120" cy="620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47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/>
    <p:bodyStyle/>
    <p:otherStyle/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04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object 33"/>
          <p:cNvPicPr/>
          <p:nvPr/>
        </p:nvPicPr>
        <p:blipFill>
          <a:blip r:embed="rId2"/>
          <a:stretch/>
        </p:blipFill>
        <p:spPr>
          <a:xfrm>
            <a:off x="3327120" y="235440"/>
            <a:ext cx="4097160" cy="1121760"/>
          </a:xfrm>
          <a:prstGeom prst="rect">
            <a:avLst/>
          </a:prstGeom>
          <a:ln w="0">
            <a:noFill/>
          </a:ln>
        </p:spPr>
      </p:pic>
      <p:sp>
        <p:nvSpPr>
          <p:cNvPr id="61" name="CustomShape 1"/>
          <p:cNvSpPr/>
          <p:nvPr/>
        </p:nvSpPr>
        <p:spPr>
          <a:xfrm>
            <a:off x="0" y="8176320"/>
            <a:ext cx="7341840" cy="2516040"/>
          </a:xfrm>
          <a:custGeom>
            <a:avLst/>
            <a:gdLst>
              <a:gd name="textAreaLeft" fmla="*/ 0 w 7341840"/>
              <a:gd name="textAreaRight" fmla="*/ 7342200 w 7341840"/>
              <a:gd name="textAreaTop" fmla="*/ 0 h 2516040"/>
              <a:gd name="textAreaBottom" fmla="*/ 2516400 h 251604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CustomShape 2"/>
          <p:cNvSpPr/>
          <p:nvPr/>
        </p:nvSpPr>
        <p:spPr>
          <a:xfrm>
            <a:off x="771480" y="8178120"/>
            <a:ext cx="90720" cy="125640"/>
          </a:xfrm>
          <a:custGeom>
            <a:avLst/>
            <a:gdLst>
              <a:gd name="textAreaLeft" fmla="*/ 0 w 90720"/>
              <a:gd name="textAreaRight" fmla="*/ 91080 w 90720"/>
              <a:gd name="textAreaTop" fmla="*/ 0 h 125640"/>
              <a:gd name="textAreaBottom" fmla="*/ 126000 h 125640"/>
            </a:gdLst>
            <a:ahLst/>
            <a:cxnLst/>
            <a:rect l="textAreaLeft" t="textAreaTop" r="textAreaRight" b="textAreaBottom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3" name="object 38"/>
          <p:cNvPicPr/>
          <p:nvPr/>
        </p:nvPicPr>
        <p:blipFill>
          <a:blip r:embed="rId3"/>
          <a:stretch/>
        </p:blipFill>
        <p:spPr>
          <a:xfrm>
            <a:off x="888840" y="8176320"/>
            <a:ext cx="288360" cy="128880"/>
          </a:xfrm>
          <a:prstGeom prst="rect">
            <a:avLst/>
          </a:prstGeom>
          <a:ln w="0">
            <a:noFill/>
          </a:ln>
        </p:spPr>
      </p:pic>
      <p:pic>
        <p:nvPicPr>
          <p:cNvPr id="64" name="object 39"/>
          <p:cNvPicPr/>
          <p:nvPr/>
        </p:nvPicPr>
        <p:blipFill>
          <a:blip r:embed="rId4"/>
          <a:stretch/>
        </p:blipFill>
        <p:spPr>
          <a:xfrm>
            <a:off x="1201680" y="8176320"/>
            <a:ext cx="315360" cy="128880"/>
          </a:xfrm>
          <a:prstGeom prst="rect">
            <a:avLst/>
          </a:prstGeom>
          <a:ln w="0">
            <a:noFill/>
          </a:ln>
        </p:spPr>
      </p:pic>
      <p:pic>
        <p:nvPicPr>
          <p:cNvPr id="65" name="object 40"/>
          <p:cNvPicPr/>
          <p:nvPr/>
        </p:nvPicPr>
        <p:blipFill>
          <a:blip r:embed="rId5"/>
          <a:stretch/>
        </p:blipFill>
        <p:spPr>
          <a:xfrm>
            <a:off x="1545480" y="8178120"/>
            <a:ext cx="106200" cy="125280"/>
          </a:xfrm>
          <a:prstGeom prst="rect">
            <a:avLst/>
          </a:prstGeom>
          <a:ln w="0">
            <a:noFill/>
          </a:ln>
        </p:spPr>
      </p:pic>
      <p:pic>
        <p:nvPicPr>
          <p:cNvPr id="66" name="object 41"/>
          <p:cNvPicPr/>
          <p:nvPr/>
        </p:nvPicPr>
        <p:blipFill>
          <a:blip r:embed="rId6"/>
          <a:stretch/>
        </p:blipFill>
        <p:spPr>
          <a:xfrm>
            <a:off x="1679400" y="8178120"/>
            <a:ext cx="109080" cy="127080"/>
          </a:xfrm>
          <a:prstGeom prst="rect">
            <a:avLst/>
          </a:prstGeom>
          <a:ln w="0">
            <a:noFill/>
          </a:ln>
        </p:spPr>
      </p:pic>
      <p:sp>
        <p:nvSpPr>
          <p:cNvPr id="67" name="CustomShape 3"/>
          <p:cNvSpPr/>
          <p:nvPr/>
        </p:nvSpPr>
        <p:spPr>
          <a:xfrm>
            <a:off x="129240" y="9188640"/>
            <a:ext cx="5110200" cy="150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noAutofit/>
          </a:bodyPr>
          <a:lstStyle/>
          <a:p>
            <a:pPr marL="12600" defTabSz="914400">
              <a:lnSpc>
                <a:spcPct val="75000"/>
              </a:lnSpc>
            </a:pPr>
            <a:r>
              <a:rPr lang="ru-RU" sz="3200" b="1" strike="noStrike" spc="-1">
                <a:solidFill>
                  <a:srgbClr val="FFFFFF"/>
                </a:solidFill>
                <a:latin typeface="Calibri"/>
                <a:ea typeface="DejaVu Sans"/>
              </a:rPr>
              <a:t>ПРИХОДИТЕ, МЫ</a:t>
            </a:r>
            <a:r>
              <a:rPr lang="ru-RU" sz="3200" b="1" strike="noStrike" spc="-111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3200" b="1" strike="noStrike" spc="-1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lang="ru-RU" sz="3200" b="1" strike="noStrike" spc="-111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3200" b="1" strike="noStrike" spc="-1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ct val="75000"/>
              </a:lnSpc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lang="ru-RU" sz="1300" b="0" strike="noStrike" spc="-9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контакты: 8-3532-322572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ct val="75000"/>
              </a:lnSpc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Адрес: г.Гай, ул.Молодежная, 6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ct val="75000"/>
              </a:lnSpc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Сапугольцева Н.Г.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CustomShape 4"/>
          <p:cNvSpPr/>
          <p:nvPr/>
        </p:nvSpPr>
        <p:spPr>
          <a:xfrm>
            <a:off x="2781720" y="8259480"/>
            <a:ext cx="3762000" cy="77509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noAutofit/>
          </a:bodyPr>
          <a:lstStyle/>
          <a:p>
            <a:pPr marL="12600" indent="1948680" defTabSz="914400">
              <a:lnSpc>
                <a:spcPct val="112000"/>
              </a:lnSpc>
              <a:tabLst>
                <a:tab pos="0" algn="l"/>
              </a:tabLst>
            </a:pPr>
            <a:r>
              <a:rPr lang="ru-RU" sz="16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lang="ru-RU" sz="1600" b="1" strike="noStrike" spc="-41" dirty="0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– четверг 09:00 – 18:00 Пятница - 09:00 – 16:45</a:t>
            </a: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CustomShape 5"/>
          <p:cNvSpPr/>
          <p:nvPr/>
        </p:nvSpPr>
        <p:spPr>
          <a:xfrm>
            <a:off x="6123240" y="8786520"/>
            <a:ext cx="989280" cy="75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noAutofit/>
          </a:bodyPr>
          <a:lstStyle/>
          <a:p>
            <a:pPr marL="12600" defTabSz="9144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469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и социального</a:t>
            </a:r>
            <a:r>
              <a:rPr lang="ru-RU" sz="800" b="0" strike="noStrike" spc="469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страхования РФ 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по</a:t>
            </a:r>
            <a:r>
              <a:rPr lang="ru-RU" sz="800" b="0" strike="noStrike" spc="15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Оренбургской области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0" name="object 49"/>
          <p:cNvPicPr/>
          <p:nvPr/>
        </p:nvPicPr>
        <p:blipFill>
          <a:blip r:embed="rId7"/>
          <a:stretch/>
        </p:blipFill>
        <p:spPr>
          <a:xfrm>
            <a:off x="129240" y="276120"/>
            <a:ext cx="903240" cy="953280"/>
          </a:xfrm>
          <a:prstGeom prst="rect">
            <a:avLst/>
          </a:prstGeom>
          <a:ln w="0">
            <a:noFill/>
          </a:ln>
        </p:spPr>
      </p:pic>
      <p:sp>
        <p:nvSpPr>
          <p:cNvPr id="71" name="CustomShape 6"/>
          <p:cNvSpPr/>
          <p:nvPr/>
        </p:nvSpPr>
        <p:spPr>
          <a:xfrm>
            <a:off x="6140520" y="9593640"/>
            <a:ext cx="870840" cy="85464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CustomShape 7"/>
          <p:cNvSpPr/>
          <p:nvPr/>
        </p:nvSpPr>
        <p:spPr>
          <a:xfrm>
            <a:off x="6492600" y="8622720"/>
            <a:ext cx="811440" cy="8114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3" name="object 48"/>
          <p:cNvPicPr/>
          <p:nvPr/>
        </p:nvPicPr>
        <p:blipFill>
          <a:blip r:embed="rId8"/>
          <a:stretch/>
        </p:blipFill>
        <p:spPr>
          <a:xfrm>
            <a:off x="6560640" y="8800560"/>
            <a:ext cx="597600" cy="512640"/>
          </a:xfrm>
          <a:prstGeom prst="rect">
            <a:avLst/>
          </a:prstGeom>
          <a:ln w="0">
            <a:noFill/>
          </a:ln>
        </p:spPr>
      </p:pic>
      <p:pic>
        <p:nvPicPr>
          <p:cNvPr id="74" name="Рисунок 7"/>
          <p:cNvPicPr/>
          <p:nvPr/>
        </p:nvPicPr>
        <p:blipFill>
          <a:blip r:embed="rId9"/>
          <a:stretch/>
        </p:blipFill>
        <p:spPr>
          <a:xfrm>
            <a:off x="6114600" y="9590040"/>
            <a:ext cx="858240" cy="85824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75" name="Table 8"/>
          <p:cNvGraphicFramePr/>
          <p:nvPr>
            <p:extLst>
              <p:ext uri="{D42A27DB-BD31-4B8C-83A1-F6EECF244321}">
                <p14:modId xmlns:p14="http://schemas.microsoft.com/office/powerpoint/2010/main" val="3822585771"/>
              </p:ext>
            </p:extLst>
          </p:nvPr>
        </p:nvGraphicFramePr>
        <p:xfrm>
          <a:off x="277788" y="1503611"/>
          <a:ext cx="6902640" cy="6535432"/>
        </p:xfrm>
        <a:graphic>
          <a:graphicData uri="http://schemas.openxmlformats.org/drawingml/2006/table">
            <a:tbl>
              <a:tblPr/>
              <a:tblGrid>
                <a:gridCol w="912600"/>
                <a:gridCol w="5289480"/>
                <a:gridCol w="700560"/>
              </a:tblGrid>
              <a:tr h="530721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Мероприятие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Время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начала</a:t>
                      </a:r>
                      <a:endParaRPr lang="ru-RU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7138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1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03.11</a:t>
                      </a:r>
                      <a:endParaRPr lang="ru-RU" sz="15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1.Беседа,</a:t>
                      </a:r>
                      <a:r>
                        <a:rPr lang="ru-RU" sz="15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5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посвященная дню усыновителя. Проводит руководитель КС </a:t>
                      </a:r>
                      <a:r>
                        <a:rPr lang="ru-RU" sz="1500" b="0" strike="noStrike" spc="-1" baseline="0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Сапугольцева</a:t>
                      </a:r>
                      <a:r>
                        <a:rPr lang="ru-RU" sz="15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 Н.Г. Совместно с</a:t>
                      </a:r>
                      <a:r>
                        <a:rPr lang="ru-RU" sz="15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 волонтерами «Движения первых»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РО Знание Лекция «Мы - Россия: Истоки и горизонты единства народов</a:t>
                      </a:r>
                      <a:endParaRPr lang="ru-RU" sz="15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16:00</a:t>
                      </a:r>
                      <a:endParaRPr lang="ru-RU" sz="15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</a:tr>
              <a:tr h="11302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1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10.11</a:t>
                      </a:r>
                      <a:endParaRPr lang="ru-RU" sz="15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r>
                        <a:rPr lang="ru-RU" sz="15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</a:t>
                      </a:r>
                      <a:r>
                        <a:rPr lang="ru-RU" sz="15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РО Знание Лекция  в формате ВКС: </a:t>
                      </a:r>
                      <a:endParaRPr lang="ru-RU" sz="15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Служение Отчеству через профессиональное развитие: коллективный подход к раскрытию талантов.</a:t>
                      </a:r>
                      <a:endParaRPr lang="ru-RU" sz="15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r>
                        <a:rPr lang="ru-RU" sz="15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</a:t>
                      </a:r>
                      <a:r>
                        <a:rPr lang="ru-RU" sz="15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Профессиональное выгорание: что это такое и как с ним </a:t>
                      </a:r>
                      <a:r>
                        <a:rPr lang="ru-RU" sz="15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бороться.</a:t>
                      </a:r>
                      <a:r>
                        <a:rPr lang="ru-RU" sz="15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5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Проводит </a:t>
                      </a:r>
                      <a:r>
                        <a:rPr lang="ru-RU" sz="15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психолог Лебеденко А.В.</a:t>
                      </a:r>
                      <a:endParaRPr lang="ru-RU" sz="15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 </a:t>
                      </a:r>
                      <a:r>
                        <a:rPr lang="ru-RU" sz="1500" b="0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14:00</a:t>
                      </a:r>
                      <a:endParaRPr lang="ru-RU" sz="15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</a:tr>
              <a:tr h="7138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1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11.11</a:t>
                      </a:r>
                      <a:endParaRPr lang="ru-RU" sz="15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4. </a:t>
                      </a:r>
                      <a:r>
                        <a:rPr lang="ru-RU" sz="15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Просмотр видеофильма «Великий северный путь». Всероссийская общественная организация «Русское географическое общество</a:t>
                      </a:r>
                      <a:r>
                        <a:rPr lang="ru-RU" sz="15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.</a:t>
                      </a:r>
                      <a:r>
                        <a:rPr lang="ru-RU" sz="15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15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 </a:t>
                      </a:r>
                      <a:r>
                        <a:rPr lang="ru-RU" sz="15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1</a:t>
                      </a:r>
                      <a:r>
                        <a:rPr lang="ru-RU" sz="15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4:00</a:t>
                      </a:r>
                      <a:endParaRPr lang="ru-RU" sz="15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</a:tr>
              <a:tr h="21712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1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12.11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500" b="1" strike="noStrike" spc="-1" dirty="0" smtClean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ea typeface="DejaVu Sans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500" b="1" strike="noStrike" spc="-1" dirty="0" smtClean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ea typeface="DejaVu Sans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500" b="1" strike="noStrike" spc="-1" dirty="0" smtClean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ea typeface="DejaVu Sans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500" b="1" strike="noStrike" spc="-1" dirty="0" smtClean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ea typeface="DejaVu Sans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1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19.11</a:t>
                      </a:r>
                      <a:endParaRPr lang="ru-RU" sz="15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r>
                        <a:rPr lang="ru-RU" sz="15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</a:t>
                      </a:r>
                      <a:r>
                        <a:rPr lang="ru-RU" sz="15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РО Знание "Кино большой страны: искусство, которое </a:t>
                      </a:r>
                      <a:r>
                        <a:rPr lang="ru-RU" sz="15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объединяет»</a:t>
                      </a:r>
                      <a:endParaRPr lang="ru-RU" sz="15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6. </a:t>
                      </a:r>
                      <a:r>
                        <a:rPr lang="ru-RU" sz="15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Лекция «Правовые изменения в сфере пенсионного обеспечения: что нужно знать», проводит </a:t>
                      </a:r>
                      <a:r>
                        <a:rPr lang="ru-RU" sz="15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руководитель </a:t>
                      </a:r>
                      <a:r>
                        <a:rPr lang="ru-RU" sz="15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КС </a:t>
                      </a:r>
                      <a:r>
                        <a:rPr lang="ru-RU" sz="15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Сапугольцева </a:t>
                      </a:r>
                      <a:r>
                        <a:rPr lang="ru-RU" sz="15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Н.Г.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7. </a:t>
                      </a:r>
                      <a:r>
                        <a:rPr lang="ru-RU" sz="15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Индивидуальное консультирование, проводит </a:t>
                      </a:r>
                      <a:r>
                        <a:rPr lang="ru-RU" sz="15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руководитель </a:t>
                      </a:r>
                      <a:r>
                        <a:rPr lang="ru-RU" sz="15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КС </a:t>
                      </a:r>
                      <a:r>
                        <a:rPr lang="ru-RU" sz="1500" b="0" strike="noStrike" spc="-1" dirty="0" err="1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Сапугольцева</a:t>
                      </a:r>
                      <a:r>
                        <a:rPr lang="ru-RU" sz="15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Н.Г.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8. </a:t>
                      </a: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Образовательная лекция</a:t>
                      </a:r>
                      <a:r>
                        <a:rPr lang="ru-RU" sz="15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</a:t>
                      </a:r>
                      <a:r>
                        <a:rPr lang="ru-RU" sz="15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5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</a:t>
                      </a: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Как оформить цифровое ID в  МАХ», </a:t>
                      </a:r>
                      <a:r>
                        <a:rPr lang="ru-RU" sz="15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проводит </a:t>
                      </a:r>
                      <a:r>
                        <a:rPr lang="ru-RU" sz="15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руководитель КС Сапугольцева Н.Г. </a:t>
                      </a:r>
                      <a:endParaRPr lang="ru-RU" sz="1500" b="0" strike="noStrike" spc="-1" dirty="0" smtClean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14:00</a:t>
                      </a:r>
                      <a:endParaRPr lang="ru-RU" sz="15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</a:tr>
              <a:tr h="58738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25.11</a:t>
                      </a:r>
                      <a:endParaRPr lang="ru-RU" sz="1600" b="1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Школа медицинской грамотности: тема « Сахарный </a:t>
                      </a: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диабет» </a:t>
                      </a:r>
                      <a:r>
                        <a:rPr lang="ru-RU" sz="1600" b="0" strike="noStrike" spc="-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Проводит </a:t>
                      </a:r>
                      <a:r>
                        <a:rPr lang="ru-RU" sz="1600" b="0" strike="noStrike" spc="-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медработник Гайской </a:t>
                      </a: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РБ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  <a:r>
                        <a:rPr lang="ru-RU" sz="16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4:00</a:t>
                      </a:r>
                      <a:endParaRPr lang="ru-RU" sz="1600" b="0" strike="noStrike" spc="-1" dirty="0" smtClean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sp>
        <p:nvSpPr>
          <p:cNvPr id="76" name="CustomShape 9"/>
          <p:cNvSpPr/>
          <p:nvPr/>
        </p:nvSpPr>
        <p:spPr>
          <a:xfrm>
            <a:off x="1038600" y="167400"/>
            <a:ext cx="3062880" cy="1145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ЦЕНТР ОБЩЕНИЯ СОЦФОНДА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«ДУШЕВНЫЕ ВСТРЕЧИ»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г. Гай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CustomShape 10"/>
          <p:cNvSpPr/>
          <p:nvPr/>
        </p:nvSpPr>
        <p:spPr>
          <a:xfrm>
            <a:off x="4507200" y="221040"/>
            <a:ext cx="2917080" cy="91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27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МЕРОПРИЯТИЯ НА   </a:t>
            </a:r>
            <a:r>
              <a:rPr lang="ru-RU" sz="2700" b="1" spc="-1" dirty="0" smtClean="0">
                <a:solidFill>
                  <a:srgbClr val="FFFFFF"/>
                </a:solidFill>
                <a:latin typeface="Calibri"/>
                <a:ea typeface="DejaVu Sans"/>
              </a:rPr>
              <a:t>НОЯБРЬ</a:t>
            </a:r>
            <a:r>
              <a:rPr lang="ru-RU" sz="2700" b="1" strike="noStrike" spc="-1" dirty="0" smtClean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27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2026</a:t>
            </a:r>
            <a:endParaRPr lang="ru-RU" sz="27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996</TotalTime>
  <Words>244</Words>
  <Application>Microsoft Office PowerPoint</Application>
  <PresentationFormat>Произвольный</PresentationFormat>
  <Paragraphs>42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12</vt:i4>
      </vt:variant>
      <vt:variant>
        <vt:lpstr>Заголовки слайдов</vt:lpstr>
      </vt:variant>
      <vt:variant>
        <vt:i4>1</vt:i4>
      </vt:variant>
    </vt:vector>
  </HeadingPairs>
  <TitlesOfParts>
    <vt:vector size="20" baseType="lpstr">
      <vt:lpstr>Microsoft YaHei</vt:lpstr>
      <vt:lpstr>Arial</vt:lpstr>
      <vt:lpstr>Calibri</vt:lpstr>
      <vt:lpstr>DejaVu Sans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Белова Юлия Викторовна</cp:lastModifiedBy>
  <cp:revision>150</cp:revision>
  <cp:lastPrinted>2026-08-24T08:38:17Z</cp:lastPrinted>
  <dcterms:created xsi:type="dcterms:W3CDTF">2025-11-06T11:20:25Z</dcterms:created>
  <dcterms:modified xsi:type="dcterms:W3CDTF">2026-10-28T09:35:15Z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astSaved">
    <vt:filetime>2025-11-06T00:00:00Z</vt:filetime>
  </property>
  <property fmtid="{D5CDD505-2E9C-101B-9397-08002B2CF9AE}" pid="7" name="LinksUpToDate">
    <vt:bool>false</vt:bool>
  </property>
  <property fmtid="{D5CDD505-2E9C-101B-9397-08002B2CF9AE}" pid="8" name="MMClips">
    <vt:i4>0</vt:i4>
  </property>
  <property fmtid="{D5CDD505-2E9C-101B-9397-08002B2CF9AE}" pid="9" name="Notes">
    <vt:i4>0</vt:i4>
  </property>
  <property fmtid="{D5CDD505-2E9C-101B-9397-08002B2CF9AE}" pid="10" name="PresentationFormat">
    <vt:lpwstr>Произвольный</vt:lpwstr>
  </property>
  <property fmtid="{D5CDD505-2E9C-101B-9397-08002B2CF9AE}" pid="11" name="Producer">
    <vt:lpwstr>Adobe PDF Library 17.0</vt:lpwstr>
  </property>
  <property fmtid="{D5CDD505-2E9C-101B-9397-08002B2CF9AE}" pid="12" name="ScaleCrop">
    <vt:bool>false</vt:bool>
  </property>
  <property fmtid="{D5CDD505-2E9C-101B-9397-08002B2CF9AE}" pid="13" name="ShareDoc">
    <vt:bool>false</vt:bool>
  </property>
  <property fmtid="{D5CDD505-2E9C-101B-9397-08002B2CF9AE}" pid="14" name="Slides">
    <vt:i4>1</vt:i4>
  </property>
</Properties>
</file>