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3336" y="-12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243626" y="313171"/>
            <a:ext cx="4098193" cy="1678754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0" y="7112480"/>
            <a:ext cx="7342920" cy="358092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81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8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8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4"/>
          <p:cNvSpPr/>
          <p:nvPr/>
        </p:nvSpPr>
        <p:spPr>
          <a:xfrm>
            <a:off x="430380" y="8691937"/>
            <a:ext cx="5111280" cy="15055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5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8-3532-322572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г.Гай, ул.Молодежная, 6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Сапугольцева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Н.Г.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2870340" y="7286835"/>
            <a:ext cx="3517140" cy="8871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6" dirty="0" smtClean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работы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 Понедельник – четверг 09:00 – 18:00 Пятница - 09:00 –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3240" y="8786520"/>
            <a:ext cx="990360" cy="7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9"/>
          <p:cNvPicPr/>
          <p:nvPr/>
        </p:nvPicPr>
        <p:blipFill>
          <a:blip r:embed="rId8"/>
          <a:stretch/>
        </p:blipFill>
        <p:spPr>
          <a:xfrm>
            <a:off x="319309" y="1004904"/>
            <a:ext cx="904342" cy="95436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object 48"/>
          <p:cNvPicPr/>
          <p:nvPr/>
        </p:nvPicPr>
        <p:blipFill>
          <a:blip r:embed="rId9"/>
          <a:stretch/>
        </p:blipFill>
        <p:spPr>
          <a:xfrm>
            <a:off x="6162120" y="817394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10"/>
          <a:stretch/>
        </p:blipFill>
        <p:spPr>
          <a:xfrm>
            <a:off x="6084882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Table 9"/>
          <p:cNvGraphicFramePr/>
          <p:nvPr>
            <p:extLst>
              <p:ext uri="{D42A27DB-BD31-4B8C-83A1-F6EECF244321}">
                <p14:modId xmlns="" xmlns:p14="http://schemas.microsoft.com/office/powerpoint/2010/main" val="3277502239"/>
              </p:ext>
            </p:extLst>
          </p:nvPr>
        </p:nvGraphicFramePr>
        <p:xfrm>
          <a:off x="644400" y="2155758"/>
          <a:ext cx="6594060" cy="5954037"/>
        </p:xfrm>
        <a:graphic>
          <a:graphicData uri="http://schemas.openxmlformats.org/drawingml/2006/table">
            <a:tbl>
              <a:tblPr/>
              <a:tblGrid>
                <a:gridCol w="818138"/>
                <a:gridCol w="4658148"/>
                <a:gridCol w="1117774"/>
              </a:tblGrid>
              <a:tr h="6965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557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01.04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1.Развлекательная программа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 дню смеха «Праздник шуток и веселья» Проводит КЦСОН</a:t>
                      </a:r>
                    </a:p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Лекция «Преимущество оформления цифровых документов в «</a:t>
                      </a:r>
                      <a:r>
                        <a:rPr lang="en-US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MAX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и «</a:t>
                      </a:r>
                      <a:r>
                        <a:rPr lang="ru-RU" sz="1800" b="0" strike="noStrike" kern="1200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Госуслугах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».Проводит руководитель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</a:t>
                      </a:r>
                    </a:p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trike="noStrike" kern="1200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319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06.04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1.Спортивное мероприятие «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Остров здоровья»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Проводит КЦСОН</a:t>
                      </a:r>
                      <a:endParaRPr lang="ru-RU" sz="1800" b="0" strike="noStrike" kern="1200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2.Лекция: «Изменения в пенсионном законодательстве». </a:t>
                      </a:r>
                      <a:r>
                        <a:rPr lang="ru-RU" sz="1800" b="0" strike="noStrike" kern="1200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Выступление руководителя КС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endParaRPr lang="ru-RU" sz="1800" b="0" strike="noStrike" kern="1200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5084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09.04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1.Обучающий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астер класс «Пасхальный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подарок» 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Проводят активисты ЦОСП и руководитель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Лекция-викторина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«Наш космос» 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Проводят активисты ЦОСП и руководитель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</a:t>
                      </a:r>
                      <a:endParaRPr lang="ru-RU" sz="1800" b="0" strike="noStrike" kern="1200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3" name="CustomShape 5"/>
          <p:cNvSpPr/>
          <p:nvPr/>
        </p:nvSpPr>
        <p:spPr>
          <a:xfrm>
            <a:off x="1320660" y="919415"/>
            <a:ext cx="3027420" cy="12515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«ДУШЕВНЫЕ ВСТРЕЧИ»</a:t>
            </a:r>
          </a:p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 Гай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CustomShape 2"/>
          <p:cNvSpPr/>
          <p:nvPr/>
        </p:nvSpPr>
        <p:spPr>
          <a:xfrm>
            <a:off x="4082601" y="397645"/>
            <a:ext cx="2918118" cy="144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АПРЕЛЬ </a:t>
            </a: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object 33"/>
          <p:cNvPicPr/>
          <p:nvPr/>
        </p:nvPicPr>
        <p:blipFill>
          <a:blip r:embed="rId2"/>
          <a:stretch/>
        </p:blipFill>
        <p:spPr>
          <a:xfrm>
            <a:off x="3244727" y="118468"/>
            <a:ext cx="4098193" cy="1678754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0" y="7112480"/>
            <a:ext cx="7260609" cy="3580920"/>
          </a:xfrm>
          <a:custGeom>
            <a:avLst/>
            <a:gdLst>
              <a:gd name="textAreaLeft" fmla="*/ 0 w 7342920"/>
              <a:gd name="textAreaRight" fmla="*/ 7343280 w 7342920"/>
              <a:gd name="textAreaTop" fmla="*/ 0 h 3580920"/>
              <a:gd name="textAreaBottom" fmla="*/ 358128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0440" cy="129960"/>
          </a:xfrm>
          <a:prstGeom prst="rect">
            <a:avLst/>
          </a:prstGeom>
          <a:ln w="0">
            <a:noFill/>
          </a:ln>
        </p:spPr>
      </p:pic>
      <p:sp>
        <p:nvSpPr>
          <p:cNvPr id="81" name="CustomShape 2"/>
          <p:cNvSpPr/>
          <p:nvPr/>
        </p:nvSpPr>
        <p:spPr>
          <a:xfrm>
            <a:off x="771480" y="8178120"/>
            <a:ext cx="91800" cy="126720"/>
          </a:xfrm>
          <a:custGeom>
            <a:avLst/>
            <a:gdLst>
              <a:gd name="textAreaLeft" fmla="*/ 0 w 91800"/>
              <a:gd name="textAreaRight" fmla="*/ 92160 w 91800"/>
              <a:gd name="textAreaTop" fmla="*/ 0 h 126720"/>
              <a:gd name="textAreaBottom" fmla="*/ 127080 h 12672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9440" cy="129960"/>
          </a:xfrm>
          <a:prstGeom prst="rect">
            <a:avLst/>
          </a:prstGeom>
          <a:ln w="0">
            <a:noFill/>
          </a:ln>
        </p:spPr>
      </p:pic>
      <p:pic>
        <p:nvPicPr>
          <p:cNvPr id="8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6440" cy="129960"/>
          </a:xfrm>
          <a:prstGeom prst="rect">
            <a:avLst/>
          </a:prstGeom>
          <a:ln w="0">
            <a:noFill/>
          </a:ln>
        </p:spPr>
      </p:pic>
      <p:pic>
        <p:nvPicPr>
          <p:cNvPr id="8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7280" cy="126360"/>
          </a:xfrm>
          <a:prstGeom prst="rect">
            <a:avLst/>
          </a:prstGeom>
          <a:ln w="0">
            <a:noFill/>
          </a:ln>
        </p:spPr>
      </p:pic>
      <p:pic>
        <p:nvPicPr>
          <p:cNvPr id="8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160" cy="128160"/>
          </a:xfrm>
          <a:prstGeom prst="rect">
            <a:avLst/>
          </a:prstGeom>
          <a:ln w="0">
            <a:noFill/>
          </a:ln>
        </p:spPr>
      </p:pic>
      <p:sp>
        <p:nvSpPr>
          <p:cNvPr id="87" name="CustomShape 4"/>
          <p:cNvSpPr/>
          <p:nvPr/>
        </p:nvSpPr>
        <p:spPr>
          <a:xfrm>
            <a:off x="421740" y="8687660"/>
            <a:ext cx="5111280" cy="15055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11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ЖДЕМ</a:t>
            </a:r>
            <a:r>
              <a:rPr lang="ru-RU" sz="32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!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5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8-3532-322572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Адрес: г.Гай, ул.Молодежная, 6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Сапугольцева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  <a:ea typeface="DejaVu Sans"/>
              </a:rPr>
              <a:t> Н.Г.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2626359" y="7533564"/>
            <a:ext cx="3517140" cy="11191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6" dirty="0" smtClean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работы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: Понедельник – четверг 09:00 – 18:00 Пятница - 09:00 –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6"/>
          <p:cNvSpPr/>
          <p:nvPr/>
        </p:nvSpPr>
        <p:spPr>
          <a:xfrm>
            <a:off x="6123240" y="8786520"/>
            <a:ext cx="990360" cy="7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7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object 49"/>
          <p:cNvPicPr/>
          <p:nvPr/>
        </p:nvPicPr>
        <p:blipFill>
          <a:blip r:embed="rId8"/>
          <a:stretch/>
        </p:blipFill>
        <p:spPr>
          <a:xfrm>
            <a:off x="284237" y="556285"/>
            <a:ext cx="904342" cy="954360"/>
          </a:xfrm>
          <a:prstGeom prst="rect">
            <a:avLst/>
          </a:prstGeom>
          <a:ln w="0"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object 48"/>
          <p:cNvPicPr/>
          <p:nvPr/>
        </p:nvPicPr>
        <p:blipFill>
          <a:blip r:embed="rId9"/>
          <a:stretch/>
        </p:blipFill>
        <p:spPr>
          <a:xfrm>
            <a:off x="6162120" y="817394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94" name="Рисунок 7"/>
          <p:cNvPicPr/>
          <p:nvPr/>
        </p:nvPicPr>
        <p:blipFill>
          <a:blip r:embed="rId10"/>
          <a:stretch/>
        </p:blipFill>
        <p:spPr>
          <a:xfrm>
            <a:off x="6084882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5" name="Table 9"/>
          <p:cNvGraphicFramePr/>
          <p:nvPr>
            <p:extLst>
              <p:ext uri="{D42A27DB-BD31-4B8C-83A1-F6EECF244321}">
                <p14:modId xmlns="" xmlns:p14="http://schemas.microsoft.com/office/powerpoint/2010/main" val="3776134528"/>
              </p:ext>
            </p:extLst>
          </p:nvPr>
        </p:nvGraphicFramePr>
        <p:xfrm>
          <a:off x="473107" y="1709485"/>
          <a:ext cx="6869813" cy="5874235"/>
        </p:xfrm>
        <a:graphic>
          <a:graphicData uri="http://schemas.openxmlformats.org/drawingml/2006/table">
            <a:tbl>
              <a:tblPr/>
              <a:tblGrid>
                <a:gridCol w="852352"/>
                <a:gridCol w="4852944"/>
                <a:gridCol w="1164517"/>
              </a:tblGrid>
              <a:tr h="8277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931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16.04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1.Совместный</a:t>
                      </a:r>
                      <a:r>
                        <a:rPr lang="ru-RU" sz="1800" b="0" u="none" strike="noStrike" baseline="0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просмотр фильма «Чернобыль»</a:t>
                      </a:r>
                      <a:endParaRPr lang="ru-RU" sz="1800" b="0" u="none" strike="noStrike" dirty="0" smtClean="0">
                        <a:solidFill>
                          <a:srgbClr val="231F20"/>
                        </a:solidFill>
                        <a:effectLst/>
                        <a:uFillTx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2.Трансляция проекта Знание. Лекторий «Эхо Чернобыля. Подвиг ликвидаторов»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3966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23.04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Source Sans Pro Semibold" pitchFamily="34" charset="0"/>
                          <a:cs typeface="Times New Roman" pitchFamily="18" charset="0"/>
                        </a:rPr>
                        <a:t>1.РГО "Знание" Праздничное мероприятие в преддверии 9 мая в формате ВКС</a:t>
                      </a: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Source Sans Pro Semibold" pitchFamily="34" charset="0"/>
                          <a:cs typeface="Times New Roman" pitchFamily="18" charset="0"/>
                        </a:rPr>
                        <a:t>2.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Source Sans Pro Semibold" pitchFamily="34" charset="0"/>
                          <a:cs typeface="Times New Roman" pitchFamily="18" charset="0"/>
                        </a:rPr>
                        <a:t> Сценка и Викторина «Сказки народов России» 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Проводят активисты ЦОСП и руководитель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Source Sans Pro Semibold" pitchFamily="34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3966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24.04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1.Кулинарный мастер-класс ко дню сосисок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тесте «Сосисочная радость» 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Проводит КЦСОН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-342900" algn="l" defTabSz="914400" rtl="0" eaLnBrk="1" latinLnBrk="0" hangingPunct="1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2.Волонтерская акция по благоустройству территорий «Субботник»</a:t>
                      </a:r>
                      <a:r>
                        <a:rPr lang="ru-RU" sz="1800" b="0" strike="noStrike" kern="1200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Проводят активисты ЦОСП и руководитель</a:t>
                      </a:r>
                      <a:r>
                        <a:rPr lang="ru-RU" sz="1800" b="0" strike="noStrike" kern="1200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КС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1348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25.04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1.Лекция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«Коренные малочисленные народы России- история, основные традиции», проводит руководитель </a:t>
                      </a:r>
                      <a:r>
                        <a:rPr lang="ru-RU" sz="1800" b="0" i="0" u="none" strike="noStrike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КС</a:t>
                      </a:r>
                    </a:p>
                    <a:p>
                      <a:pPr marL="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spc="-1" dirty="0" smtClean="0">
                          <a:solidFill>
                            <a:schemeClr val="tx1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Встреча с участником ликвидации  ЧАЭС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12:00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15:00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3" name="CustomShape 5"/>
          <p:cNvSpPr/>
          <p:nvPr/>
        </p:nvSpPr>
        <p:spPr>
          <a:xfrm>
            <a:off x="1334907" y="693207"/>
            <a:ext cx="3027420" cy="12515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«ДУШЕВНЫЕ ВСТРЕЧИ»</a:t>
            </a:r>
          </a:p>
          <a:p>
            <a:pPr>
              <a:lnSpc>
                <a:spcPct val="100000"/>
              </a:lnSpc>
            </a:pPr>
            <a:r>
              <a:rPr lang="ru-RU" sz="1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 Гай</a:t>
            </a:r>
            <a:endParaRPr lang="ru-RU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CustomShape 2"/>
          <p:cNvSpPr/>
          <p:nvPr/>
        </p:nvSpPr>
        <p:spPr>
          <a:xfrm>
            <a:off x="4195482" y="398982"/>
            <a:ext cx="2918118" cy="144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ru-RU" sz="2700" b="1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АПРЕЛЬ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05537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</TotalTime>
  <Words>317</Words>
  <Application>Microsoft Office PowerPoint</Application>
  <PresentationFormat>Произвольный</PresentationFormat>
  <Paragraphs>70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Сапугольцева Наталья Геннадьевна</cp:lastModifiedBy>
  <cp:revision>150</cp:revision>
  <dcterms:created xsi:type="dcterms:W3CDTF">2025-11-06T11:20:25Z</dcterms:created>
  <dcterms:modified xsi:type="dcterms:W3CDTF">2026-03-25T07:18:46Z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