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2664" y="-30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327120" y="235414"/>
            <a:ext cx="4098193" cy="1122739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0" y="7923500"/>
            <a:ext cx="7342920" cy="276990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2" name="object 38"/>
          <p:cNvPicPr/>
          <p:nvPr/>
        </p:nvPicPr>
        <p:blipFill>
          <a:blip r:embed="rId3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39"/>
          <p:cNvPicPr/>
          <p:nvPr/>
        </p:nvPicPr>
        <p:blipFill>
          <a:blip r:embed="rId4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84" name="object 40"/>
          <p:cNvPicPr/>
          <p:nvPr/>
        </p:nvPicPr>
        <p:blipFill>
          <a:blip r:embed="rId5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85" name="object 41"/>
          <p:cNvPicPr/>
          <p:nvPr/>
        </p:nvPicPr>
        <p:blipFill>
          <a:blip r:embed="rId6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4"/>
          <p:cNvSpPr/>
          <p:nvPr/>
        </p:nvSpPr>
        <p:spPr>
          <a:xfrm>
            <a:off x="129218" y="8953795"/>
            <a:ext cx="5111280" cy="15055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5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8-3532-322572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г.Гай, ул.Молодежная, 6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Сапугольцева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Н.Г.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2871989" y="8435661"/>
            <a:ext cx="3763250" cy="9015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3240" y="8786520"/>
            <a:ext cx="990360" cy="7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9"/>
          <p:cNvPicPr/>
          <p:nvPr/>
        </p:nvPicPr>
        <p:blipFill>
          <a:blip r:embed="rId7"/>
          <a:stretch/>
        </p:blipFill>
        <p:spPr>
          <a:xfrm>
            <a:off x="129218" y="276191"/>
            <a:ext cx="904342" cy="95436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6270435" y="83651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object 48"/>
          <p:cNvPicPr/>
          <p:nvPr/>
        </p:nvPicPr>
        <p:blipFill>
          <a:blip r:embed="rId8"/>
          <a:stretch/>
        </p:blipFill>
        <p:spPr>
          <a:xfrm>
            <a:off x="6622053" y="8446898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9"/>
          <a:stretch/>
        </p:blipFill>
        <p:spPr>
          <a:xfrm>
            <a:off x="6114484" y="9589958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Table 9"/>
          <p:cNvGraphicFramePr/>
          <p:nvPr>
            <p:extLst>
              <p:ext uri="{D42A27DB-BD31-4B8C-83A1-F6EECF244321}">
                <p14:modId xmlns:p14="http://schemas.microsoft.com/office/powerpoint/2010/main" val="3728682832"/>
              </p:ext>
            </p:extLst>
          </p:nvPr>
        </p:nvGraphicFramePr>
        <p:xfrm>
          <a:off x="321972" y="1435947"/>
          <a:ext cx="6903076" cy="7022700"/>
        </p:xfrm>
        <a:graphic>
          <a:graphicData uri="http://schemas.openxmlformats.org/drawingml/2006/table">
            <a:tbl>
              <a:tblPr/>
              <a:tblGrid>
                <a:gridCol w="856479"/>
                <a:gridCol w="4876441"/>
                <a:gridCol w="1170156"/>
              </a:tblGrid>
              <a:tr h="6392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024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02.07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Calibri"/>
                        </a:rPr>
                        <a:t>1.День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Calibri"/>
                        </a:rPr>
                        <a:t> ветеранов боевых действий. Проводит 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Calibri"/>
                        </a:rPr>
                        <a:t>Администрация 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Calibri"/>
                        </a:rPr>
                        <a:t>г.Гая</a:t>
                      </a:r>
                      <a:endParaRPr lang="ru-RU" sz="11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05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06.07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2.Фотосессия, посвященная ко Всемирному Дню фотографа. (проводят посетители центра)</a:t>
                      </a:r>
                    </a:p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3.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День рыбака. Проводят активисты центра.</a:t>
                      </a:r>
                      <a:endParaRPr lang="ru-RU" sz="1400" b="0" strike="noStrike" spc="-1" baseline="0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DejaVu Sans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05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4.«Преимущество оформления цифровых документов в «</a:t>
                      </a:r>
                      <a:r>
                        <a:rPr lang="en-US" sz="14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MAX</a:t>
                      </a:r>
                      <a:r>
                        <a:rPr lang="ru-RU" sz="14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и «</a:t>
                      </a:r>
                      <a:r>
                        <a:rPr lang="ru-RU" sz="1400" b="0" strike="noStrike" kern="1200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Госуслугах</a:t>
                      </a:r>
                      <a:r>
                        <a:rPr lang="ru-RU" sz="14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». Проводит руководитель</a:t>
                      </a:r>
                      <a:r>
                        <a:rPr lang="ru-RU" sz="14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 </a:t>
                      </a:r>
                      <a:r>
                        <a:rPr lang="ru-RU" sz="1400" b="0" strike="noStrike" kern="1200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Сапугольцева</a:t>
                      </a:r>
                      <a:r>
                        <a:rPr lang="ru-RU" sz="14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Н.Г.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943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20.07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5. «День металлурга» проводят активисты центра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aseline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Консультирование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 вопросам пенсионного законодательства. (проводит руководитель КС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Сапугольцева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 Н.Г.)</a:t>
                      </a:r>
                      <a:endParaRPr lang="ru-RU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05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22.07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Calibri"/>
                        </a:rPr>
                        <a:t>7.Мероприятие посвященное «Дню семьи, любви и верности»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Calibri"/>
                        </a:rPr>
                        <a:t>Проводит руководитель КС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Calibri"/>
                        </a:rPr>
                        <a:t>Сапугольцева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Calibri"/>
                        </a:rPr>
                        <a:t> Н.Г. </a:t>
                      </a:r>
                      <a:endParaRPr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943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28.07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8.Лекция РО Знание «Цивилизация России: уникальные черты и факторы исторического развития».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9. Лекция РО Знание «Российская культура: искусство и традиции как инструмент».  </a:t>
                      </a:r>
                      <a:endParaRPr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7958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29.07.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10.Лекция заместителя управляющего</a:t>
                      </a:r>
                      <a:r>
                        <a:rPr lang="ru-RU" sz="1400" strike="noStrike" spc="-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ОСФР Борисова Т.Е. «История развития российской государственности» </a:t>
                      </a:r>
                      <a:endParaRPr lang="ru-RU" sz="1400" strike="noStrike" spc="-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11.Лекция: «Инвестирование средств пенсионных накоплений» (проводит </a:t>
                      </a:r>
                      <a:r>
                        <a:rPr lang="ru-RU" sz="1400" strike="noStrike" spc="-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</a:t>
                      </a:r>
                      <a:r>
                        <a:rPr lang="ru-RU" sz="14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отдела Управления установления пенсий</a:t>
                      </a:r>
                      <a:r>
                        <a:rPr lang="ru-RU" sz="1400" strike="noStrike" spc="-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Бондарев А.О.)</a:t>
                      </a:r>
                    </a:p>
                    <a:p>
                      <a:pPr algn="just">
                        <a:lnSpc>
                          <a:spcPct val="100000"/>
                        </a:lnSpc>
                        <a:defRPr/>
                      </a:pPr>
                      <a:r>
                        <a:rPr lang="ru-RU" sz="1400" strike="noStrike" spc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12.Индивидуальное консультирование (проводит заместитель управляющего Борисов Т.Е. и </a:t>
                      </a:r>
                      <a:r>
                        <a:rPr lang="ru-RU" sz="1400" strike="noStrike" spc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</a:t>
                      </a:r>
                      <a:r>
                        <a:rPr lang="ru-RU" sz="1400" strike="noStrike" spc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отдела Бондарев А.О.)</a:t>
                      </a:r>
                      <a:endParaRPr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3" name="CustomShape 5"/>
          <p:cNvSpPr/>
          <p:nvPr/>
        </p:nvSpPr>
        <p:spPr>
          <a:xfrm>
            <a:off x="1038565" y="167426"/>
            <a:ext cx="3063801" cy="11462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«ДУШЕВНЫЕ ВСТРЕЧИ»</a:t>
            </a:r>
          </a:p>
          <a:p>
            <a:pPr>
              <a:lnSpc>
                <a:spcPct val="100000"/>
              </a:lnSpc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 Гай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CustomShape 2"/>
          <p:cNvSpPr/>
          <p:nvPr/>
        </p:nvSpPr>
        <p:spPr>
          <a:xfrm>
            <a:off x="4507195" y="221123"/>
            <a:ext cx="2918118" cy="917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ИЮЛЬ 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246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109</cp:revision>
  <dcterms:created xsi:type="dcterms:W3CDTF">2025-11-06T11:20:25Z</dcterms:created>
  <dcterms:modified xsi:type="dcterms:W3CDTF">2026-06-29T05:44:12Z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