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7556500" cy="10693400"/>
  <p:notesSz cx="7559675" cy="106918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368">
          <p15:clr>
            <a:srgbClr val="A4A3A4"/>
          </p15:clr>
        </p15:guide>
        <p15:guide id="2" pos="23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2958" y="120"/>
      </p:cViewPr>
      <p:guideLst>
        <p:guide orient="horz" pos="3368"/>
        <p:guide pos="23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680040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/>
          </p:nvPr>
        </p:nvSpPr>
        <p:spPr>
          <a:xfrm>
            <a:off x="377640" y="5741640"/>
            <a:ext cx="680040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/>
          </p:nvPr>
        </p:nvSpPr>
        <p:spPr>
          <a:xfrm>
            <a:off x="377640" y="574164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/>
          </p:nvPr>
        </p:nvSpPr>
        <p:spPr>
          <a:xfrm>
            <a:off x="3862440" y="574164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/>
          </p:nvPr>
        </p:nvSpPr>
        <p:spPr>
          <a:xfrm>
            <a:off x="2676960" y="250200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/>
          </p:nvPr>
        </p:nvSpPr>
        <p:spPr>
          <a:xfrm>
            <a:off x="4976280" y="250200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/>
          </p:nvPr>
        </p:nvSpPr>
        <p:spPr>
          <a:xfrm>
            <a:off x="377640" y="574164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/>
          </p:nvPr>
        </p:nvSpPr>
        <p:spPr>
          <a:xfrm>
            <a:off x="2676960" y="574164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/>
          </p:nvPr>
        </p:nvSpPr>
        <p:spPr>
          <a:xfrm>
            <a:off x="4976280" y="574164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377640" y="426600"/>
            <a:ext cx="6800400" cy="8276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/>
          </p:nvPr>
        </p:nvSpPr>
        <p:spPr>
          <a:xfrm>
            <a:off x="377640" y="574164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/>
          </p:nvPr>
        </p:nvSpPr>
        <p:spPr>
          <a:xfrm>
            <a:off x="3862440" y="574164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/>
          </p:nvPr>
        </p:nvSpPr>
        <p:spPr>
          <a:xfrm>
            <a:off x="377640" y="5741640"/>
            <a:ext cx="680040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r>
              <a:rPr lang="ru-RU" sz="4400" b="0" strike="noStrike" spc="-1">
                <a:solidFill>
                  <a:srgbClr val="000000"/>
                </a:solidFill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3200" b="0" strike="noStrike" spc="-1">
                <a:solidFill>
                  <a:srgbClr val="000000"/>
                </a:solidFill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800" b="0" strike="noStrike" spc="-1">
                <a:solidFill>
                  <a:srgbClr val="000000"/>
                </a:solidFill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400" b="0" strike="noStrike" spc="-1">
                <a:solidFill>
                  <a:srgbClr val="000000"/>
                </a:solidFill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000" b="0" strike="noStrike" spc="-1">
                <a:solidFill>
                  <a:srgbClr val="000000"/>
                </a:solidFill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latin typeface="Arial"/>
              </a:rPr>
              <a:t>Седьмой уровень структуры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8" name="object 33"/>
          <p:cNvPicPr/>
          <p:nvPr/>
        </p:nvPicPr>
        <p:blipFill>
          <a:blip r:embed="rId2"/>
          <a:stretch/>
        </p:blipFill>
        <p:spPr>
          <a:xfrm>
            <a:off x="3327120" y="235414"/>
            <a:ext cx="4098193" cy="1122739"/>
          </a:xfrm>
          <a:prstGeom prst="rect">
            <a:avLst/>
          </a:prstGeom>
          <a:ln w="0">
            <a:noFill/>
          </a:ln>
        </p:spPr>
      </p:pic>
      <p:sp>
        <p:nvSpPr>
          <p:cNvPr id="79" name="CustomShape 1"/>
          <p:cNvSpPr/>
          <p:nvPr/>
        </p:nvSpPr>
        <p:spPr>
          <a:xfrm>
            <a:off x="0" y="7923500"/>
            <a:ext cx="7342920" cy="2769900"/>
          </a:xfrm>
          <a:custGeom>
            <a:avLst/>
            <a:gdLst>
              <a:gd name="textAreaLeft" fmla="*/ 0 w 7342920"/>
              <a:gd name="textAreaRight" fmla="*/ 7343280 w 7342920"/>
              <a:gd name="textAreaTop" fmla="*/ 0 h 3580920"/>
              <a:gd name="textAreaBottom" fmla="*/ 3581280 h 3580920"/>
            </a:gdLst>
            <a:ahLst/>
            <a:cxnLst/>
            <a:rect l="textAreaLeft" t="textAreaTop" r="textAreaRight" b="textAreaBottom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80" name="object 36"/>
          <p:cNvPicPr/>
          <p:nvPr/>
        </p:nvPicPr>
        <p:blipFill>
          <a:blip r:embed="rId3"/>
          <a:stretch/>
        </p:blipFill>
        <p:spPr>
          <a:xfrm>
            <a:off x="644400" y="8176320"/>
            <a:ext cx="100440" cy="129960"/>
          </a:xfrm>
          <a:prstGeom prst="rect">
            <a:avLst/>
          </a:prstGeom>
          <a:ln w="0">
            <a:noFill/>
          </a:ln>
        </p:spPr>
      </p:pic>
      <p:sp>
        <p:nvSpPr>
          <p:cNvPr id="81" name="CustomShape 2"/>
          <p:cNvSpPr/>
          <p:nvPr/>
        </p:nvSpPr>
        <p:spPr>
          <a:xfrm>
            <a:off x="771480" y="8178120"/>
            <a:ext cx="91800" cy="126720"/>
          </a:xfrm>
          <a:custGeom>
            <a:avLst/>
            <a:gdLst>
              <a:gd name="textAreaLeft" fmla="*/ 0 w 91800"/>
              <a:gd name="textAreaRight" fmla="*/ 92160 w 91800"/>
              <a:gd name="textAreaTop" fmla="*/ 0 h 126720"/>
              <a:gd name="textAreaBottom" fmla="*/ 127080 h 126720"/>
            </a:gdLst>
            <a:ahLst/>
            <a:cxnLst/>
            <a:rect l="textAreaLeft" t="textAreaTop" r="textAreaRight" b="textAreaBottom"/>
            <a:pathLst>
              <a:path w="94615" h="129540">
                <a:moveTo>
                  <a:pt x="94272" y="0"/>
                </a:moveTo>
                <a:lnTo>
                  <a:pt x="0" y="0"/>
                </a:lnTo>
                <a:lnTo>
                  <a:pt x="0" y="20320"/>
                </a:lnTo>
                <a:lnTo>
                  <a:pt x="0" y="59690"/>
                </a:lnTo>
                <a:lnTo>
                  <a:pt x="0" y="80010"/>
                </a:lnTo>
                <a:lnTo>
                  <a:pt x="0" y="129540"/>
                </a:lnTo>
                <a:lnTo>
                  <a:pt x="23952" y="129540"/>
                </a:lnTo>
                <a:lnTo>
                  <a:pt x="23952" y="80010"/>
                </a:lnTo>
                <a:lnTo>
                  <a:pt x="86321" y="80010"/>
                </a:lnTo>
                <a:lnTo>
                  <a:pt x="86321" y="59690"/>
                </a:lnTo>
                <a:lnTo>
                  <a:pt x="23952" y="59690"/>
                </a:lnTo>
                <a:lnTo>
                  <a:pt x="23952" y="20320"/>
                </a:lnTo>
                <a:lnTo>
                  <a:pt x="94272" y="20320"/>
                </a:lnTo>
                <a:lnTo>
                  <a:pt x="94272" y="0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82" name="object 38"/>
          <p:cNvPicPr/>
          <p:nvPr/>
        </p:nvPicPr>
        <p:blipFill>
          <a:blip r:embed="rId4"/>
          <a:stretch/>
        </p:blipFill>
        <p:spPr>
          <a:xfrm>
            <a:off x="888840" y="8176320"/>
            <a:ext cx="289440" cy="129960"/>
          </a:xfrm>
          <a:prstGeom prst="rect">
            <a:avLst/>
          </a:prstGeom>
          <a:ln w="0">
            <a:noFill/>
          </a:ln>
        </p:spPr>
      </p:pic>
      <p:pic>
        <p:nvPicPr>
          <p:cNvPr id="83" name="object 39"/>
          <p:cNvPicPr/>
          <p:nvPr/>
        </p:nvPicPr>
        <p:blipFill>
          <a:blip r:embed="rId5"/>
          <a:stretch/>
        </p:blipFill>
        <p:spPr>
          <a:xfrm>
            <a:off x="1201680" y="8176320"/>
            <a:ext cx="316440" cy="129960"/>
          </a:xfrm>
          <a:prstGeom prst="rect">
            <a:avLst/>
          </a:prstGeom>
          <a:ln w="0">
            <a:noFill/>
          </a:ln>
        </p:spPr>
      </p:pic>
      <p:pic>
        <p:nvPicPr>
          <p:cNvPr id="84" name="object 40"/>
          <p:cNvPicPr/>
          <p:nvPr/>
        </p:nvPicPr>
        <p:blipFill>
          <a:blip r:embed="rId6"/>
          <a:stretch/>
        </p:blipFill>
        <p:spPr>
          <a:xfrm>
            <a:off x="1545480" y="8178120"/>
            <a:ext cx="107280" cy="126360"/>
          </a:xfrm>
          <a:prstGeom prst="rect">
            <a:avLst/>
          </a:prstGeom>
          <a:ln w="0">
            <a:noFill/>
          </a:ln>
        </p:spPr>
      </p:pic>
      <p:pic>
        <p:nvPicPr>
          <p:cNvPr id="85" name="object 41"/>
          <p:cNvPicPr/>
          <p:nvPr/>
        </p:nvPicPr>
        <p:blipFill>
          <a:blip r:embed="rId7"/>
          <a:stretch/>
        </p:blipFill>
        <p:spPr>
          <a:xfrm>
            <a:off x="1679400" y="8178120"/>
            <a:ext cx="110160" cy="128160"/>
          </a:xfrm>
          <a:prstGeom prst="rect">
            <a:avLst/>
          </a:prstGeom>
          <a:ln w="0">
            <a:noFill/>
          </a:ln>
        </p:spPr>
      </p:pic>
      <p:sp>
        <p:nvSpPr>
          <p:cNvPr id="87" name="CustomShape 4"/>
          <p:cNvSpPr/>
          <p:nvPr/>
        </p:nvSpPr>
        <p:spPr>
          <a:xfrm>
            <a:off x="129218" y="8953795"/>
            <a:ext cx="5111280" cy="1505549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74600" rIns="0" bIns="0" anchor="t">
            <a:noAutofit/>
          </a:bodyPr>
          <a:lstStyle/>
          <a:p>
            <a:pPr marL="12600">
              <a:lnSpc>
                <a:spcPct val="75000"/>
              </a:lnSpc>
            </a:pPr>
            <a:r>
              <a:rPr lang="ru-RU" sz="3200" b="1" strike="noStrike" spc="-1" dirty="0">
                <a:solidFill>
                  <a:srgbClr val="FFFFFF"/>
                </a:solidFill>
                <a:latin typeface="Calibri"/>
                <a:ea typeface="DejaVu Sans"/>
              </a:rPr>
              <a:t>ПРИХОДИТЕ, МЫ</a:t>
            </a:r>
            <a:r>
              <a:rPr lang="ru-RU" sz="3200" b="1" strike="noStrike" spc="-117" dirty="0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3200" b="1" strike="noStrike" spc="-1" dirty="0">
                <a:solidFill>
                  <a:srgbClr val="FFFFFF"/>
                </a:solidFill>
                <a:latin typeface="Calibri"/>
                <a:ea typeface="DejaVu Sans"/>
              </a:rPr>
              <a:t>ВАС</a:t>
            </a:r>
            <a:r>
              <a:rPr lang="ru-RU" sz="3200" b="1" strike="noStrike" spc="-117" dirty="0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3200" b="1" strike="noStrike" spc="-1" dirty="0">
                <a:solidFill>
                  <a:srgbClr val="FFFFFF"/>
                </a:solidFill>
                <a:latin typeface="Calibri"/>
                <a:ea typeface="DejaVu Sans"/>
              </a:rPr>
              <a:t>ЖДЕМ</a:t>
            </a:r>
            <a:r>
              <a:rPr lang="ru-RU" sz="3200" b="1" strike="noStrike" spc="-1" dirty="0" smtClean="0">
                <a:solidFill>
                  <a:srgbClr val="FFFFFF"/>
                </a:solidFill>
                <a:latin typeface="Calibri"/>
                <a:ea typeface="DejaVu Sans"/>
              </a:rPr>
              <a:t>!</a:t>
            </a:r>
            <a:r>
              <a:rPr lang="ru-RU" sz="1300" b="0" strike="noStrike" spc="-1" dirty="0" smtClean="0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</a:p>
          <a:p>
            <a:pPr marL="12600">
              <a:lnSpc>
                <a:spcPct val="75000"/>
              </a:lnSpc>
            </a:pPr>
            <a:r>
              <a:rPr lang="ru-RU" sz="1300" b="0" strike="noStrike" spc="-1" dirty="0" smtClean="0">
                <a:solidFill>
                  <a:srgbClr val="FFFFFF"/>
                </a:solidFill>
                <a:latin typeface="Calibri"/>
                <a:ea typeface="DejaVu Sans"/>
              </a:rPr>
              <a:t>Наши</a:t>
            </a:r>
            <a:r>
              <a:rPr lang="ru-RU" sz="1300" b="0" strike="noStrike" spc="-15" dirty="0" smtClean="0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1300" b="0" strike="noStrike" spc="-1" dirty="0">
                <a:solidFill>
                  <a:srgbClr val="FFFFFF"/>
                </a:solidFill>
                <a:latin typeface="Calibri"/>
                <a:ea typeface="DejaVu Sans"/>
              </a:rPr>
              <a:t>контакты: </a:t>
            </a:r>
            <a:r>
              <a:rPr lang="ru-RU" sz="1300" b="0" strike="noStrike" spc="-1" dirty="0" smtClean="0">
                <a:solidFill>
                  <a:srgbClr val="FFFFFF"/>
                </a:solidFill>
                <a:latin typeface="Calibri"/>
                <a:ea typeface="DejaVu Sans"/>
              </a:rPr>
              <a:t>8-3532-322572</a:t>
            </a:r>
          </a:p>
          <a:p>
            <a:pPr marL="12600">
              <a:lnSpc>
                <a:spcPct val="75000"/>
              </a:lnSpc>
            </a:pPr>
            <a:r>
              <a:rPr lang="ru-RU" sz="1300" b="0" strike="noStrike" spc="-1" dirty="0" smtClean="0">
                <a:solidFill>
                  <a:srgbClr val="FFFFFF"/>
                </a:solidFill>
                <a:latin typeface="Calibri"/>
                <a:ea typeface="DejaVu Sans"/>
              </a:rPr>
              <a:t>Адрес: г.Гай, ул.Молодежная, 6</a:t>
            </a:r>
          </a:p>
          <a:p>
            <a:pPr marL="12600">
              <a:lnSpc>
                <a:spcPct val="75000"/>
              </a:lnSpc>
            </a:pPr>
            <a:r>
              <a:rPr lang="ru-RU" sz="1300" spc="-1" dirty="0" err="1" smtClean="0">
                <a:solidFill>
                  <a:srgbClr val="FFFFFF"/>
                </a:solidFill>
                <a:latin typeface="Calibri"/>
                <a:ea typeface="DejaVu Sans"/>
              </a:rPr>
              <a:t>Сапугольцева</a:t>
            </a:r>
            <a:r>
              <a:rPr lang="ru-RU" sz="1300" spc="-1" dirty="0" smtClean="0">
                <a:solidFill>
                  <a:srgbClr val="FFFFFF"/>
                </a:solidFill>
                <a:latin typeface="Calibri"/>
                <a:ea typeface="DejaVu Sans"/>
              </a:rPr>
              <a:t> Н.Г.</a:t>
            </a:r>
            <a:endParaRPr lang="ru-RU" sz="1300" b="0" strike="noStrike" spc="-1" dirty="0">
              <a:solidFill>
                <a:srgbClr val="000000"/>
              </a:solidFill>
              <a:latin typeface="Arial"/>
            </a:endParaRPr>
          </a:p>
          <a:p>
            <a:pPr marL="15120">
              <a:lnSpc>
                <a:spcPts val="0"/>
              </a:lnSpc>
            </a:pPr>
            <a:endParaRPr lang="ru-RU" sz="1800" b="0" strike="noStrike" spc="-1" dirty="0">
              <a:solidFill>
                <a:srgbClr val="000000"/>
              </a:solidFill>
              <a:latin typeface="Arial"/>
            </a:endParaRPr>
          </a:p>
          <a:p>
            <a:pPr marL="15120">
              <a:lnSpc>
                <a:spcPts val="0"/>
              </a:lnSpc>
            </a:pPr>
            <a:endParaRPr lang="ru-RU" sz="18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88" name="CustomShape 5"/>
          <p:cNvSpPr/>
          <p:nvPr/>
        </p:nvSpPr>
        <p:spPr>
          <a:xfrm>
            <a:off x="3118099" y="8151319"/>
            <a:ext cx="3517140" cy="7962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2600" rIns="0" bIns="0" anchor="t">
            <a:noAutofit/>
          </a:bodyPr>
          <a:lstStyle/>
          <a:p>
            <a:pPr marL="12600" indent="1948680">
              <a:lnSpc>
                <a:spcPct val="112000"/>
              </a:lnSpc>
              <a:tabLst>
                <a:tab pos="0" algn="l"/>
              </a:tabLst>
            </a:pPr>
            <a:r>
              <a:rPr lang="ru-RU" sz="1600" b="1" strike="noStrike" spc="-1" dirty="0">
                <a:solidFill>
                  <a:srgbClr val="58595B"/>
                </a:solidFill>
                <a:latin typeface="Calibri"/>
                <a:ea typeface="DejaVu Sans"/>
              </a:rPr>
              <a:t>Время</a:t>
            </a:r>
            <a:r>
              <a:rPr lang="ru-RU" sz="1600" b="1" strike="noStrike" spc="-46" dirty="0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lang="ru-RU" sz="1600" b="1" strike="noStrike" spc="-1" dirty="0">
                <a:solidFill>
                  <a:srgbClr val="58595B"/>
                </a:solidFill>
                <a:latin typeface="Calibri"/>
                <a:ea typeface="DejaVu Sans"/>
              </a:rPr>
              <a:t>работы: Понедельник – четверг 09:00 – 18:00 Пятница - 09:00 – </a:t>
            </a:r>
            <a:r>
              <a:rPr lang="ru-RU" sz="1600" b="1" strike="noStrike" spc="-1" dirty="0" smtClean="0">
                <a:solidFill>
                  <a:srgbClr val="58595B"/>
                </a:solidFill>
                <a:latin typeface="Calibri"/>
                <a:ea typeface="DejaVu Sans"/>
              </a:rPr>
              <a:t>16:45</a:t>
            </a:r>
            <a:endParaRPr lang="ru-RU" sz="18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89" name="CustomShape 6"/>
          <p:cNvSpPr/>
          <p:nvPr/>
        </p:nvSpPr>
        <p:spPr>
          <a:xfrm>
            <a:off x="6123240" y="8786520"/>
            <a:ext cx="990360" cy="7603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33120" rIns="0" bIns="0" anchor="t">
            <a:noAutofit/>
          </a:bodyPr>
          <a:lstStyle/>
          <a:p>
            <a:pPr marL="12600">
              <a:lnSpc>
                <a:spcPts val="0"/>
              </a:lnSpc>
            </a:pPr>
            <a:r>
              <a:rPr lang="ru-RU" sz="800" b="0" strike="noStrike" spc="-1">
                <a:solidFill>
                  <a:srgbClr val="FFFFFF"/>
                </a:solidFill>
                <a:latin typeface="Calibri"/>
                <a:ea typeface="DejaVu Sans"/>
              </a:rPr>
              <a:t>Отделение Фонда</a:t>
            </a:r>
            <a:r>
              <a:rPr lang="ru-RU" sz="800" b="0" strike="noStrike" spc="477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800" b="0" strike="noStrike" spc="-1">
                <a:solidFill>
                  <a:srgbClr val="FFFFFF"/>
                </a:solidFill>
                <a:latin typeface="Calibri"/>
                <a:ea typeface="DejaVu Sans"/>
              </a:rPr>
              <a:t>пенсионного</a:t>
            </a:r>
            <a:endParaRPr lang="ru-RU" sz="800" b="0" strike="noStrike" spc="-1">
              <a:solidFill>
                <a:srgbClr val="000000"/>
              </a:solidFill>
              <a:latin typeface="Arial"/>
            </a:endParaRPr>
          </a:p>
          <a:p>
            <a:pPr marL="12600">
              <a:lnSpc>
                <a:spcPts val="0"/>
              </a:lnSpc>
            </a:pPr>
            <a:r>
              <a:rPr lang="ru-RU" sz="800" b="0" strike="noStrike" spc="-1">
                <a:solidFill>
                  <a:srgbClr val="FFFFFF"/>
                </a:solidFill>
                <a:latin typeface="Calibri"/>
                <a:ea typeface="DejaVu Sans"/>
              </a:rPr>
              <a:t>и социального</a:t>
            </a:r>
            <a:r>
              <a:rPr lang="ru-RU" sz="800" b="0" strike="noStrike" spc="477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800" b="0" strike="noStrike" spc="-1">
                <a:solidFill>
                  <a:srgbClr val="FFFFFF"/>
                </a:solidFill>
                <a:latin typeface="Calibri"/>
                <a:ea typeface="DejaVu Sans"/>
              </a:rPr>
              <a:t>страхования </a:t>
            </a:r>
            <a:r>
              <a:rPr lang="ru-RU" sz="800" b="0" strike="noStrike" spc="-7">
                <a:solidFill>
                  <a:srgbClr val="FFFFFF"/>
                </a:solidFill>
                <a:latin typeface="Calibri"/>
                <a:ea typeface="DejaVu Sans"/>
              </a:rPr>
              <a:t>РФ </a:t>
            </a:r>
            <a:endParaRPr lang="ru-RU" sz="800" b="0" strike="noStrike" spc="-1">
              <a:solidFill>
                <a:srgbClr val="000000"/>
              </a:solidFill>
              <a:latin typeface="Arial"/>
            </a:endParaRPr>
          </a:p>
          <a:p>
            <a:pPr marL="12600">
              <a:lnSpc>
                <a:spcPts val="0"/>
              </a:lnSpc>
            </a:pPr>
            <a:r>
              <a:rPr lang="ru-RU" sz="800" b="0" strike="noStrike" spc="-1">
                <a:solidFill>
                  <a:srgbClr val="FFFFFF"/>
                </a:solidFill>
                <a:latin typeface="Calibri"/>
                <a:ea typeface="DejaVu Sans"/>
              </a:rPr>
              <a:t>по</a:t>
            </a:r>
            <a:r>
              <a:rPr lang="ru-RU" sz="800" b="0" strike="noStrike" spc="24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800" b="0" strike="noStrike" spc="-1">
                <a:solidFill>
                  <a:srgbClr val="FFFFFF"/>
                </a:solidFill>
                <a:latin typeface="Calibri"/>
                <a:ea typeface="DejaVu Sans"/>
              </a:rPr>
              <a:t>Оренбургской области</a:t>
            </a:r>
            <a:endParaRPr lang="ru-RU" sz="800" b="0" strike="noStrike" spc="-1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90" name="object 49"/>
          <p:cNvPicPr/>
          <p:nvPr/>
        </p:nvPicPr>
        <p:blipFill>
          <a:blip r:embed="rId8"/>
          <a:stretch/>
        </p:blipFill>
        <p:spPr>
          <a:xfrm>
            <a:off x="129218" y="276191"/>
            <a:ext cx="904342" cy="954360"/>
          </a:xfrm>
          <a:prstGeom prst="rect">
            <a:avLst/>
          </a:prstGeom>
          <a:ln w="0">
            <a:noFill/>
          </a:ln>
        </p:spPr>
      </p:pic>
      <p:sp>
        <p:nvSpPr>
          <p:cNvPr id="91" name="CustomShape 7"/>
          <p:cNvSpPr/>
          <p:nvPr/>
        </p:nvSpPr>
        <p:spPr>
          <a:xfrm>
            <a:off x="6140520" y="9593640"/>
            <a:ext cx="871920" cy="855720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92" name="CustomShape 8"/>
          <p:cNvSpPr/>
          <p:nvPr/>
        </p:nvSpPr>
        <p:spPr>
          <a:xfrm>
            <a:off x="6270435" y="8365140"/>
            <a:ext cx="812520" cy="81252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93" name="object 48"/>
          <p:cNvPicPr/>
          <p:nvPr/>
        </p:nvPicPr>
        <p:blipFill>
          <a:blip r:embed="rId9"/>
          <a:stretch/>
        </p:blipFill>
        <p:spPr>
          <a:xfrm>
            <a:off x="6377355" y="8652960"/>
            <a:ext cx="598680" cy="513720"/>
          </a:xfrm>
          <a:prstGeom prst="rect">
            <a:avLst/>
          </a:prstGeom>
          <a:ln w="0">
            <a:noFill/>
          </a:ln>
        </p:spPr>
      </p:pic>
      <p:pic>
        <p:nvPicPr>
          <p:cNvPr id="94" name="Рисунок 7"/>
          <p:cNvPicPr/>
          <p:nvPr/>
        </p:nvPicPr>
        <p:blipFill>
          <a:blip r:embed="rId10"/>
          <a:stretch/>
        </p:blipFill>
        <p:spPr>
          <a:xfrm>
            <a:off x="6153120" y="9577080"/>
            <a:ext cx="859320" cy="85932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95" name="Table 9"/>
          <p:cNvGraphicFramePr/>
          <p:nvPr>
            <p:extLst>
              <p:ext uri="{D42A27DB-BD31-4B8C-83A1-F6EECF244321}">
                <p14:modId xmlns:p14="http://schemas.microsoft.com/office/powerpoint/2010/main" val="1972429022"/>
              </p:ext>
            </p:extLst>
          </p:nvPr>
        </p:nvGraphicFramePr>
        <p:xfrm>
          <a:off x="533479" y="1510061"/>
          <a:ext cx="6808340" cy="6400800"/>
        </p:xfrm>
        <a:graphic>
          <a:graphicData uri="http://schemas.openxmlformats.org/drawingml/2006/table">
            <a:tbl>
              <a:tblPr/>
              <a:tblGrid>
                <a:gridCol w="844725"/>
                <a:gridCol w="4809518"/>
                <a:gridCol w="1154097"/>
              </a:tblGrid>
              <a:tr h="630034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 dirty="0">
                          <a:solidFill>
                            <a:srgbClr val="FFFFFF"/>
                          </a:solidFill>
                          <a:latin typeface="Calibri"/>
                        </a:rPr>
                        <a:t>Дата 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 dirty="0">
                          <a:solidFill>
                            <a:srgbClr val="FFFFFF"/>
                          </a:solidFill>
                          <a:latin typeface="Calibri"/>
                        </a:rPr>
                        <a:t>Мероприятие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latin typeface="Calibri"/>
                        </a:rPr>
                        <a:t>Время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latin typeface="Calibri"/>
                        </a:rPr>
                        <a:t>начала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</a:tr>
              <a:tr h="51002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0" strike="noStrike" spc="-1" dirty="0" smtClean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itchFamily="18" charset="0"/>
                          <a:ea typeface="DejaVu Sans"/>
                          <a:cs typeface="Times New Roman" pitchFamily="18" charset="0"/>
                        </a:rPr>
                        <a:t>01.06</a:t>
                      </a:r>
                      <a:endParaRPr lang="ru-RU" sz="14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-342900" algn="l">
                        <a:lnSpc>
                          <a:spcPct val="100000"/>
                        </a:lnSpc>
                        <a:buNone/>
                      </a:pPr>
                      <a:r>
                        <a:rPr lang="ru-RU" sz="1400" b="0" strike="noStrike" spc="-1" baseline="0" dirty="0" smtClean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itchFamily="18" charset="0"/>
                          <a:ea typeface="DejaVu Sans"/>
                          <a:cs typeface="Times New Roman" pitchFamily="18" charset="0"/>
                        </a:rPr>
                        <a:t>1.День защиты детей. Рисунки на  асфальте «Планета детства» (проводит руководитель КС </a:t>
                      </a:r>
                      <a:r>
                        <a:rPr lang="ru-RU" sz="1400" b="0" strike="noStrike" spc="-1" baseline="0" dirty="0" err="1" smtClean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itchFamily="18" charset="0"/>
                          <a:ea typeface="DejaVu Sans"/>
                          <a:cs typeface="Times New Roman" pitchFamily="18" charset="0"/>
                        </a:rPr>
                        <a:t>Сапугольцева</a:t>
                      </a:r>
                      <a:r>
                        <a:rPr lang="ru-RU" sz="1400" b="0" strike="noStrike" spc="-1" baseline="0" dirty="0" smtClean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itchFamily="18" charset="0"/>
                          <a:ea typeface="DejaVu Sans"/>
                          <a:cs typeface="Times New Roman" pitchFamily="18" charset="0"/>
                        </a:rPr>
                        <a:t> Т.С.)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0" strike="noStrike" spc="-1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15:00</a:t>
                      </a:r>
                      <a:endParaRPr lang="ru-RU" sz="1400" b="0" strike="noStrike" spc="-1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51002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0" strike="noStrike" spc="-1" dirty="0" smtClean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itchFamily="18" charset="0"/>
                          <a:cs typeface="Times New Roman" pitchFamily="18" charset="0"/>
                        </a:rPr>
                        <a:t>06.06</a:t>
                      </a:r>
                      <a:endParaRPr lang="ru-RU" sz="14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strike="noStrike" spc="-1" baseline="0" dirty="0" smtClean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itchFamily="18" charset="0"/>
                          <a:ea typeface="DejaVu Sans"/>
                          <a:cs typeface="Times New Roman" pitchFamily="18" charset="0"/>
                        </a:rPr>
                        <a:t>2.Пушкинский день. Поэтический день чтение стихов</a:t>
                      </a:r>
                      <a:r>
                        <a:rPr lang="ru-RU" sz="1400" b="0" strike="noStrike" spc="-1" baseline="0" dirty="0" smtClean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., (проводит руководитель КС </a:t>
                      </a:r>
                      <a:r>
                        <a:rPr lang="ru-RU" sz="1400" b="0" strike="noStrike" spc="-1" baseline="0" dirty="0" err="1" smtClean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Сапугольцева</a:t>
                      </a:r>
                      <a:r>
                        <a:rPr lang="ru-RU" sz="1400" b="0" strike="noStrike" spc="-1" baseline="0" dirty="0" smtClean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Т.С.)</a:t>
                      </a:r>
                    </a:p>
                    <a:p>
                      <a:pPr marL="0" marR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itchFamily="18" charset="0"/>
                          <a:ea typeface="Source Sans Pro Semibold" pitchFamily="34" charset="0"/>
                          <a:cs typeface="Times New Roman" pitchFamily="18" charset="0"/>
                        </a:rPr>
                        <a:t>3.Спортивное мероприятие «Дружный </a:t>
                      </a:r>
                      <a:r>
                        <a:rPr lang="ru-RU" sz="1400" b="0" strike="noStrike" spc="-1" dirty="0" err="1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itchFamily="18" charset="0"/>
                          <a:ea typeface="Source Sans Pro Semibold" pitchFamily="34" charset="0"/>
                          <a:cs typeface="Times New Roman" pitchFamily="18" charset="0"/>
                        </a:rPr>
                        <a:t>дартс</a:t>
                      </a:r>
                      <a:r>
                        <a:rPr lang="ru-RU" sz="1400" b="0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itchFamily="18" charset="0"/>
                          <a:ea typeface="Source Sans Pro Semibold" pitchFamily="34" charset="0"/>
                          <a:cs typeface="Times New Roman" pitchFamily="18" charset="0"/>
                        </a:rPr>
                        <a:t>», </a:t>
                      </a:r>
                      <a:r>
                        <a:rPr lang="ru-RU" sz="1400" b="0" strike="noStrike" spc="-1" baseline="0" dirty="0" smtClean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(проводит руководитель КС </a:t>
                      </a:r>
                      <a:r>
                        <a:rPr lang="ru-RU" sz="1400" b="0" strike="noStrike" spc="-1" baseline="0" dirty="0" err="1" smtClean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Сапугольцева</a:t>
                      </a:r>
                      <a:r>
                        <a:rPr lang="ru-RU" sz="1400" b="0" strike="noStrike" spc="-1" baseline="0" dirty="0" smtClean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Т.С.)</a:t>
                      </a:r>
                      <a:endParaRPr lang="ru-RU" sz="1400" b="0" strike="noStrike" spc="-1" baseline="0" dirty="0" smtClean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Times New Roman" pitchFamily="18" charset="0"/>
                        <a:ea typeface="DejaVu Sans"/>
                        <a:cs typeface="Times New Roman" pitchFamily="18" charset="0"/>
                      </a:endParaRP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0" strike="noStrike" spc="-1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14:00</a:t>
                      </a: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0" strike="noStrike" spc="-1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15:00</a:t>
                      </a:r>
                      <a:endParaRPr lang="ru-RU" sz="1400" b="0" strike="noStrike" spc="-1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72003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0" strike="noStrike" spc="-1" dirty="0" smtClean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itchFamily="18" charset="0"/>
                          <a:ea typeface="DejaVu Sans"/>
                          <a:cs typeface="Times New Roman" pitchFamily="18" charset="0"/>
                        </a:rPr>
                        <a:t>11.06</a:t>
                      </a:r>
                      <a:endParaRPr lang="ru-RU" sz="14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-342900" rtl="0">
                        <a:lnSpc>
                          <a:spcPct val="100000"/>
                        </a:lnSpc>
                        <a:buNone/>
                      </a:pPr>
                      <a:r>
                        <a:rPr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4.«Как сохранить здоровье летом?» </a:t>
                      </a:r>
                    </a:p>
                    <a:p>
                      <a:pPr marL="0" indent="-342900" rtl="0">
                        <a:lnSpc>
                          <a:spcPct val="100000"/>
                        </a:lnSpc>
                        <a:buNone/>
                      </a:pPr>
                      <a:r>
                        <a:rPr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ФП "Здоровое долголетие" </a:t>
                      </a:r>
                    </a:p>
                    <a:p>
                      <a:pPr marL="0" marR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strike="noStrike" spc="-1" baseline="0" dirty="0" smtClean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5. Консультирование «Гос. услуги в помощь» (проводит руководитель КС </a:t>
                      </a:r>
                      <a:r>
                        <a:rPr lang="ru-RU" sz="1400" b="0" strike="noStrike" spc="-1" baseline="0" dirty="0" err="1" smtClean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Сапугольцева</a:t>
                      </a:r>
                      <a:r>
                        <a:rPr lang="ru-RU" sz="1400" b="0" strike="noStrike" spc="-1" baseline="0" dirty="0" smtClean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Т.С.)</a:t>
                      </a:r>
                      <a:endParaRPr lang="ru-RU" sz="1400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0" strike="noStrike" spc="-1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11:00</a:t>
                      </a:r>
                      <a:endParaRPr lang="ru-RU" sz="1400" b="0" strike="noStrike" spc="-1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CF3"/>
                    </a:solidFill>
                  </a:tcPr>
                </a:tc>
              </a:tr>
              <a:tr h="51002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0" strike="noStrike" spc="-1" dirty="0" smtClean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itchFamily="18" charset="0"/>
                          <a:cs typeface="Times New Roman" pitchFamily="18" charset="0"/>
                        </a:rPr>
                        <a:t>12.06</a:t>
                      </a:r>
                      <a:endParaRPr lang="ru-RU" sz="14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strike="noStrike" spc="-1" baseline="0" dirty="0" smtClean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6. День </a:t>
                      </a:r>
                      <a:r>
                        <a:rPr lang="ru-RU" sz="1400" b="0" strike="noStrike" spc="-1" baseline="0" dirty="0" smtClean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России: </a:t>
                      </a:r>
                      <a:r>
                        <a:rPr lang="ru-RU" sz="1400" b="0" strike="noStrike" spc="-1" baseline="0" dirty="0" smtClean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активисты примут участие в праздничном мероприятии на главной площади города и покажут мастер- класс по изготовлению </a:t>
                      </a:r>
                      <a:r>
                        <a:rPr lang="ru-RU" sz="1400" b="0" strike="noStrike" spc="-1" baseline="0" smtClean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украшений для </a:t>
                      </a:r>
                      <a:r>
                        <a:rPr lang="ru-RU" sz="1400" b="0" strike="noStrike" spc="-1" baseline="0" dirty="0" smtClean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блюд из </a:t>
                      </a:r>
                      <a:r>
                        <a:rPr lang="ru-RU" sz="1400" b="0" strike="noStrike" spc="-1" baseline="0" smtClean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слоеного </a:t>
                      </a:r>
                      <a:r>
                        <a:rPr lang="ru-RU" sz="1400" b="0" strike="noStrike" spc="-1" baseline="0" smtClean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теста </a:t>
                      </a:r>
                      <a:r>
                        <a:rPr lang="ru-RU" sz="1400" b="0" strike="noStrike" spc="-1" baseline="0" dirty="0" smtClean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(проводит руководитель КС Сапугольцева Т.С.)</a:t>
                      </a:r>
                      <a:endParaRPr lang="ru-RU" sz="1400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0" strike="noStrike" spc="-1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17:00</a:t>
                      </a:r>
                      <a:endParaRPr lang="ru-RU" sz="1400" b="0" strike="noStrike" spc="-1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CF3"/>
                    </a:solidFill>
                  </a:tcPr>
                </a:tc>
              </a:tr>
              <a:tr h="9300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0" strike="noStrike" spc="-1" dirty="0" smtClean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itchFamily="18" charset="0"/>
                          <a:ea typeface="DejaVu Sans"/>
                          <a:cs typeface="Times New Roman" pitchFamily="18" charset="0"/>
                        </a:rPr>
                        <a:t>18.06</a:t>
                      </a:r>
                      <a:endParaRPr lang="ru-RU" sz="14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marL="0">
                        <a:lnSpc>
                          <a:spcPct val="100000"/>
                        </a:lnSpc>
                      </a:pPr>
                      <a:r>
                        <a:rPr lang="ru-RU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7. </a:t>
                      </a:r>
                      <a:r>
                        <a:rPr lang="ru-RU" sz="1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Онлайн</a:t>
                      </a:r>
                      <a:r>
                        <a:rPr lang="ru-RU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лекция: «Ценности как основа государственных решений в РФ» ФП РО Знание</a:t>
                      </a:r>
                      <a:br>
                        <a:rPr lang="ru-RU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</a:br>
                      <a:r>
                        <a:rPr lang="ru-RU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8. </a:t>
                      </a:r>
                      <a:r>
                        <a:rPr lang="ru-RU" sz="1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Онлайн</a:t>
                      </a:r>
                      <a:r>
                        <a:rPr lang="ru-RU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лекция: «Традиционные ценности: Что стоит за этим понятием» ФП РО Знание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0" strike="noStrike" spc="-1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12:00</a:t>
                      </a:r>
                      <a:endParaRPr lang="ru-RU" sz="1400" b="0" strike="noStrike" spc="-1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72003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0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itchFamily="18" charset="0"/>
                          <a:ea typeface="DejaVu Sans"/>
                          <a:cs typeface="Times New Roman" pitchFamily="18" charset="0"/>
                        </a:rPr>
                        <a:t>22.06</a:t>
                      </a:r>
                      <a:endParaRPr lang="ru-RU" sz="14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marL="0" rtl="0">
                        <a:lnSpc>
                          <a:spcPct val="100000"/>
                        </a:lnSpc>
                      </a:pPr>
                      <a:r>
                        <a:rPr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9. </a:t>
                      </a:r>
                      <a:r>
                        <a:rPr lang="ru-RU" sz="140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Онлайн</a:t>
                      </a:r>
                      <a:r>
                        <a:rPr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лекция: «Память пылающих лет: Путь к Победе»</a:t>
                      </a:r>
                    </a:p>
                    <a:p>
                      <a:pPr marL="0" rtl="0">
                        <a:lnSpc>
                          <a:spcPct val="100000"/>
                        </a:lnSpc>
                      </a:pPr>
                      <a:r>
                        <a:rPr lang="ru-RU" sz="140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10. Участие во всероссийской патриотической акции «Свеча памяти», совместно с партией «Единая Россия»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0" strike="noStrike" spc="-1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12:00</a:t>
                      </a: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CF3"/>
                    </a:solidFill>
                  </a:tcPr>
                </a:tc>
              </a:tr>
              <a:tr h="55799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0" strike="noStrike" spc="-1" dirty="0" smtClean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itchFamily="18" charset="0"/>
                          <a:cs typeface="Times New Roman" pitchFamily="18" charset="0"/>
                        </a:rPr>
                        <a:t>26.06</a:t>
                      </a:r>
                      <a:endParaRPr lang="ru-RU" sz="14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11.«Душевная встреча» Выставка поделок, игра на музыкальных инструментах, чаепитие. </a:t>
                      </a:r>
                      <a:r>
                        <a:rPr lang="ru-RU" sz="1400" b="0" strike="noStrike" spc="-1" baseline="0" dirty="0" smtClean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(проводит руководитель КС </a:t>
                      </a:r>
                      <a:r>
                        <a:rPr lang="ru-RU" sz="1400" b="0" strike="noStrike" spc="-1" baseline="0" dirty="0" err="1" smtClean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Сапугольцева</a:t>
                      </a:r>
                      <a:r>
                        <a:rPr lang="ru-RU" sz="1400" b="0" strike="noStrike" spc="-1" baseline="0" dirty="0" smtClean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Т.С.)</a:t>
                      </a:r>
                      <a:endParaRPr lang="ru-RU" sz="1400" kern="1200" baseline="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0" strike="noStrike" spc="-1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15:00</a:t>
                      </a:r>
                      <a:endParaRPr lang="ru-RU" sz="1400" b="0" strike="noStrike" spc="-1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CF3"/>
                    </a:solidFill>
                  </a:tcPr>
                </a:tc>
              </a:tr>
            </a:tbl>
          </a:graphicData>
        </a:graphic>
      </p:graphicFrame>
      <p:sp>
        <p:nvSpPr>
          <p:cNvPr id="23" name="CustomShape 5"/>
          <p:cNvSpPr/>
          <p:nvPr/>
        </p:nvSpPr>
        <p:spPr>
          <a:xfrm>
            <a:off x="1038565" y="368685"/>
            <a:ext cx="3063801" cy="1160797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ru-RU" sz="1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ЦЕНТР ОБЩЕНИЯ СТАРШЕГО ПОКОЛЕНИЯ </a:t>
            </a:r>
            <a:r>
              <a:rPr lang="ru-RU" sz="18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«ДУШЕВНЫЕ ВСТРЕЧИ»</a:t>
            </a:r>
          </a:p>
          <a:p>
            <a:pPr>
              <a:lnSpc>
                <a:spcPct val="100000"/>
              </a:lnSpc>
            </a:pPr>
            <a:r>
              <a:rPr lang="ru-RU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г. Гай</a:t>
            </a:r>
            <a:endParaRPr lang="ru-RU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4" name="CustomShape 2"/>
          <p:cNvSpPr/>
          <p:nvPr/>
        </p:nvSpPr>
        <p:spPr>
          <a:xfrm>
            <a:off x="4507195" y="221123"/>
            <a:ext cx="2918118" cy="9173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81360" rIns="0" bIns="0"/>
          <a:lstStyle/>
          <a:p>
            <a:pPr>
              <a:lnSpc>
                <a:spcPct val="100000"/>
              </a:lnSpc>
            </a:pPr>
            <a:r>
              <a:rPr lang="ru-RU" sz="2700" b="1" strike="noStrike" spc="-1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МЕРОПРИЯТИЯ НА </a:t>
            </a:r>
            <a:r>
              <a:rPr lang="ru-RU" sz="2700" b="1" strike="noStrike" spc="-1" dirty="0" smtClean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 ИЮНЬ 2026</a:t>
            </a:r>
            <a:endParaRPr lang="ru-RU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12700" cap="flat" cmpd="sng" algn="ctr">
          <a:solidFill>
            <a:schemeClr val="phClr"/>
          </a:solidFill>
          <a:prstDash val="solid"/>
          <a:miter/>
        </a:ln>
        <a:ln w="1905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517</TotalTime>
  <Words>258</Words>
  <Application>Microsoft Office PowerPoint</Application>
  <PresentationFormat>Произвольный</PresentationFormat>
  <Paragraphs>41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9" baseType="lpstr">
      <vt:lpstr>Arial</vt:lpstr>
      <vt:lpstr>Calibri</vt:lpstr>
      <vt:lpstr>DejaVu Sans</vt:lpstr>
      <vt:lpstr>Source Sans Pro Semibold</vt:lpstr>
      <vt:lpstr>Symbol</vt:lpstr>
      <vt:lpstr>Times New Roman</vt:lpstr>
      <vt:lpstr>Wingdings</vt:lpstr>
      <vt:lpstr>Office Theme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Белова Юлия Викторовна</cp:lastModifiedBy>
  <cp:revision>102</cp:revision>
  <dcterms:created xsi:type="dcterms:W3CDTF">2025-11-06T11:20:25Z</dcterms:created>
  <dcterms:modified xsi:type="dcterms:W3CDTF">2026-05-27T04:36:31Z</dcterms:modified>
  <dc:language>ru-RU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HiddenSlides">
    <vt:i4>0</vt:i4>
  </property>
  <property fmtid="{D5CDD505-2E9C-101B-9397-08002B2CF9AE}" pid="5" name="HyperlinksChanged">
    <vt:bool>false</vt:bool>
  </property>
  <property fmtid="{D5CDD505-2E9C-101B-9397-08002B2CF9AE}" pid="6" name="LastSaved">
    <vt:filetime>2025-11-06T00:00:00Z</vt:filetime>
  </property>
  <property fmtid="{D5CDD505-2E9C-101B-9397-08002B2CF9AE}" pid="7" name="LinksUpToDate">
    <vt:bool>false</vt:bool>
  </property>
  <property fmtid="{D5CDD505-2E9C-101B-9397-08002B2CF9AE}" pid="8" name="MMClips">
    <vt:i4>0</vt:i4>
  </property>
  <property fmtid="{D5CDD505-2E9C-101B-9397-08002B2CF9AE}" pid="9" name="Notes">
    <vt:i4>0</vt:i4>
  </property>
  <property fmtid="{D5CDD505-2E9C-101B-9397-08002B2CF9AE}" pid="10" name="PresentationFormat">
    <vt:lpwstr>Произвольный</vt:lpwstr>
  </property>
  <property fmtid="{D5CDD505-2E9C-101B-9397-08002B2CF9AE}" pid="11" name="Producer">
    <vt:lpwstr>Adobe PDF Library 17.0</vt:lpwstr>
  </property>
  <property fmtid="{D5CDD505-2E9C-101B-9397-08002B2CF9AE}" pid="12" name="ScaleCrop">
    <vt:bool>false</vt:bool>
  </property>
  <property fmtid="{D5CDD505-2E9C-101B-9397-08002B2CF9AE}" pid="13" name="ShareDoc">
    <vt:bool>false</vt:bool>
  </property>
  <property fmtid="{D5CDD505-2E9C-101B-9397-08002B2CF9AE}" pid="14" name="Slides">
    <vt:i4>1</vt:i4>
  </property>
</Properties>
</file>