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295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8AC1E6D4-9D6E-48EC-97F6-942D862953E9}" type="slidenum">
              <a:r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 bwMode="auto"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 bwMode="auto"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E93525F9-ACF9-4DE8-9CE8-8B6D3677286E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 bwMode="auto"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 bwMode="auto"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 bwMode="auto"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 bwMode="auto"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D74303BE-6EA6-4234-9025-D21A53E6504A}" type="slidenum">
              <a:r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 bwMode="auto"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 bwMode="auto"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 bwMode="auto"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 bwMode="auto"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 bwMode="auto"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 bwMode="auto"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99DCE012-CEE8-4422-B5DD-FADC38823100}" type="slidenum">
              <a:r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C2B01B2C-DFD5-4C04-A946-6E83195C5EDA}" type="slidenum">
              <a:r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B667500D-CEFF-4C2E-BE3D-53B0A74D4E16}" type="slidenum">
              <a:r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 bwMode="auto"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 bwMode="auto"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BD09E1F1-57D3-4BA5-ADAC-4D3ED87E941A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D1B7B950-691C-4F78-9582-454293C0AF58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9E702FF2-BA75-473C-B8C6-82707682C3D8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 bwMode="auto"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 bwMode="auto"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 bwMode="auto"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0B15F0B5-39B3-4DFC-9E66-763653A1490D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 bwMode="auto"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 bwMode="auto"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 bwMode="auto"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CAFE9D07-7E96-4467-8D6E-E9CC947CF442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 bwMode="auto"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 bwMode="auto"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 bwMode="auto"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BC0371F5-AA36-4080-96E0-BD78FD62AC80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 bwMode="auto"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 bwMode="auto"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B2B2B2"/>
                </a:solidFill>
                <a:latin typeface="Times New Roman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  <a:defRPr/>
            </a:pPr>
            <a:fld id="{526F7A44-8F51-471B-954B-6020A6F7AA6E}" type="slidenum">
              <a:rPr lang="ru-RU" sz="1400" b="0" strike="noStrike" spc="-1">
                <a:solidFill>
                  <a:srgbClr val="B2B2B2"/>
                </a:solidFill>
                <a:latin typeface="Times New Roman"/>
                <a:ea typeface="DejaVu Sans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 bwMode="auto"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 bwMode="auto"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1" name="object 33"/>
          <p:cNvPicPr/>
          <p:nvPr/>
        </p:nvPicPr>
        <p:blipFill>
          <a:blip r:embed="rId2"/>
          <a:stretch/>
        </p:blipFill>
        <p:spPr bwMode="auto">
          <a:xfrm>
            <a:off x="3119760" y="97920"/>
            <a:ext cx="4295160" cy="1215360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 bwMode="auto">
          <a:xfrm>
            <a:off x="111240" y="7886880"/>
            <a:ext cx="7338600" cy="2689920"/>
          </a:xfrm>
          <a:custGeom>
            <a:avLst/>
            <a:gdLst>
              <a:gd name="textAreaLeft" fmla="*/ 0 w 7338600"/>
              <a:gd name="textAreaRight" fmla="*/ 7345800 w 7338600"/>
              <a:gd name="textAreaTop" fmla="*/ 0 h 2689920"/>
              <a:gd name="textAreaBottom" fmla="*/ 2696040 h 2689920"/>
            </a:gdLst>
            <a:ahLst/>
            <a:cxnLst/>
            <a:rect l="textAreaLeft" t="textAreaTop" r="textAreaRight" b="textAreaBottom"/>
            <a:pathLst>
              <a:path w="7345680" h="3583940" extrusionOk="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grpSp>
        <p:nvGrpSpPr>
          <p:cNvPr id="43" name="Группа 1"/>
          <p:cNvGrpSpPr/>
          <p:nvPr/>
        </p:nvGrpSpPr>
        <p:grpSpPr bwMode="auto">
          <a:xfrm>
            <a:off x="253080" y="8427960"/>
            <a:ext cx="1140840" cy="125640"/>
            <a:chOff x="253080" y="8427960"/>
            <a:chExt cx="1140840" cy="125640"/>
          </a:xfrm>
        </p:grpSpPr>
        <p:pic>
          <p:nvPicPr>
            <p:cNvPr id="44" name="object 36"/>
            <p:cNvPicPr/>
            <p:nvPr/>
          </p:nvPicPr>
          <p:blipFill>
            <a:blip r:embed="rId3"/>
            <a:stretch/>
          </p:blipFill>
          <p:spPr bwMode="auto">
            <a:xfrm>
              <a:off x="253080" y="8427960"/>
              <a:ext cx="96120" cy="125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 bwMode="auto">
            <a:xfrm>
              <a:off x="380160" y="8429760"/>
              <a:ext cx="87480" cy="122400"/>
            </a:xfrm>
            <a:custGeom>
              <a:avLst/>
              <a:gdLst>
                <a:gd name="textAreaLeft" fmla="*/ 0 w 87480"/>
                <a:gd name="textAreaRight" fmla="*/ 94680 w 87480"/>
                <a:gd name="textAreaTop" fmla="*/ 0 h 122400"/>
                <a:gd name="textAreaBottom" fmla="*/ 129600 h 122400"/>
              </a:gdLst>
              <a:ahLst/>
              <a:cxnLst/>
              <a:rect l="textAreaLeft" t="textAreaTop" r="textAreaRight" b="textAreaBottom"/>
              <a:pathLst>
                <a:path w="94615" h="129540" extrusionOk="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  <a:defRPr/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pic>
          <p:nvPicPr>
            <p:cNvPr id="46" name="object 38"/>
            <p:cNvPicPr/>
            <p:nvPr/>
          </p:nvPicPr>
          <p:blipFill>
            <a:blip r:embed="rId4"/>
            <a:stretch/>
          </p:blipFill>
          <p:spPr bwMode="auto">
            <a:xfrm>
              <a:off x="497520" y="8427960"/>
              <a:ext cx="28512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/>
            <p:cNvPicPr/>
            <p:nvPr/>
          </p:nvPicPr>
          <p:blipFill>
            <a:blip r:embed="rId5"/>
            <a:stretch/>
          </p:blipFill>
          <p:spPr bwMode="auto">
            <a:xfrm>
              <a:off x="810360" y="8427960"/>
              <a:ext cx="31212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/>
            <p:cNvPicPr/>
            <p:nvPr/>
          </p:nvPicPr>
          <p:blipFill>
            <a:blip r:embed="rId6"/>
            <a:stretch/>
          </p:blipFill>
          <p:spPr bwMode="auto">
            <a:xfrm>
              <a:off x="1154160" y="8429760"/>
              <a:ext cx="102960" cy="122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/>
            <p:cNvPicPr/>
            <p:nvPr/>
          </p:nvPicPr>
          <p:blipFill>
            <a:blip r:embed="rId7"/>
            <a:stretch/>
          </p:blipFill>
          <p:spPr bwMode="auto">
            <a:xfrm>
              <a:off x="1288080" y="8429760"/>
              <a:ext cx="105840" cy="1238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 bwMode="auto">
          <a:xfrm>
            <a:off x="377640" y="426600"/>
            <a:ext cx="6799320" cy="1784160"/>
          </a:xfrm>
          <a:prstGeom prst="rect">
            <a:avLst/>
          </a:prstGeom>
          <a:noFill/>
          <a:ln w="0">
            <a:noFill/>
          </a:ln>
        </p:spPr>
        <p:txBody>
          <a:bodyPr lIns="0" tIns="81359" rIns="0" bIns="0" anchor="t">
            <a:noAutofit/>
          </a:bodyPr>
          <a:lstStyle/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  <a:defRPr/>
            </a:pPr>
            <a:r>
              <a:rPr lang="ru-RU" sz="2700" b="1" strike="noStrike" spc="-11">
                <a:solidFill>
                  <a:srgbClr val="FFFFFF"/>
                </a:solidFill>
                <a:latin typeface="Calibri"/>
                <a:ea typeface="DejaVu Sans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НА</a:t>
            </a:r>
            <a:r>
              <a:rPr sz="2700"/>
              <a:t/>
            </a:r>
            <a:br>
              <a:rPr sz="2700"/>
            </a:br>
            <a:r>
              <a:rPr lang="ru-RU" sz="2700" b="1" strike="noStrike" spc="-21">
                <a:solidFill>
                  <a:srgbClr val="FFFFFF"/>
                </a:solidFill>
                <a:latin typeface="Calibri"/>
                <a:ea typeface="DejaVu Sans"/>
              </a:rPr>
              <a:t>август  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object 43"/>
          <p:cNvSpPr/>
          <p:nvPr/>
        </p:nvSpPr>
        <p:spPr bwMode="auto">
          <a:xfrm>
            <a:off x="222180" y="8934840"/>
            <a:ext cx="5325840" cy="15904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defRPr/>
            </a:pPr>
            <a:r>
              <a:rPr lang="ru-RU" sz="3600" b="1" strike="noStrike" spc="-11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36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36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6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36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600" b="1" strike="noStrike" spc="-11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  <a:defRPr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18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контакты: 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  <a:defRPr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с. Илек ул.Октябрьская д.15А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  <a:defRPr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83532980185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  <a:defRPr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ФИО: Кузьмина В.П.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object 44"/>
          <p:cNvSpPr/>
          <p:nvPr/>
        </p:nvSpPr>
        <p:spPr bwMode="auto">
          <a:xfrm>
            <a:off x="3524760" y="8120160"/>
            <a:ext cx="338832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  <a:defRPr/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1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1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четверг 09:00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18:00 Пятница -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09:00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16:45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object 45"/>
          <p:cNvSpPr/>
          <p:nvPr/>
        </p:nvSpPr>
        <p:spPr bwMode="auto">
          <a:xfrm>
            <a:off x="6153120" y="8850600"/>
            <a:ext cx="956160" cy="641879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defRPr/>
            </a:pPr>
            <a:r>
              <a:rPr lang="ru-RU" sz="800" b="0" strike="noStrike" spc="-11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4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1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  <a:defRPr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1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43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1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 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  <a:defRPr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Оренбургской </a:t>
            </a:r>
            <a:r>
              <a:rPr lang="ru-RU" sz="800" b="0" strike="noStrike" spc="-11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Прямоугольник: скругленные углы 2"/>
          <p:cNvSpPr/>
          <p:nvPr/>
        </p:nvSpPr>
        <p:spPr bwMode="auto">
          <a:xfrm>
            <a:off x="6140520" y="9593640"/>
            <a:ext cx="867600" cy="8514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55" name="Овал 3"/>
          <p:cNvSpPr/>
          <p:nvPr/>
        </p:nvSpPr>
        <p:spPr bwMode="auto">
          <a:xfrm>
            <a:off x="6641640" y="8490780"/>
            <a:ext cx="808200" cy="808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lang="ru-RU" sz="1800" b="0" strike="noStrike" spc="-1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56" name="object 48"/>
          <p:cNvPicPr/>
          <p:nvPr/>
        </p:nvPicPr>
        <p:blipFill>
          <a:blip r:embed="rId8"/>
          <a:stretch/>
        </p:blipFill>
        <p:spPr bwMode="auto">
          <a:xfrm>
            <a:off x="6765660" y="8749440"/>
            <a:ext cx="594360" cy="509400"/>
          </a:xfrm>
          <a:prstGeom prst="rect">
            <a:avLst/>
          </a:prstGeom>
          <a:ln w="0">
            <a:noFill/>
          </a:ln>
        </p:spPr>
      </p:pic>
      <p:pic>
        <p:nvPicPr>
          <p:cNvPr id="57" name="Рисунок 7"/>
          <p:cNvPicPr/>
          <p:nvPr/>
        </p:nvPicPr>
        <p:blipFill>
          <a:blip r:embed="rId9"/>
          <a:stretch/>
        </p:blipFill>
        <p:spPr bwMode="auto">
          <a:xfrm>
            <a:off x="6153120" y="9577079"/>
            <a:ext cx="855000" cy="8550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58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348162"/>
              </p:ext>
            </p:extLst>
          </p:nvPr>
        </p:nvGraphicFramePr>
        <p:xfrm>
          <a:off x="222180" y="1574670"/>
          <a:ext cx="7042620" cy="6746778"/>
        </p:xfrm>
        <a:graphic>
          <a:graphicData uri="http://schemas.openxmlformats.org/drawingml/2006/table">
            <a:tbl>
              <a:tblPr/>
              <a:tblGrid>
                <a:gridCol w="758110"/>
                <a:gridCol w="5390248"/>
                <a:gridCol w="894262"/>
              </a:tblGrid>
              <a:tr h="6237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1331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06.08.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. Лекция </a:t>
                      </a: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о здоровом образе жизни «Правильное питание и активность - залог долголетия</a:t>
                      </a: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». </a:t>
                      </a: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Специалист Мамина В.Р.</a:t>
                      </a:r>
                      <a:endParaRPr sz="1600" b="0" strike="noStrike" spc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2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. Мастер-класс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изготовление гирлянды из мягких украшений своими руками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Проводит активист центра </a:t>
                      </a:r>
                      <a:r>
                        <a:rPr lang="ru-RU" sz="1600" b="0" strike="noStrike" spc="-1" dirty="0" err="1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Широбокова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 С.И.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11-00</a:t>
                      </a:r>
                      <a:endParaRPr lang="ru-RU" sz="1600" b="0" strike="noStrike" spc="0">
                        <a:solidFill>
                          <a:schemeClr val="dk1"/>
                        </a:solidFill>
                        <a:latin typeface="Times New Roman"/>
                        <a:ea typeface="DejaVu Sans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</a:tr>
              <a:tr h="10395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  <a:defRPr/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13.08.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3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. </a:t>
                      </a:r>
                      <a:r>
                        <a:rPr lang="ru-RU" sz="1600" b="0" i="0" u="none" strike="noStrike" cap="none" spc="0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Лекция </a:t>
                      </a:r>
                      <a:r>
                        <a:rPr lang="ru-RU" sz="1600" b="0" i="0" u="none" strike="noStrike" cap="none" spc="0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и консультация «Возможности сетевого мессенджера МАХ» Ведет Кузьмина В.П.</a:t>
                      </a:r>
                      <a:endParaRPr sz="1600" b="0" strike="noStrike" spc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tabLst>
                          <a:tab pos="0" algn="l"/>
                        </a:tabLst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4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. </a:t>
                      </a:r>
                      <a:r>
                        <a:rPr lang="ru-RU" sz="1600" b="0" i="0" u="none" strike="noStrike" cap="none" spc="0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Лекция</a:t>
                      </a:r>
                      <a:r>
                        <a:rPr lang="ru-RU" sz="1600" b="0" i="0" u="none" strike="noStrike" cap="none" spc="0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: «О здоровом образе жизни» совместно с КЦСОН Илекского района ведет Кольца </a:t>
                      </a:r>
                      <a:r>
                        <a:rPr lang="ru-RU" sz="1600" b="0" i="0" u="none" strike="noStrike" cap="none" spc="0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Э.М.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  <a:defRPr/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11-00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</a:tr>
              <a:tr h="13094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20.08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4. День 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Государственного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флага РФ. История происхождения 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праздника.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Проводит Кузьмина 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В.П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5. Яблочный спас. История праздника, традиции. 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Проводит  Кузьмина В.П совместно с районной библиотекой.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11-00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</a:tr>
              <a:tr h="2397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24.08</a:t>
                      </a: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 dirty="0" smtClean="0">
                        <a:solidFill>
                          <a:schemeClr val="dk1"/>
                        </a:solidFill>
                        <a:latin typeface="Times New Roman"/>
                        <a:ea typeface="DejaVu Sans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 dirty="0" smtClean="0">
                        <a:solidFill>
                          <a:schemeClr val="dk1"/>
                        </a:solidFill>
                        <a:latin typeface="Times New Roman"/>
                        <a:ea typeface="DejaVu Sans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 dirty="0" smtClean="0">
                        <a:solidFill>
                          <a:schemeClr val="dk1"/>
                        </a:solidFill>
                        <a:latin typeface="Times New Roman"/>
                        <a:ea typeface="DejaVu Sans"/>
                        <a:cs typeface="Times New Roman"/>
                      </a:endParaRPr>
                    </a:p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27.08.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6</a:t>
                      </a: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. Лекция </a:t>
                      </a: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РО «Знание»: «Цифровой суверенитет: правила безопасности в киберпространстве»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7. Лекция РО «Знание»: «Цифровой след госслужащего: «Риски и управление репутацией»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8. Лекция по пенсионному законодательству. Вопросы-ответы. Ведет Кузьмина В.П.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9. Литературная </a:t>
                      </a:r>
                      <a:r>
                        <a:rPr lang="ru-RU" sz="1600" b="0" strike="noStrike" spc="-1" dirty="0" err="1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гостинная</a:t>
                      </a: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. Чтение стихов любимых поэтов. Чаепитие. Свободное общение. Ведет Кузьмина В.П.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11-00</a:t>
                      </a: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 dirty="0" smtClean="0">
                        <a:solidFill>
                          <a:schemeClr val="dk1"/>
                        </a:solidFill>
                        <a:latin typeface="Times New Roman"/>
                        <a:ea typeface="DejaVu Sans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 dirty="0" smtClean="0">
                        <a:solidFill>
                          <a:schemeClr val="dk1"/>
                        </a:solidFill>
                        <a:latin typeface="Times New Roman"/>
                        <a:ea typeface="DejaVu Sans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 dirty="0" smtClean="0">
                        <a:solidFill>
                          <a:schemeClr val="dk1"/>
                        </a:solidFill>
                        <a:latin typeface="Times New Roman"/>
                        <a:ea typeface="DejaVu Sans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endParaRPr lang="ru-RU" sz="1600" b="0" strike="noStrike" spc="-1" dirty="0" smtClean="0">
                        <a:solidFill>
                          <a:schemeClr val="dk1"/>
                        </a:solidFill>
                        <a:latin typeface="Times New Roman"/>
                        <a:ea typeface="DejaVu Sans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defRPr/>
                      </a:pPr>
                      <a:r>
                        <a:rPr lang="ru-RU" sz="1600" b="0" strike="noStrike" spc="-1" dirty="0" smtClean="0">
                          <a:solidFill>
                            <a:schemeClr val="dk1"/>
                          </a:solidFill>
                          <a:latin typeface="Times New Roman"/>
                          <a:ea typeface="DejaVu Sans"/>
                          <a:cs typeface="Times New Roman"/>
                        </a:rPr>
                        <a:t>11.00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>
                    <a:lnL w="6480" algn="ctr">
                      <a:solidFill>
                        <a:srgbClr val="4A7EBB"/>
                      </a:solidFill>
                    </a:lnL>
                    <a:lnR w="6480" algn="ctr">
                      <a:solidFill>
                        <a:srgbClr val="4A7EBB"/>
                      </a:solidFill>
                    </a:lnR>
                    <a:lnT w="6480" algn="ctr">
                      <a:solidFill>
                        <a:srgbClr val="4A7EBB"/>
                      </a:solidFill>
                    </a:lnT>
                    <a:lnB w="6480" algn="ctr">
                      <a:solidFill>
                        <a:srgbClr val="4A7EBB"/>
                      </a:solidFill>
                    </a:lnB>
                    <a:solidFill>
                      <a:srgbClr val="C6D9F1"/>
                    </a:solidFill>
                  </a:tcPr>
                </a:tc>
              </a:tr>
            </a:tbl>
          </a:graphicData>
        </a:graphic>
      </p:graphicFrame>
      <p:pic>
        <p:nvPicPr>
          <p:cNvPr id="59" name="object 49"/>
          <p:cNvPicPr/>
          <p:nvPr/>
        </p:nvPicPr>
        <p:blipFill>
          <a:blip r:embed="rId10"/>
          <a:stretch/>
        </p:blipFill>
        <p:spPr bwMode="auto">
          <a:xfrm>
            <a:off x="213480" y="442080"/>
            <a:ext cx="754200" cy="746640"/>
          </a:xfrm>
          <a:prstGeom prst="rect">
            <a:avLst/>
          </a:prstGeom>
          <a:ln w="0">
            <a:noFill/>
          </a:ln>
        </p:spPr>
      </p:pic>
      <p:sp>
        <p:nvSpPr>
          <p:cNvPr id="60" name="CustomShape 10"/>
          <p:cNvSpPr/>
          <p:nvPr/>
        </p:nvSpPr>
        <p:spPr bwMode="auto">
          <a:xfrm>
            <a:off x="966420" y="402300"/>
            <a:ext cx="3225600" cy="1182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ЦЕНТР ОБЩЕНИЯ СТАРШЕГО ПОКОЛЕНИЯ «Добрые встречи»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defRPr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Илекского района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247</Words>
  <Application>Microsoft Office PowerPoint</Application>
  <DocSecurity>0</DocSecurity>
  <PresentationFormat>Произвольный</PresentationFormat>
  <Paragraphs>46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МЕРОПРИЯТИЯ НА август  2026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cp:keywords/>
  <dc:description/>
  <cp:lastModifiedBy>Белова Юлия Викторовна</cp:lastModifiedBy>
  <cp:revision>73</cp:revision>
  <dcterms:created xsi:type="dcterms:W3CDTF">2025-11-06T11:20:25Z</dcterms:created>
  <dcterms:modified xsi:type="dcterms:W3CDTF">2026-07-23T05:08:37Z</dcterms:modified>
  <cp:category/>
  <dc:identifier/>
  <cp:contentStatus/>
  <dc:language>ru-RU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