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8AC1E6D4-9D6E-48EC-97F6-942D862953E9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E93525F9-ACF9-4DE8-9CE8-8B6D3677286E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D74303BE-6EA6-4234-9025-D21A53E6504A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9DCE012-CEE8-4422-B5DD-FADC38823100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2B01B2C-DFD5-4C04-A946-6E83195C5EDA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667500D-CEFF-4C2E-BE3D-53B0A74D4E16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D09E1F1-57D3-4BA5-ADAC-4D3ED87E941A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D1B7B950-691C-4F78-9582-454293C0AF58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E702FF2-BA75-473C-B8C6-82707682C3D8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0B15F0B5-39B3-4DFC-9E66-763653A1490D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AFE9D07-7E96-4467-8D6E-E9CC947CF442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C0371F5-AA36-4080-96E0-BD78FD62AC80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2571480" y="9945000"/>
            <a:ext cx="2413080" cy="5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5445360" y="9945000"/>
            <a:ext cx="1732320" cy="5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526F7A44-8F51-471B-954B-6020A6F7AA6E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378000" y="9945000"/>
            <a:ext cx="1732320" cy="5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 bwMode="auto">
          <a:xfrm>
            <a:off x="3119760" y="97920"/>
            <a:ext cx="4295160" cy="12153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 bwMode="auto">
          <a:xfrm>
            <a:off x="111240" y="7886880"/>
            <a:ext cx="7338600" cy="2689920"/>
          </a:xfrm>
          <a:custGeom>
            <a:avLst/>
            <a:gdLst>
              <a:gd name="textAreaLeft" fmla="*/ 0 w 7338600"/>
              <a:gd name="textAreaRight" fmla="*/ 7345800 w 7338600"/>
              <a:gd name="textAreaTop" fmla="*/ 0 h 2689920"/>
              <a:gd name="textAreaBottom" fmla="*/ 2696040 h 2689920"/>
            </a:gdLst>
            <a:ahLst/>
            <a:cxnLst/>
            <a:rect l="textAreaLeft" t="textAreaTop" r="textAreaRight" b="textAreaBottom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 bwMode="auto">
          <a:xfrm>
            <a:off x="253080" y="8427960"/>
            <a:ext cx="1140840" cy="125640"/>
            <a:chOff x="253080" y="8427960"/>
            <a:chExt cx="1140840" cy="12564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 bwMode="auto">
            <a:xfrm>
              <a:off x="253080" y="8427960"/>
              <a:ext cx="96120" cy="125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 bwMode="auto">
            <a:xfrm>
              <a:off x="380160" y="8429760"/>
              <a:ext cx="87480" cy="122400"/>
            </a:xfrm>
            <a:custGeom>
              <a:avLst/>
              <a:gdLst>
                <a:gd name="textAreaLeft" fmla="*/ 0 w 87480"/>
                <a:gd name="textAreaRight" fmla="*/ 94680 w 87480"/>
                <a:gd name="textAreaTop" fmla="*/ 0 h 122400"/>
                <a:gd name="textAreaBottom" fmla="*/ 129600 h 122400"/>
              </a:gdLst>
              <a:ahLst/>
              <a:cxnLst/>
              <a:rect l="textAreaLeft" t="textAreaTop" r="textAreaRight" b="textAreaBottom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 bwMode="auto">
            <a:xfrm>
              <a:off x="497520" y="8427960"/>
              <a:ext cx="28512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 bwMode="auto">
            <a:xfrm>
              <a:off x="810360" y="8427960"/>
              <a:ext cx="31212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154160" y="8429760"/>
              <a:ext cx="102960" cy="122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288080" y="8429760"/>
              <a:ext cx="105840" cy="1238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799320" cy="1784160"/>
          </a:xfrm>
          <a:prstGeom prst="rect">
            <a:avLst/>
          </a:prstGeom>
          <a:noFill/>
          <a:ln w="0">
            <a:noFill/>
          </a:ln>
        </p:spPr>
        <p:txBody>
          <a:bodyPr lIns="0" tIns="81359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27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36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июль</a:t>
            </a: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 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 bwMode="auto">
          <a:xfrm>
            <a:off x="222180" y="8934840"/>
            <a:ext cx="5325840" cy="1590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defRPr/>
            </a:pPr>
            <a:r>
              <a:rPr lang="ru-RU" sz="36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6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Илек ул.Октябрьская д.15А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83532980185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Кузьмина В.П.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 bwMode="auto">
          <a:xfrm>
            <a:off x="3524760" y="8120160"/>
            <a:ext cx="338832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  <a:defRPr/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1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 bwMode="auto">
          <a:xfrm>
            <a:off x="6153120" y="8850600"/>
            <a:ext cx="956160" cy="64187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defRPr/>
            </a:pP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4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Прямоугольник: скругленные углы 2"/>
          <p:cNvSpPr/>
          <p:nvPr/>
        </p:nvSpPr>
        <p:spPr bwMode="auto"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5" name="Овал 3"/>
          <p:cNvSpPr/>
          <p:nvPr/>
        </p:nvSpPr>
        <p:spPr bwMode="auto">
          <a:xfrm>
            <a:off x="6641640" y="849078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6" name="object 48"/>
          <p:cNvPicPr/>
          <p:nvPr/>
        </p:nvPicPr>
        <p:blipFill>
          <a:blip r:embed="rId8"/>
          <a:stretch/>
        </p:blipFill>
        <p:spPr bwMode="auto">
          <a:xfrm>
            <a:off x="6765660" y="8749440"/>
            <a:ext cx="594360" cy="509400"/>
          </a:xfrm>
          <a:prstGeom prst="rect">
            <a:avLst/>
          </a:prstGeom>
          <a:ln w="0">
            <a:noFill/>
          </a:ln>
        </p:spPr>
      </p:pic>
      <p:pic>
        <p:nvPicPr>
          <p:cNvPr id="57" name="Рисунок 7"/>
          <p:cNvPicPr/>
          <p:nvPr/>
        </p:nvPicPr>
        <p:blipFill>
          <a:blip r:embed="rId9"/>
          <a:stretch/>
        </p:blipFill>
        <p:spPr bwMode="auto">
          <a:xfrm>
            <a:off x="6153120" y="9577079"/>
            <a:ext cx="855000" cy="8550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8801689"/>
              </p:ext>
            </p:extLst>
          </p:nvPr>
        </p:nvGraphicFramePr>
        <p:xfrm>
          <a:off x="775440" y="1574670"/>
          <a:ext cx="6489360" cy="6614160"/>
        </p:xfrm>
        <a:graphic>
          <a:graphicData uri="http://schemas.openxmlformats.org/drawingml/2006/table">
            <a:tbl>
              <a:tblPr/>
              <a:tblGrid>
                <a:gridCol w="870120"/>
                <a:gridCol w="4631400"/>
                <a:gridCol w="987840"/>
              </a:tblGrid>
              <a:tr h="613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558ED5"/>
                    </a:solidFill>
                  </a:tcPr>
                </a:tc>
              </a:tr>
              <a:tr h="1173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02.07.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1.Викторина «Семейные ценности и традиции</a:t>
                      </a: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». Литературная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гостиная-стихи и песни о любви в рамках проведения Года единства народов России.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2.Мастер-класс лепка из соленого теста «Ромашка-символ любви» 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Проводит активист центра </a:t>
                      </a:r>
                      <a:r>
                        <a:rPr lang="ru-RU" sz="1600" b="0" strike="noStrike" spc="-1" dirty="0" err="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Широбокова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 С.И.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701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09.07.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3.Мероприятие «Мост поколений».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Обмен опытом молодежи и старшего поколения. Вязание крючком, спицами и основы работы с современными гаджетами.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Проводит активист центра Козыренко С.Г.и активисты местного отделения «Движение Первых»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16.07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4.Лекция: «О здоровом образе жизни» совместно с КЦСОН Илекского района Кольца Э.М.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5.Консультирование по вопросам санаторно-курортного лечения.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проводит вед. специалист Кузьмина В.П.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12-00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</a:tr>
              <a:tr h="74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23.07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6.Лекция и консультация «Возможности сетевого мессенджера МАХ»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Ведущий специалист Кузьмина В.П.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7. Самостоятельная тренировка на тренажерах.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6480" algn="ctr">
                      <a:solidFill>
                        <a:srgbClr val="4A7EBB"/>
                      </a:solidFill>
                    </a:lnL>
                    <a:lnR w="6480" algn="ctr">
                      <a:solidFill>
                        <a:srgbClr val="4A7EBB"/>
                      </a:solidFill>
                    </a:lnR>
                    <a:lnT w="6480" algn="ctr">
                      <a:solidFill>
                        <a:srgbClr val="4A7EBB"/>
                      </a:solidFill>
                    </a:lnT>
                    <a:lnB w="6480" algn="ctr">
                      <a:solidFill>
                        <a:srgbClr val="4A7EBB"/>
                      </a:solidFill>
                    </a:lnB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pic>
        <p:nvPicPr>
          <p:cNvPr id="59" name="object 49"/>
          <p:cNvPicPr/>
          <p:nvPr/>
        </p:nvPicPr>
        <p:blipFill>
          <a:blip r:embed="rId10"/>
          <a:stretch/>
        </p:blipFill>
        <p:spPr bwMode="auto">
          <a:xfrm>
            <a:off x="213480" y="442080"/>
            <a:ext cx="754200" cy="746640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0"/>
          <p:cNvSpPr/>
          <p:nvPr/>
        </p:nvSpPr>
        <p:spPr bwMode="auto">
          <a:xfrm>
            <a:off x="966420" y="402300"/>
            <a:ext cx="3225600" cy="1182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«Добрые встречи»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Илекского района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1" name="object 33"/>
          <p:cNvPicPr/>
          <p:nvPr/>
        </p:nvPicPr>
        <p:blipFill>
          <a:blip r:embed="rId2"/>
          <a:stretch/>
        </p:blipFill>
        <p:spPr bwMode="auto">
          <a:xfrm>
            <a:off x="3187080" y="190080"/>
            <a:ext cx="4229640" cy="1267560"/>
          </a:xfrm>
          <a:prstGeom prst="rect">
            <a:avLst/>
          </a:prstGeom>
          <a:ln w="0">
            <a:noFill/>
          </a:ln>
        </p:spPr>
      </p:pic>
      <p:sp>
        <p:nvSpPr>
          <p:cNvPr id="62" name="object 35"/>
          <p:cNvSpPr/>
          <p:nvPr/>
        </p:nvSpPr>
        <p:spPr bwMode="auto">
          <a:xfrm>
            <a:off x="125640" y="7218000"/>
            <a:ext cx="7338600" cy="3263040"/>
          </a:xfrm>
          <a:custGeom>
            <a:avLst/>
            <a:gdLst>
              <a:gd name="textAreaLeft" fmla="*/ 0 w 7338600"/>
              <a:gd name="textAreaRight" fmla="*/ 7345800 w 7338600"/>
              <a:gd name="textAreaTop" fmla="*/ 0 h 3263040"/>
              <a:gd name="textAreaBottom" fmla="*/ 3270240 h 3263040"/>
            </a:gdLst>
            <a:ahLst/>
            <a:cxnLst/>
            <a:rect l="textAreaLeft" t="textAreaTop" r="textAreaRight" b="textAreaBottom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63" name="Группа 1"/>
          <p:cNvGrpSpPr/>
          <p:nvPr/>
        </p:nvGrpSpPr>
        <p:grpSpPr bwMode="auto">
          <a:xfrm>
            <a:off x="131040" y="7957080"/>
            <a:ext cx="1140840" cy="125640"/>
            <a:chOff x="131040" y="7957080"/>
            <a:chExt cx="1140840" cy="125640"/>
          </a:xfrm>
        </p:grpSpPr>
        <p:pic>
          <p:nvPicPr>
            <p:cNvPr id="64" name="object 36"/>
            <p:cNvPicPr/>
            <p:nvPr/>
          </p:nvPicPr>
          <p:blipFill>
            <a:blip r:embed="rId3"/>
            <a:stretch/>
          </p:blipFill>
          <p:spPr bwMode="auto">
            <a:xfrm>
              <a:off x="131040" y="7957080"/>
              <a:ext cx="96120" cy="125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object 37"/>
            <p:cNvSpPr/>
            <p:nvPr/>
          </p:nvSpPr>
          <p:spPr bwMode="auto">
            <a:xfrm>
              <a:off x="258120" y="7958880"/>
              <a:ext cx="87480" cy="122400"/>
            </a:xfrm>
            <a:custGeom>
              <a:avLst/>
              <a:gdLst>
                <a:gd name="textAreaLeft" fmla="*/ 0 w 87480"/>
                <a:gd name="textAreaRight" fmla="*/ 94680 w 87480"/>
                <a:gd name="textAreaTop" fmla="*/ 0 h 122400"/>
                <a:gd name="textAreaBottom" fmla="*/ 129600 h 122400"/>
              </a:gdLst>
              <a:ahLst/>
              <a:cxnLst/>
              <a:rect l="textAreaLeft" t="textAreaTop" r="textAreaRight" b="textAreaBottom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66" name="object 38"/>
            <p:cNvPicPr/>
            <p:nvPr/>
          </p:nvPicPr>
          <p:blipFill>
            <a:blip r:embed="rId4"/>
            <a:stretch/>
          </p:blipFill>
          <p:spPr bwMode="auto">
            <a:xfrm>
              <a:off x="375480" y="7957080"/>
              <a:ext cx="28512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object 39"/>
            <p:cNvPicPr/>
            <p:nvPr/>
          </p:nvPicPr>
          <p:blipFill>
            <a:blip r:embed="rId5"/>
            <a:stretch/>
          </p:blipFill>
          <p:spPr bwMode="auto">
            <a:xfrm>
              <a:off x="688320" y="7957080"/>
              <a:ext cx="31212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032120" y="7958880"/>
              <a:ext cx="102960" cy="122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166040" y="7958880"/>
              <a:ext cx="105840" cy="1238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3858840" y="352800"/>
            <a:ext cx="3253680" cy="876240"/>
          </a:xfrm>
          <a:prstGeom prst="rect">
            <a:avLst/>
          </a:prstGeom>
          <a:noFill/>
          <a:ln w="0">
            <a:noFill/>
          </a:ln>
        </p:spPr>
        <p:txBody>
          <a:bodyPr lIns="0" tIns="81359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27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ИЮЛЬ </a:t>
            </a:r>
            <a:r>
              <a:rPr lang="ru-RU" sz="2700" b="1" strike="noStrike" spc="-1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bject 43"/>
          <p:cNvSpPr/>
          <p:nvPr/>
        </p:nvSpPr>
        <p:spPr bwMode="auto">
          <a:xfrm>
            <a:off x="291240" y="8400600"/>
            <a:ext cx="5106960" cy="17726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defRPr/>
            </a:pPr>
            <a:r>
              <a:rPr lang="ru-RU" sz="44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Илек ул.Октябрьская д.15А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83532980185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Кузьмина В.П.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4"/>
          <p:cNvSpPr/>
          <p:nvPr/>
        </p:nvSpPr>
        <p:spPr bwMode="auto">
          <a:xfrm>
            <a:off x="2727720" y="7470720"/>
            <a:ext cx="36273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  <a:defRPr/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1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bject 45"/>
          <p:cNvSpPr/>
          <p:nvPr/>
        </p:nvSpPr>
        <p:spPr bwMode="auto">
          <a:xfrm>
            <a:off x="6153120" y="8850600"/>
            <a:ext cx="956160" cy="64187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defRPr/>
            </a:pP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43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: скругленные углы 2"/>
          <p:cNvSpPr/>
          <p:nvPr/>
        </p:nvSpPr>
        <p:spPr bwMode="auto">
          <a:xfrm>
            <a:off x="6140520" y="9593640"/>
            <a:ext cx="867600" cy="8514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5" name="Овал 3"/>
          <p:cNvSpPr/>
          <p:nvPr/>
        </p:nvSpPr>
        <p:spPr bwMode="auto">
          <a:xfrm>
            <a:off x="6047640" y="7937640"/>
            <a:ext cx="808200" cy="808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6" name="object 48"/>
          <p:cNvPicPr/>
          <p:nvPr/>
        </p:nvPicPr>
        <p:blipFill>
          <a:blip r:embed="rId8"/>
          <a:stretch/>
        </p:blipFill>
        <p:spPr bwMode="auto">
          <a:xfrm>
            <a:off x="6134400" y="8220960"/>
            <a:ext cx="594360" cy="50940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9"/>
          <a:stretch/>
        </p:blipFill>
        <p:spPr bwMode="auto">
          <a:xfrm>
            <a:off x="6153120" y="9577079"/>
            <a:ext cx="855000" cy="8550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>
            <a:graphicFrameLocks/>
          </p:cNvGraphicFramePr>
          <p:nvPr/>
        </p:nvGraphicFramePr>
        <p:xfrm>
          <a:off x="660600" y="2450160"/>
          <a:ext cx="6609240" cy="640080"/>
        </p:xfrm>
        <a:graphic>
          <a:graphicData uri="http://schemas.openxmlformats.org/drawingml/2006/table">
            <a:tbl>
              <a:tblPr/>
              <a:tblGrid>
                <a:gridCol w="848160"/>
                <a:gridCol w="4572000"/>
                <a:gridCol w="1189080"/>
              </a:tblGrid>
              <a:tr h="62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79" name="object 49"/>
          <p:cNvPicPr/>
          <p:nvPr/>
        </p:nvPicPr>
        <p:blipFill>
          <a:blip r:embed="rId10"/>
          <a:stretch/>
        </p:blipFill>
        <p:spPr bwMode="auto">
          <a:xfrm>
            <a:off x="191160" y="790920"/>
            <a:ext cx="892440" cy="734400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0"/>
          <p:cNvSpPr/>
          <p:nvPr/>
        </p:nvSpPr>
        <p:spPr bwMode="auto">
          <a:xfrm>
            <a:off x="1209780" y="613860"/>
            <a:ext cx="3225600" cy="1182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«Добрые  встречи»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Илекского района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1" name="Таблица 1"/>
          <p:cNvGraphicFramePr>
            <a:graphicFrameLocks/>
          </p:cNvGraphicFramePr>
          <p:nvPr/>
        </p:nvGraphicFramePr>
        <p:xfrm>
          <a:off x="619920" y="3090240"/>
          <a:ext cx="6489360" cy="3847920"/>
        </p:xfrm>
        <a:graphic>
          <a:graphicData uri="http://schemas.openxmlformats.org/drawingml/2006/table">
            <a:tbl>
              <a:tblPr/>
              <a:tblGrid>
                <a:gridCol w="870120"/>
                <a:gridCol w="4631400"/>
                <a:gridCol w="987840"/>
              </a:tblGrid>
              <a:tr h="1318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28.07.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8. «Цивилизация России: уникальные черты и факторы исторического развития».РГО «Знание».Лекторий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9. «Российская культура:искусство и традиции как инструмент».РГО «Знание»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12-00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721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30.07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10.«День друзей» Мастер-класс по арт-терапии «Древо дружбы»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11.Конкурс на лучшее исполнение стихов и песен о дружбе.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Ведущий специалист Кузьмина В.П., активист Широбокова С.И.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12.</a:t>
                      </a: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Концертно-развлекательная программа в Илекском летнем парке: «Музыкальный вернисаж»  Сладковский сельский дом культуры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>
                          <a:solidFill>
                            <a:srgbClr val="000000"/>
                          </a:solidFill>
                          <a:latin typeface="Times New Roman"/>
                          <a:ea typeface="DejaVu Sans"/>
                          <a:cs typeface="Times New Roman"/>
                        </a:rPr>
                        <a:t>14-00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346</Words>
  <Application>Microsoft Office PowerPoint</Application>
  <DocSecurity>0</DocSecurity>
  <PresentationFormat>Произвольный</PresentationFormat>
  <Paragraphs>68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июль  2026</vt:lpstr>
      <vt:lpstr>МЕРОПРИЯТИЯ НА ИЮЛЬ  2026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cp:keywords/>
  <dc:description/>
  <cp:lastModifiedBy>Белова Юлия Викторовна</cp:lastModifiedBy>
  <cp:revision>70</cp:revision>
  <dcterms:created xsi:type="dcterms:W3CDTF">2025-11-06T11:20:25Z</dcterms:created>
  <dcterms:modified xsi:type="dcterms:W3CDTF">2026-06-29T05:45:15Z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