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6500" cy="106934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295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65374D22-5E8D-4623-B1D3-EB8889777D32}" type="slidenum">
              <a:r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verTx" preserve="1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A03D132A-3F7D-4364-A93C-968149E324D7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fourObj" preserve="1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E12B0CC9-6EE5-4D6D-AA3D-99FEB31D30D0}" type="slidenum">
              <a:r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54F620FB-0961-48FF-BF80-134101662844}" type="slidenum">
              <a:r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080E7656-B205-43A2-B542-EDB3A82C657F}" type="slidenum">
              <a:r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BA28EB71-83CA-4783-83AF-CCC8DEE4B0F9}" type="slidenum">
              <a:r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2E559CDF-8BAA-4188-AE76-2AA919AC31C9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9B0292F3-E69E-42C5-8303-1B1195EAA7BB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nly" preserve="1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E5A582AF-718E-4573-AFB1-1BD97148E744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AndObj" preserve="1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1ECB5CDA-F037-4432-952A-24992E734F62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AndTwoObj" preserve="1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93EA76C4-0180-45C8-A9B9-10D822D469C8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OverTx" preserve="1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B9923C92-BF29-4A6C-B243-2257537DDB88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 bwMode="auto">
          <a:xfrm>
            <a:off x="2571480" y="9945000"/>
            <a:ext cx="2413800" cy="52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 bwMode="auto">
          <a:xfrm>
            <a:off x="544536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2885D6F6-FCD9-4515-8CAA-EDD3645663D4}" type="slidenum">
              <a: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378000" y="9945000"/>
            <a:ext cx="1733040" cy="52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/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/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/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/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/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/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 bwMode="auto">
          <a:xfrm>
            <a:off x="3119718" y="98068"/>
            <a:ext cx="4295922" cy="1216184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 bwMode="auto">
          <a:xfrm>
            <a:off x="111240" y="7886968"/>
            <a:ext cx="7339320" cy="2690552"/>
          </a:xfrm>
          <a:custGeom>
            <a:avLst/>
            <a:gdLst>
              <a:gd name="textAreaLeft" fmla="*/ 0 w 7339320"/>
              <a:gd name="textAreaRight" fmla="*/ 7345800 w 7339320"/>
              <a:gd name="textAreaTop" fmla="*/ 0 h 3029400"/>
              <a:gd name="textAreaBottom" fmla="*/ 3035520 h 3029400"/>
            </a:gdLst>
            <a:ahLst/>
            <a:cxnLst/>
            <a:rect l="textAreaLeft" t="textAreaTop" r="textAreaRight" b="textAreaBottom"/>
            <a:pathLst>
              <a:path w="7345680" h="3583940" extrusionOk="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43" name="Группа 1"/>
          <p:cNvGrpSpPr/>
          <p:nvPr/>
        </p:nvGrpSpPr>
        <p:grpSpPr bwMode="auto">
          <a:xfrm>
            <a:off x="253080" y="8427960"/>
            <a:ext cx="1141560" cy="126359"/>
            <a:chOff x="253080" y="8427960"/>
            <a:chExt cx="1141560" cy="126359"/>
          </a:xfrm>
        </p:grpSpPr>
        <p:pic>
          <p:nvPicPr>
            <p:cNvPr id="44" name="object 36"/>
            <p:cNvPicPr/>
            <p:nvPr/>
          </p:nvPicPr>
          <p:blipFill>
            <a:blip r:embed="rId3"/>
            <a:stretch/>
          </p:blipFill>
          <p:spPr bwMode="auto">
            <a:xfrm>
              <a:off x="253080" y="8427960"/>
              <a:ext cx="96840" cy="126359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 bwMode="auto">
            <a:xfrm>
              <a:off x="380160" y="8429760"/>
              <a:ext cx="88200" cy="123120"/>
            </a:xfrm>
            <a:custGeom>
              <a:avLst/>
              <a:gdLst>
                <a:gd name="textAreaLeft" fmla="*/ 0 w 88200"/>
                <a:gd name="textAreaRight" fmla="*/ 94680 w 88200"/>
                <a:gd name="textAreaTop" fmla="*/ 0 h 123120"/>
                <a:gd name="textAreaBottom" fmla="*/ 129600 h 123120"/>
              </a:gdLst>
              <a:ahLst/>
              <a:cxnLst/>
              <a:rect l="textAreaLeft" t="textAreaTop" r="textAreaRight" b="textAreaBottom"/>
              <a:pathLst>
                <a:path w="94615" h="129540" extrusionOk="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  <a:defRPr/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46" name="object 38"/>
            <p:cNvPicPr/>
            <p:nvPr/>
          </p:nvPicPr>
          <p:blipFill>
            <a:blip r:embed="rId4"/>
            <a:stretch/>
          </p:blipFill>
          <p:spPr bwMode="auto">
            <a:xfrm>
              <a:off x="497520" y="8427960"/>
              <a:ext cx="285840" cy="126359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/>
            <a:stretch/>
          </p:blipFill>
          <p:spPr bwMode="auto">
            <a:xfrm>
              <a:off x="810360" y="8427960"/>
              <a:ext cx="312840" cy="126359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/>
            <a:stretch/>
          </p:blipFill>
          <p:spPr bwMode="auto">
            <a:xfrm>
              <a:off x="1154160" y="8429760"/>
              <a:ext cx="103680" cy="122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/>
            <a:stretch/>
          </p:blipFill>
          <p:spPr bwMode="auto">
            <a:xfrm>
              <a:off x="1288080" y="8429760"/>
              <a:ext cx="106560" cy="1245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 bwMode="auto">
          <a:xfrm>
            <a:off x="377640" y="426600"/>
            <a:ext cx="6800039" cy="1784880"/>
          </a:xfrm>
          <a:prstGeom prst="rect">
            <a:avLst/>
          </a:prstGeom>
          <a:noFill/>
          <a:ln w="0">
            <a:noFill/>
          </a:ln>
        </p:spPr>
        <p:txBody>
          <a:bodyPr lIns="0" tIns="81359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  <a:defRPr/>
            </a:pPr>
            <a:r>
              <a:rPr lang="ru-RU" sz="2700" b="1" strike="noStrike" spc="-11" dirty="0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sz="2700" dirty="0"/>
              <a:t/>
            </a:r>
            <a:br>
              <a:rPr sz="2700" dirty="0"/>
            </a:br>
            <a:r>
              <a:rPr lang="ru-RU" sz="3600" b="1" strike="noStrike" spc="-21" dirty="0">
                <a:solidFill>
                  <a:srgbClr val="FFFFFF"/>
                </a:solidFill>
                <a:latin typeface="Calibri"/>
                <a:ea typeface="DejaVu Sans"/>
              </a:rPr>
              <a:t>июнь</a:t>
            </a:r>
            <a:r>
              <a:rPr lang="ru-RU" sz="2700" b="1" strike="noStrike" spc="-21" dirty="0">
                <a:solidFill>
                  <a:srgbClr val="FFFFFF"/>
                </a:solidFill>
                <a:latin typeface="Calibri"/>
                <a:ea typeface="DejaVu Sans"/>
              </a:rPr>
              <a:t>  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3"/>
          <p:cNvSpPr/>
          <p:nvPr/>
        </p:nvSpPr>
        <p:spPr bwMode="auto">
          <a:xfrm>
            <a:off x="247320" y="8747640"/>
            <a:ext cx="5326560" cy="1607466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defRPr/>
            </a:pPr>
            <a:r>
              <a:rPr lang="ru-RU" sz="3600" b="1" strike="noStrike" spc="-11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36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36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6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6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600" b="1" strike="noStrike" spc="-11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36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  <a:defRPr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8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  <a:defRPr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с. Илек </a:t>
            </a: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  <a:ea typeface="DejaVu Sans"/>
              </a:rPr>
              <a:t>ул.Октябрьская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д.15А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  <a:defRPr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номер: 83532980185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  <a:defRPr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ФИО: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Кузьмина В.П.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object 44"/>
          <p:cNvSpPr/>
          <p:nvPr/>
        </p:nvSpPr>
        <p:spPr bwMode="auto">
          <a:xfrm>
            <a:off x="3081010" y="8105193"/>
            <a:ext cx="3388902" cy="84006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  <a:defRPr/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1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1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четверг 09:00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object 45"/>
          <p:cNvSpPr/>
          <p:nvPr/>
        </p:nvSpPr>
        <p:spPr bwMode="auto">
          <a:xfrm>
            <a:off x="6153120" y="8850600"/>
            <a:ext cx="956879" cy="641879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defRPr/>
            </a:pPr>
            <a:r>
              <a:rPr lang="ru-RU" sz="800" b="0" strike="noStrike" spc="-1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4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  <a:defRPr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1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4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1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  <a:defRPr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1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Прямоугольник: скругленные углы 2"/>
          <p:cNvSpPr/>
          <p:nvPr/>
        </p:nvSpPr>
        <p:spPr bwMode="auto">
          <a:xfrm>
            <a:off x="6140520" y="9593640"/>
            <a:ext cx="868320" cy="8521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55" name="Овал 3"/>
          <p:cNvSpPr/>
          <p:nvPr/>
        </p:nvSpPr>
        <p:spPr bwMode="auto">
          <a:xfrm>
            <a:off x="6488933" y="8336688"/>
            <a:ext cx="808920" cy="8089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6" name="object 48"/>
          <p:cNvPicPr/>
          <p:nvPr/>
        </p:nvPicPr>
        <p:blipFill>
          <a:blip r:embed="rId8"/>
          <a:stretch/>
        </p:blipFill>
        <p:spPr bwMode="auto">
          <a:xfrm>
            <a:off x="6560651" y="8595540"/>
            <a:ext cx="595080" cy="510120"/>
          </a:xfrm>
          <a:prstGeom prst="rect">
            <a:avLst/>
          </a:prstGeom>
          <a:ln w="0">
            <a:noFill/>
          </a:ln>
        </p:spPr>
      </p:pic>
      <p:pic>
        <p:nvPicPr>
          <p:cNvPr id="57" name="Рисунок 7"/>
          <p:cNvPicPr/>
          <p:nvPr/>
        </p:nvPicPr>
        <p:blipFill>
          <a:blip r:embed="rId9"/>
          <a:stretch/>
        </p:blipFill>
        <p:spPr bwMode="auto">
          <a:xfrm>
            <a:off x="6153120" y="9577079"/>
            <a:ext cx="855720" cy="8557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8" name="Таблиц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0868998"/>
              </p:ext>
            </p:extLst>
          </p:nvPr>
        </p:nvGraphicFramePr>
        <p:xfrm>
          <a:off x="730968" y="1339470"/>
          <a:ext cx="6489360" cy="702624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70120"/>
                <a:gridCol w="4631400"/>
                <a:gridCol w="987840"/>
              </a:tblGrid>
              <a:tr h="6137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dirty="0"/>
                        <a:t>Дата 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dirty="0"/>
                        <a:t>Мероприятие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dirty="0"/>
                        <a:t>Время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dirty="0"/>
                        <a:t>начала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742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strike="noStrike" spc="-1" dirty="0"/>
                        <a:t>04.06.</a:t>
                      </a:r>
                      <a:endParaRPr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strike="noStrike" spc="-1" dirty="0"/>
                        <a:t>1.Литературно-музыкальная </a:t>
                      </a:r>
                      <a:r>
                        <a:rPr lang="ru-RU" sz="1600" strike="noStrike" spc="-1" dirty="0" smtClean="0"/>
                        <a:t>гостиная </a:t>
                      </a:r>
                      <a:r>
                        <a:rPr lang="ru-RU" sz="1600" strike="noStrike" spc="-1" dirty="0"/>
                        <a:t>«Пушкин - наше все!» Чтение стихов и отрывков из произведения Пушкина А.С. </a:t>
                      </a:r>
                      <a:r>
                        <a:rPr lang="ru-RU" sz="1600" u="none" strike="noStrike" cap="none" spc="0" dirty="0"/>
                        <a:t>Совместно с районной библиотекой. </a:t>
                      </a:r>
                      <a:r>
                        <a:rPr lang="ru-RU" sz="1600" u="none" strike="noStrike" cap="none" spc="0" dirty="0" smtClean="0"/>
                        <a:t>Чаепитие </a:t>
                      </a:r>
                      <a:r>
                        <a:rPr lang="ru-RU" sz="1600" u="none" strike="noStrike" cap="none" spc="0" dirty="0"/>
                        <a:t>«у Лукоморья»</a:t>
                      </a:r>
                      <a:endParaRPr lang="ru-RU" sz="1600" b="0" strike="noStrike" spc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dirty="0" smtClean="0"/>
                        <a:t>11-00</a:t>
                      </a:r>
                      <a:endParaRPr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014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  <a:defRPr/>
                      </a:pPr>
                      <a:r>
                        <a:rPr lang="ru-RU" sz="1600" strike="noStrike" spc="-1"/>
                        <a:t>09.06.</a:t>
                      </a:r>
                      <a:endParaRPr sz="160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600" strike="noStrike" spc="-1" dirty="0" smtClean="0"/>
                        <a:t>2.Лекция заместителя управляющего</a:t>
                      </a:r>
                      <a:r>
                        <a:rPr lang="ru-RU" sz="1600" strike="noStrike" spc="-1" baseline="0" dirty="0" smtClean="0"/>
                        <a:t> ОСФР Борисова Т.Е. «История развития российской государственности» </a:t>
                      </a:r>
                      <a:endParaRPr lang="ru-RU" sz="1600" strike="noStrike" spc="-1" dirty="0" smtClean="0"/>
                    </a:p>
                    <a:p>
                      <a:pPr marL="0" indent="0" algn="just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600" strike="noStrike" spc="-1" dirty="0" smtClean="0"/>
                        <a:t>3.Лекция:«Инвестирование средств </a:t>
                      </a:r>
                      <a:r>
                        <a:rPr lang="ru-RU" sz="1600" strike="noStrike" spc="-1" dirty="0"/>
                        <a:t>пенсионных накоплений» (проводит </a:t>
                      </a:r>
                      <a:r>
                        <a:rPr lang="ru-RU" sz="1600" strike="noStrike" spc="-1" dirty="0" smtClean="0"/>
                        <a:t>нач. отдела Управления</a:t>
                      </a:r>
                      <a:r>
                        <a:rPr lang="ru-RU" sz="1600" strike="noStrike" spc="-1" baseline="0" dirty="0" smtClean="0"/>
                        <a:t> установления</a:t>
                      </a:r>
                      <a:r>
                        <a:rPr lang="ru-RU" sz="1600" strike="noStrike" spc="-1" dirty="0" smtClean="0"/>
                        <a:t> пенсий - Бондарев </a:t>
                      </a:r>
                      <a:r>
                        <a:rPr lang="ru-RU" sz="1600" strike="noStrike" spc="-1" dirty="0"/>
                        <a:t>А.О.)</a:t>
                      </a:r>
                    </a:p>
                    <a:p>
                      <a:pPr algn="just">
                        <a:lnSpc>
                          <a:spcPct val="100000"/>
                        </a:lnSpc>
                        <a:defRPr/>
                      </a:pPr>
                      <a:r>
                        <a:rPr lang="ru-RU" sz="1600" strike="noStrike" spc="0" dirty="0" smtClean="0"/>
                        <a:t>4.Индивидуальное консультирование (</a:t>
                      </a:r>
                      <a:r>
                        <a:rPr lang="ru-RU" sz="1600" strike="noStrike" spc="0" dirty="0"/>
                        <a:t>проводит </a:t>
                      </a:r>
                      <a:r>
                        <a:rPr lang="ru-RU" sz="1600" strike="noStrike" spc="-1" dirty="0" smtClean="0"/>
                        <a:t>заместитель у</a:t>
                      </a:r>
                      <a:r>
                        <a:rPr lang="ru-RU" sz="1600" strike="noStrike" spc="0" dirty="0" smtClean="0"/>
                        <a:t>правляющего</a:t>
                      </a:r>
                      <a:r>
                        <a:rPr lang="ru-RU" sz="1600" strike="noStrike" spc="0" baseline="0" dirty="0" smtClean="0"/>
                        <a:t> - </a:t>
                      </a:r>
                      <a:r>
                        <a:rPr lang="ru-RU" sz="1600" strike="noStrike" spc="0" dirty="0" smtClean="0"/>
                        <a:t>Борисов </a:t>
                      </a:r>
                      <a:r>
                        <a:rPr lang="ru-RU" sz="1600" strike="noStrike" spc="0" dirty="0"/>
                        <a:t>Т.Е</a:t>
                      </a:r>
                      <a:r>
                        <a:rPr lang="ru-RU" sz="1600" strike="noStrike" spc="0" dirty="0" smtClean="0"/>
                        <a:t>. и нач. отдела Бондарев А.О)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  <a:defRPr/>
                      </a:pPr>
                      <a:r>
                        <a:rPr lang="ru-RU" sz="1600" strike="noStrike" spc="-1" smtClean="0"/>
                        <a:t>15-00</a:t>
                      </a:r>
                      <a:endParaRPr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473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strike="noStrike" spc="-1"/>
                        <a:t>11.06</a:t>
                      </a:r>
                      <a:endParaRPr sz="160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strike="noStrike" spc="-1" dirty="0" smtClean="0"/>
                        <a:t>5.Онлайн </a:t>
                      </a:r>
                      <a:r>
                        <a:rPr lang="ru-RU" sz="1600" strike="noStrike" spc="-1" dirty="0"/>
                        <a:t>лекция: «Как сохранить здоровье летом» ФП «Здоровое долголетие»</a:t>
                      </a:r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strike="noStrike" spc="-1" dirty="0" smtClean="0"/>
                        <a:t>6. </a:t>
                      </a:r>
                      <a:r>
                        <a:rPr lang="ru-RU" sz="1600" strike="noStrike" spc="-1" dirty="0"/>
                        <a:t>Викторина: «Знатоки русского языка» . Знакомство с выставкой славянских ремесел. Чтение стихов, исполнение народных песен. Чаепитие </a:t>
                      </a:r>
                      <a:r>
                        <a:rPr lang="ru-RU" sz="1600" strike="noStrike" spc="-1" dirty="0" smtClean="0"/>
                        <a:t>(проводит вед. специалист Кузьмина В.П.)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strike="noStrike" spc="-1" dirty="0"/>
                        <a:t>11-00</a:t>
                      </a:r>
                      <a:endParaRPr sz="1600" dirty="0"/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lang="ru-RU" sz="1600" strike="noStrike" spc="-1" dirty="0"/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strike="noStrike" spc="-1" dirty="0"/>
                        <a:t>12-00</a:t>
                      </a:r>
                      <a:endParaRPr sz="16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473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strike="noStrike" spc="0"/>
                        <a:t>12.06</a:t>
                      </a:r>
                      <a:endParaRPr lang="ru-RU" sz="1600" b="0" strike="noStrike" spc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strike="noStrike" spc="0" dirty="0" smtClean="0"/>
                        <a:t>7.Концертная </a:t>
                      </a:r>
                      <a:r>
                        <a:rPr lang="ru-RU" sz="1600" strike="noStrike" spc="0" dirty="0"/>
                        <a:t>программа в </a:t>
                      </a:r>
                      <a:r>
                        <a:rPr lang="ru-RU" sz="1600" strike="noStrike" spc="0" dirty="0" err="1"/>
                        <a:t>Илекском</a:t>
                      </a:r>
                      <a:r>
                        <a:rPr lang="ru-RU" sz="1600" strike="noStrike" spc="0" dirty="0"/>
                        <a:t> Доме культуры: «День России»</a:t>
                      </a:r>
                      <a:endParaRPr lang="ru-RU" sz="1600" b="0" strike="noStrike" spc="0" dirty="0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strike="noStrike" spc="0" dirty="0" smtClean="0"/>
                        <a:t>14-00</a:t>
                      </a:r>
                      <a:endParaRPr lang="ru-RU" sz="1600" b="0" strike="noStrike" spc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9" name="object 49"/>
          <p:cNvPicPr/>
          <p:nvPr/>
        </p:nvPicPr>
        <p:blipFill>
          <a:blip r:embed="rId10"/>
          <a:stretch/>
        </p:blipFill>
        <p:spPr bwMode="auto">
          <a:xfrm>
            <a:off x="213573" y="442117"/>
            <a:ext cx="996840" cy="947879"/>
          </a:xfrm>
          <a:prstGeom prst="rect">
            <a:avLst/>
          </a:prstGeom>
          <a:ln w="0">
            <a:noFill/>
          </a:ln>
        </p:spPr>
      </p:pic>
      <p:sp>
        <p:nvSpPr>
          <p:cNvPr id="60" name="CustomShape 10"/>
          <p:cNvSpPr/>
          <p:nvPr/>
        </p:nvSpPr>
        <p:spPr bwMode="auto">
          <a:xfrm>
            <a:off x="1206000" y="205933"/>
            <a:ext cx="3226320" cy="1182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ЦЕНТР ОБЩЕНИЯ СТАРШЕГО ПОКОЛЕНИЯ «Добрые встречи»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defRPr/>
            </a:pP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Илекского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района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61" name="object 33"/>
          <p:cNvPicPr/>
          <p:nvPr/>
        </p:nvPicPr>
        <p:blipFill>
          <a:blip r:embed="rId2"/>
          <a:stretch/>
        </p:blipFill>
        <p:spPr bwMode="auto">
          <a:xfrm>
            <a:off x="3187080" y="190080"/>
            <a:ext cx="4230360" cy="1268188"/>
          </a:xfrm>
          <a:prstGeom prst="rect">
            <a:avLst/>
          </a:prstGeom>
          <a:ln w="0">
            <a:noFill/>
          </a:ln>
        </p:spPr>
      </p:pic>
      <p:sp>
        <p:nvSpPr>
          <p:cNvPr id="62" name="object 35"/>
          <p:cNvSpPr/>
          <p:nvPr/>
        </p:nvSpPr>
        <p:spPr bwMode="auto">
          <a:xfrm>
            <a:off x="125640" y="7218000"/>
            <a:ext cx="7339320" cy="3263760"/>
          </a:xfrm>
          <a:custGeom>
            <a:avLst/>
            <a:gdLst>
              <a:gd name="textAreaLeft" fmla="*/ 0 w 7339320"/>
              <a:gd name="textAreaRight" fmla="*/ 7345800 w 7339320"/>
              <a:gd name="textAreaTop" fmla="*/ 0 h 3263760"/>
              <a:gd name="textAreaBottom" fmla="*/ 3270240 h 3263760"/>
            </a:gdLst>
            <a:ahLst/>
            <a:cxnLst/>
            <a:rect l="textAreaLeft" t="textAreaTop" r="textAreaRight" b="textAreaBottom"/>
            <a:pathLst>
              <a:path w="7345680" h="3583940" extrusionOk="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  <a:defRPr/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63" name="Группа 1"/>
          <p:cNvGrpSpPr/>
          <p:nvPr/>
        </p:nvGrpSpPr>
        <p:grpSpPr bwMode="auto">
          <a:xfrm>
            <a:off x="131135" y="7957244"/>
            <a:ext cx="1141560" cy="126359"/>
            <a:chOff x="377640" y="8578080"/>
            <a:chExt cx="1141560" cy="126359"/>
          </a:xfrm>
        </p:grpSpPr>
        <p:pic>
          <p:nvPicPr>
            <p:cNvPr id="64" name="object 36"/>
            <p:cNvPicPr/>
            <p:nvPr/>
          </p:nvPicPr>
          <p:blipFill>
            <a:blip r:embed="rId3"/>
            <a:stretch/>
          </p:blipFill>
          <p:spPr bwMode="auto">
            <a:xfrm>
              <a:off x="377640" y="8578080"/>
              <a:ext cx="96840" cy="126359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5" name="object 37"/>
            <p:cNvSpPr/>
            <p:nvPr/>
          </p:nvSpPr>
          <p:spPr bwMode="auto">
            <a:xfrm>
              <a:off x="504720" y="8579880"/>
              <a:ext cx="88200" cy="123120"/>
            </a:xfrm>
            <a:custGeom>
              <a:avLst/>
              <a:gdLst>
                <a:gd name="textAreaLeft" fmla="*/ 0 w 88200"/>
                <a:gd name="textAreaRight" fmla="*/ 94680 w 88200"/>
                <a:gd name="textAreaTop" fmla="*/ 0 h 123120"/>
                <a:gd name="textAreaBottom" fmla="*/ 129600 h 123120"/>
              </a:gdLst>
              <a:ahLst/>
              <a:cxnLst/>
              <a:rect l="textAreaLeft" t="textAreaTop" r="textAreaRight" b="textAreaBottom"/>
              <a:pathLst>
                <a:path w="94615" h="129540" extrusionOk="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rgbClr val="000000"/>
            </a:lnRef>
            <a:fillRef idx="0">
              <a:srgbClr val="000000"/>
            </a:fillRef>
            <a:effectRef idx="0">
              <a:srgbClr val="00000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  <a:defRPr/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66" name="object 38"/>
            <p:cNvPicPr/>
            <p:nvPr/>
          </p:nvPicPr>
          <p:blipFill>
            <a:blip r:embed="rId4"/>
            <a:stretch/>
          </p:blipFill>
          <p:spPr bwMode="auto">
            <a:xfrm>
              <a:off x="622080" y="8578080"/>
              <a:ext cx="285840" cy="126359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7" name="object 39"/>
            <p:cNvPicPr/>
            <p:nvPr/>
          </p:nvPicPr>
          <p:blipFill>
            <a:blip r:embed="rId5"/>
            <a:stretch/>
          </p:blipFill>
          <p:spPr bwMode="auto">
            <a:xfrm>
              <a:off x="934920" y="8578080"/>
              <a:ext cx="312840" cy="126359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8" name="object 40"/>
            <p:cNvPicPr/>
            <p:nvPr/>
          </p:nvPicPr>
          <p:blipFill>
            <a:blip r:embed="rId6"/>
            <a:stretch/>
          </p:blipFill>
          <p:spPr bwMode="auto">
            <a:xfrm>
              <a:off x="1278720" y="8579880"/>
              <a:ext cx="103680" cy="122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69" name="object 41"/>
            <p:cNvPicPr/>
            <p:nvPr/>
          </p:nvPicPr>
          <p:blipFill>
            <a:blip r:embed="rId7"/>
            <a:stretch/>
          </p:blipFill>
          <p:spPr bwMode="auto">
            <a:xfrm>
              <a:off x="1412640" y="8579880"/>
              <a:ext cx="106560" cy="1245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70" name="PlaceHolder 1"/>
          <p:cNvSpPr>
            <a:spLocks noGrp="1"/>
          </p:cNvSpPr>
          <p:nvPr>
            <p:ph type="title"/>
          </p:nvPr>
        </p:nvSpPr>
        <p:spPr bwMode="auto">
          <a:xfrm>
            <a:off x="3858840" y="352800"/>
            <a:ext cx="3254400" cy="876960"/>
          </a:xfrm>
          <a:prstGeom prst="rect">
            <a:avLst/>
          </a:prstGeom>
          <a:noFill/>
          <a:ln w="0">
            <a:noFill/>
          </a:ln>
        </p:spPr>
        <p:txBody>
          <a:bodyPr lIns="0" tIns="81359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  <a:defRPr/>
            </a:pPr>
            <a:r>
              <a:rPr lang="ru-RU" sz="2700" b="1" strike="noStrike" spc="-11" dirty="0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sz="2700" dirty="0"/>
              <a:t/>
            </a:r>
            <a:br>
              <a:rPr sz="2700" dirty="0"/>
            </a:br>
            <a:r>
              <a:rPr lang="ru-RU" sz="2700" b="1" strike="noStrike" spc="-21" dirty="0" smtClean="0">
                <a:solidFill>
                  <a:srgbClr val="FFFFFF"/>
                </a:solidFill>
                <a:latin typeface="Calibri"/>
                <a:ea typeface="DejaVu Sans"/>
              </a:rPr>
              <a:t>ИЮНЬ </a:t>
            </a:r>
            <a:r>
              <a:rPr lang="ru-RU" sz="2700" b="1" strike="noStrike" spc="-11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700" b="1" strike="noStrike" spc="-21" dirty="0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object 43"/>
          <p:cNvSpPr/>
          <p:nvPr/>
        </p:nvSpPr>
        <p:spPr bwMode="auto">
          <a:xfrm>
            <a:off x="291282" y="8400534"/>
            <a:ext cx="5107680" cy="1792132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defRPr/>
            </a:pPr>
            <a:r>
              <a:rPr lang="ru-RU" sz="4400" b="1" strike="noStrike" spc="-11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1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  <a:defRPr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8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  <a:defRPr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с. Илек </a:t>
            </a: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  <a:ea typeface="DejaVu Sans"/>
              </a:rPr>
              <a:t>ул.Октябрьская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д.15А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  <a:defRPr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номер: 83532980185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  <a:defRPr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ФИО: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Кузьмина В.П.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object 44"/>
          <p:cNvSpPr/>
          <p:nvPr/>
        </p:nvSpPr>
        <p:spPr bwMode="auto">
          <a:xfrm>
            <a:off x="2727862" y="7470720"/>
            <a:ext cx="362808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  <a:defRPr/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1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1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четверг 09:00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object 45"/>
          <p:cNvSpPr/>
          <p:nvPr/>
        </p:nvSpPr>
        <p:spPr bwMode="auto">
          <a:xfrm>
            <a:off x="6153120" y="8850600"/>
            <a:ext cx="956879" cy="641879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defRPr/>
            </a:pPr>
            <a:r>
              <a:rPr lang="ru-RU" sz="800" b="0" strike="noStrike" spc="-1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4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  <a:defRPr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1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4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1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  <a:defRPr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1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Прямоугольник: скругленные углы 2"/>
          <p:cNvSpPr/>
          <p:nvPr/>
        </p:nvSpPr>
        <p:spPr bwMode="auto">
          <a:xfrm>
            <a:off x="6140520" y="9593640"/>
            <a:ext cx="868320" cy="8521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75" name="Овал 3"/>
          <p:cNvSpPr/>
          <p:nvPr/>
        </p:nvSpPr>
        <p:spPr bwMode="auto">
          <a:xfrm>
            <a:off x="6047640" y="7937640"/>
            <a:ext cx="808920" cy="8089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76" name="object 48"/>
          <p:cNvPicPr/>
          <p:nvPr/>
        </p:nvPicPr>
        <p:blipFill>
          <a:blip r:embed="rId8"/>
          <a:stretch/>
        </p:blipFill>
        <p:spPr bwMode="auto">
          <a:xfrm>
            <a:off x="6134421" y="8220824"/>
            <a:ext cx="595080" cy="510120"/>
          </a:xfrm>
          <a:prstGeom prst="rect">
            <a:avLst/>
          </a:prstGeom>
          <a:ln w="0">
            <a:noFill/>
          </a:ln>
        </p:spPr>
      </p:pic>
      <p:pic>
        <p:nvPicPr>
          <p:cNvPr id="77" name="Рисунок 7"/>
          <p:cNvPicPr/>
          <p:nvPr/>
        </p:nvPicPr>
        <p:blipFill>
          <a:blip r:embed="rId9"/>
          <a:stretch/>
        </p:blipFill>
        <p:spPr bwMode="auto">
          <a:xfrm>
            <a:off x="6153120" y="9577079"/>
            <a:ext cx="855720" cy="8557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8" name="Таблиц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3283139"/>
              </p:ext>
            </p:extLst>
          </p:nvPr>
        </p:nvGraphicFramePr>
        <p:xfrm>
          <a:off x="688415" y="1689911"/>
          <a:ext cx="6609240" cy="640080"/>
        </p:xfrm>
        <a:graphic>
          <a:graphicData uri="http://schemas.openxmlformats.org/drawingml/2006/table">
            <a:tbl>
              <a:tblPr/>
              <a:tblGrid>
                <a:gridCol w="713520"/>
                <a:gridCol w="4889520"/>
                <a:gridCol w="1006200"/>
              </a:tblGrid>
              <a:tr h="624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38160" algn="ctr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38160" algn="ctr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38160" algn="ctr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pic>
        <p:nvPicPr>
          <p:cNvPr id="79" name="object 49"/>
          <p:cNvPicPr/>
          <p:nvPr/>
        </p:nvPicPr>
        <p:blipFill>
          <a:blip r:embed="rId10"/>
          <a:stretch/>
        </p:blipFill>
        <p:spPr bwMode="auto">
          <a:xfrm>
            <a:off x="222180" y="494632"/>
            <a:ext cx="906575" cy="963636"/>
          </a:xfrm>
          <a:prstGeom prst="rect">
            <a:avLst/>
          </a:prstGeom>
          <a:ln w="0">
            <a:noFill/>
          </a:ln>
        </p:spPr>
      </p:pic>
      <p:sp>
        <p:nvSpPr>
          <p:cNvPr id="80" name="CustomShape 10"/>
          <p:cNvSpPr/>
          <p:nvPr/>
        </p:nvSpPr>
        <p:spPr bwMode="auto">
          <a:xfrm>
            <a:off x="1114702" y="458848"/>
            <a:ext cx="3226320" cy="1182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ЦЕНТР ОБЩЕНИЯ СТАРШЕГО ПОКОЛЕНИЯ «Добрые  встречи»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defRPr/>
            </a:pP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Илекского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 района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676729"/>
              </p:ext>
            </p:extLst>
          </p:nvPr>
        </p:nvGraphicFramePr>
        <p:xfrm>
          <a:off x="647679" y="2308717"/>
          <a:ext cx="6489360" cy="5186259"/>
        </p:xfrm>
        <a:graphic>
          <a:graphicData uri="http://schemas.openxmlformats.org/drawingml/2006/table">
            <a:tbl>
              <a:tblPr/>
              <a:tblGrid>
                <a:gridCol w="870120"/>
                <a:gridCol w="4631400"/>
                <a:gridCol w="987840"/>
              </a:tblGrid>
              <a:tr h="1882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18.06.</a:t>
                      </a:r>
                      <a:endParaRPr sz="1600" dirty="0"/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12240" algn="ctr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8.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Онлайн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лекция: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«Ценности как основа государственных решений в РФ» ФП РО Знание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9.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Онлайн лекция: «Традиционные ценности: Что стоит за этим понятием» ФП РО Знание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trike="noStrike" spc="-1" smtClean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10. Беседа </a:t>
                      </a: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: «Мы «славяне». Общие традиции, обычаи, праздники. Выставка </a:t>
                      </a:r>
                      <a:r>
                        <a:rPr lang="ru-RU" sz="1600" b="0" strike="noStrike" spc="-1" dirty="0" smtClean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рисунков </a:t>
                      </a:r>
                      <a:r>
                        <a:rPr lang="ru-RU" sz="1600" strike="noStrike" spc="-1" dirty="0" smtClean="0"/>
                        <a:t>(проводит вед. специалист Кузьмина В.П.)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12240" algn="ctr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11-00</a:t>
                      </a:r>
                      <a:endParaRPr sz="1600" dirty="0"/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12-00</a:t>
                      </a:r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12240" algn="ctr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2082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0">
                          <a:solidFill>
                            <a:srgbClr val="000000"/>
                          </a:solidFill>
                          <a:latin typeface="Arial"/>
                        </a:rPr>
                        <a:t>22.06</a:t>
                      </a: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12240" algn="ctr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  <a:defRPr/>
                      </a:pPr>
                      <a:r>
                        <a:rPr lang="ru-RU" sz="1600" b="0" strike="noStrike" spc="0" dirty="0" smtClean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11. Онлайн </a:t>
                      </a:r>
                      <a:r>
                        <a:rPr lang="ru-RU" sz="1600" b="0" strike="noStrike" spc="0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лекция: «Память пылающих лет: Путь к Победе»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trike="noStrike" spc="0" dirty="0" smtClean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12. Участие </a:t>
                      </a:r>
                      <a:r>
                        <a:rPr lang="ru-RU" sz="1600" b="0" strike="noStrike" spc="0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в акции «Свеча Памяти</a:t>
                      </a:r>
                      <a:r>
                        <a:rPr lang="ru-RU" sz="1600" b="0" strike="noStrike" spc="0" dirty="0" smtClean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» </a:t>
                      </a:r>
                      <a:r>
                        <a:rPr lang="ru-RU" sz="1600" strike="noStrike" spc="-1" smtClean="0"/>
                        <a:t>(под  </a:t>
                      </a:r>
                      <a:r>
                        <a:rPr lang="ru-RU" sz="1600" strike="noStrike" spc="-1" dirty="0" smtClean="0"/>
                        <a:t>руководством вед. специалист. Кузьминой В.П.)</a:t>
                      </a:r>
                      <a:endParaRPr lang="ru-RU" sz="1600" b="0" strike="noStrike" spc="0" dirty="0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12240" algn="ctr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14-00</a:t>
                      </a:r>
                      <a:endParaRPr lang="ru-RU" sz="1600" b="0" strike="noStrike" spc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12240" algn="ctr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5896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0" dirty="0">
                          <a:solidFill>
                            <a:srgbClr val="000000"/>
                          </a:solidFill>
                          <a:latin typeface="Arial"/>
                        </a:rPr>
                        <a:t>25.06</a:t>
                      </a: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12240" algn="ctr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trike="noStrike" spc="0" dirty="0" smtClean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13. </a:t>
                      </a:r>
                      <a:r>
                        <a:rPr lang="ru-RU" sz="1600" b="0" strike="noStrike" spc="0" dirty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Мастер-класс: «Вязание крючком» . Чаепитие</a:t>
                      </a:r>
                      <a:r>
                        <a:rPr lang="ru-RU" sz="1600" b="0" strike="noStrike" spc="0" dirty="0" smtClean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. </a:t>
                      </a:r>
                      <a:r>
                        <a:rPr lang="ru-RU" sz="1600" strike="noStrike" spc="-1" dirty="0" smtClean="0"/>
                        <a:t>(проводит вед. специалист Кузьмина В.П.)</a:t>
                      </a:r>
                      <a:endParaRPr lang="ru-RU" sz="1600" b="0" strike="noStrike" spc="0" dirty="0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trike="noStrike" spc="0" dirty="0" smtClean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14.Консультация: «Возможности сетевого мессенджера МАХ» </a:t>
                      </a:r>
                      <a:r>
                        <a:rPr lang="ru-RU" sz="1600" strike="noStrike" spc="-1" dirty="0" smtClean="0"/>
                        <a:t>(проводит вед. специалист Кузьмина В.П.)</a:t>
                      </a:r>
                      <a:endParaRPr lang="ru-RU" sz="1600" b="0" strike="noStrike" spc="0" dirty="0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12240" algn="ctr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defRPr/>
                      </a:pPr>
                      <a:r>
                        <a:rPr lang="ru-RU" sz="1600" b="0" strike="noStrike" spc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11-00</a:t>
                      </a:r>
                      <a:endParaRPr lang="ru-RU" sz="1600" b="0" strike="noStrike" spc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 algn="ctr">
                      <a:solidFill>
                        <a:srgbClr val="FFFFFF"/>
                      </a:solidFill>
                    </a:lnL>
                    <a:lnR w="12240" algn="ctr">
                      <a:solidFill>
                        <a:srgbClr val="FFFFFF"/>
                      </a:solidFill>
                    </a:lnR>
                    <a:lnT w="12240" algn="ctr">
                      <a:solidFill>
                        <a:srgbClr val="FFFFFF"/>
                      </a:solidFill>
                    </a:lnT>
                    <a:lnB w="12240" algn="ctr">
                      <a:solidFill>
                        <a:srgbClr val="FFFFFF"/>
                      </a:solidFill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411</Words>
  <Application>Microsoft Office PowerPoint</Application>
  <DocSecurity>0</DocSecurity>
  <PresentationFormat>Произвольный</PresentationFormat>
  <Paragraphs>66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МЕРОПРИЯТИЯ НА июнь  2026</vt:lpstr>
      <vt:lpstr>МЕРОПРИЯТИЯ НА ИЮНЬ  2026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cp:keywords/>
  <dc:description/>
  <cp:lastModifiedBy>Белова Юлия Викторовна</cp:lastModifiedBy>
  <cp:revision>65</cp:revision>
  <dcterms:created xsi:type="dcterms:W3CDTF">2025-11-06T11:20:25Z</dcterms:created>
  <dcterms:modified xsi:type="dcterms:W3CDTF">2026-05-27T05:34:14Z</dcterms:modified>
  <cp:category/>
  <dc:identifier/>
  <cp:contentStatus/>
  <dc:language>ru-RU</dc:language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2</vt:i4>
  </property>
</Properties>
</file>