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5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9B58477A-E24E-4010-B4ED-C171E2179D41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9DFBD485-C0F1-4553-BAEE-92DB9BB7C0A8}" type="slidenum">
              <a:r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22FF920B-A8A3-4EB1-9777-CFAD3AEE145C}" type="slidenum">
              <a:r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BC214293-B106-4615-89E5-5FE9CBDD6F43}" type="slidenum">
              <a:r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F274A093-47A9-46C3-84C8-D062BFB7F85C}" type="slidenum">
              <a:r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 bwMode="auto"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B6B61000-AC64-4523-B698-B6931887E6C3}" type="slidenum">
              <a:r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C947B030-75A7-43C8-9A50-CF11651610F7}" type="slidenum">
              <a:r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 bwMode="auto"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33EC9C4F-AF05-4266-9DE3-A598B72F0FB3}" type="slidenum">
              <a:r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6CD48EB5-F1AC-4F8A-8365-0EB02FC2FB81}" type="slidenum">
              <a:r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81836F06-CCE3-4D6B-9F53-D513BFCE4FEB}" type="slidenum">
              <a:r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 bwMode="auto"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 bwMode="auto"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2841EFE9-D6C7-4012-BA54-DE0A09D9642E}" type="slidenum">
              <a:r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 bwMode="auto"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 bwMode="auto"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 bwMode="auto"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 bwMode="auto"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 bwMode="auto"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 bwMode="auto"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 bwMode="auto"/>
        <p:txBody>
          <a:bodyPr/>
          <a:lstStyle/>
          <a:p>
            <a:pPr>
              <a:defRPr/>
            </a:pPr>
            <a:fld id="{A13F5CDD-E28D-4039-B717-BE9ACA33823B}" type="slidenum">
              <a:r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 bwMode="auto"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 bwMode="auto"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14256D96-1399-4691-9349-0E8E41FF44F1}" type="slidenum">
              <a: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 bwMode="auto"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 bwMode="auto"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/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/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/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/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/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/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1" name="object 33"/>
          <p:cNvPicPr/>
          <p:nvPr/>
        </p:nvPicPr>
        <p:blipFill>
          <a:blip r:embed="rId2"/>
          <a:stretch/>
        </p:blipFill>
        <p:spPr bwMode="auto">
          <a:xfrm>
            <a:off x="3215160" y="134280"/>
            <a:ext cx="4231440" cy="1368720"/>
          </a:xfrm>
          <a:prstGeom prst="rect">
            <a:avLst/>
          </a:prstGeom>
          <a:ln w="0">
            <a:noFill/>
          </a:ln>
        </p:spPr>
      </p:pic>
      <p:sp>
        <p:nvSpPr>
          <p:cNvPr id="42" name="object 35"/>
          <p:cNvSpPr/>
          <p:nvPr/>
        </p:nvSpPr>
        <p:spPr bwMode="auto">
          <a:xfrm>
            <a:off x="111240" y="7794972"/>
            <a:ext cx="7340400" cy="2783628"/>
          </a:xfrm>
          <a:custGeom>
            <a:avLst/>
            <a:gdLst>
              <a:gd name="textAreaLeft" fmla="*/ 0 w 7340400"/>
              <a:gd name="textAreaRight" fmla="*/ 7345800 w 7340400"/>
              <a:gd name="textAreaTop" fmla="*/ 0 h 3030480"/>
              <a:gd name="textAreaBottom" fmla="*/ 3035520 h 3030480"/>
            </a:gdLst>
            <a:ahLst/>
            <a:cxnLst/>
            <a:rect l="textAreaLeft" t="textAreaTop" r="textAreaRight" b="textAreaBottom"/>
            <a:pathLst>
              <a:path w="7345680" h="3583940" extrusionOk="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pSp>
        <p:nvGrpSpPr>
          <p:cNvPr id="43" name="Группа 1"/>
          <p:cNvGrpSpPr/>
          <p:nvPr/>
        </p:nvGrpSpPr>
        <p:grpSpPr bwMode="auto">
          <a:xfrm>
            <a:off x="253256" y="8427960"/>
            <a:ext cx="1142640" cy="127440"/>
            <a:chOff x="377640" y="8578080"/>
            <a:chExt cx="1142640" cy="127440"/>
          </a:xfrm>
        </p:grpSpPr>
        <p:pic>
          <p:nvPicPr>
            <p:cNvPr id="44" name="object 36"/>
            <p:cNvPicPr/>
            <p:nvPr/>
          </p:nvPicPr>
          <p:blipFill>
            <a:blip r:embed="rId3"/>
            <a:stretch/>
          </p:blipFill>
          <p:spPr bwMode="auto">
            <a:xfrm>
              <a:off x="377640" y="8578080"/>
              <a:ext cx="97920" cy="127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object 37"/>
            <p:cNvSpPr/>
            <p:nvPr/>
          </p:nvSpPr>
          <p:spPr bwMode="auto">
            <a:xfrm>
              <a:off x="504720" y="8579880"/>
              <a:ext cx="89280" cy="124200"/>
            </a:xfrm>
            <a:custGeom>
              <a:avLst/>
              <a:gdLst>
                <a:gd name="textAreaLeft" fmla="*/ 0 w 89280"/>
                <a:gd name="textAreaRight" fmla="*/ 94680 w 89280"/>
                <a:gd name="textAreaTop" fmla="*/ 0 h 124200"/>
                <a:gd name="textAreaBottom" fmla="*/ 129600 h 124200"/>
              </a:gdLst>
              <a:ahLst/>
              <a:cxnLst/>
              <a:rect l="textAreaLeft" t="textAreaTop" r="textAreaRight" b="textAreaBottom"/>
              <a:pathLst>
                <a:path w="94615" h="129540" extrusionOk="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  <a:defRPr/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pic>
          <p:nvPicPr>
            <p:cNvPr id="46" name="object 38"/>
            <p:cNvPicPr/>
            <p:nvPr/>
          </p:nvPicPr>
          <p:blipFill>
            <a:blip r:embed="rId4"/>
            <a:stretch/>
          </p:blipFill>
          <p:spPr bwMode="auto">
            <a:xfrm>
              <a:off x="622080" y="8578080"/>
              <a:ext cx="286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39"/>
            <p:cNvPicPr/>
            <p:nvPr/>
          </p:nvPicPr>
          <p:blipFill>
            <a:blip r:embed="rId5"/>
            <a:stretch/>
          </p:blipFill>
          <p:spPr bwMode="auto">
            <a:xfrm>
              <a:off x="934920" y="8578080"/>
              <a:ext cx="313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object 40"/>
            <p:cNvPicPr/>
            <p:nvPr/>
          </p:nvPicPr>
          <p:blipFill>
            <a:blip r:embed="rId6"/>
            <a:stretch/>
          </p:blipFill>
          <p:spPr bwMode="auto">
            <a:xfrm>
              <a:off x="1278720" y="8579880"/>
              <a:ext cx="104760" cy="123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41"/>
            <p:cNvPicPr/>
            <p:nvPr/>
          </p:nvPicPr>
          <p:blipFill>
            <a:blip r:embed="rId7"/>
            <a:stretch/>
          </p:blipFill>
          <p:spPr bwMode="auto">
            <a:xfrm>
              <a:off x="1412640" y="8579880"/>
              <a:ext cx="107640" cy="125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0" name="PlaceHolder 1"/>
          <p:cNvSpPr>
            <a:spLocks noGrp="1"/>
          </p:cNvSpPr>
          <p:nvPr>
            <p:ph type="title"/>
          </p:nvPr>
        </p:nvSpPr>
        <p:spPr bwMode="auto">
          <a:xfrm>
            <a:off x="3858840" y="308880"/>
            <a:ext cx="3255480" cy="878040"/>
          </a:xfrm>
          <a:prstGeom prst="rect">
            <a:avLst/>
          </a:prstGeom>
          <a:noFill/>
          <a:ln w="0">
            <a:noFill/>
          </a:ln>
        </p:spPr>
        <p:txBody>
          <a:bodyPr lIns="0" tIns="81359" rIns="0" bIns="0" anchor="t">
            <a:noAutofit/>
          </a:bodyPr>
          <a:lstStyle/>
          <a:p>
            <a:pPr marL="439560" indent="0" algn="l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  <a:defRPr/>
            </a:pPr>
            <a:r>
              <a:rPr lang="ru-RU" sz="27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br>
              <a:rPr lang="ru-RU" sz="2700" b="1" strike="noStrike" spc="-11">
                <a:solidFill>
                  <a:srgbClr val="FFFFFF"/>
                </a:solidFill>
                <a:latin typeface="Calibri"/>
                <a:ea typeface="DejaVu Sans"/>
              </a:rPr>
            </a:b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  </a:t>
            </a:r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НОЯБРЬ  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object 43"/>
          <p:cNvSpPr/>
          <p:nvPr/>
        </p:nvSpPr>
        <p:spPr bwMode="auto">
          <a:xfrm>
            <a:off x="247320" y="8747640"/>
            <a:ext cx="5329404" cy="159195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defRPr/>
            </a:pPr>
            <a:r>
              <a:rPr lang="ru-RU" sz="36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36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6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6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1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 Илек ул.Октябрьская д.15А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83532981709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Кузьмина В.П.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object 44"/>
          <p:cNvSpPr/>
          <p:nvPr/>
        </p:nvSpPr>
        <p:spPr bwMode="auto">
          <a:xfrm>
            <a:off x="3308220" y="8048520"/>
            <a:ext cx="362916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  <a:defRPr/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1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1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четверг 09:00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  <a:ea typeface="DejaVu Sans"/>
              </a:rPr>
              <a:t>18:00 Пятница -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09:00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  <a:ea typeface="DejaVu Sans"/>
              </a:rPr>
              <a:t>16:45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45"/>
          <p:cNvSpPr/>
          <p:nvPr/>
        </p:nvSpPr>
        <p:spPr bwMode="auto">
          <a:xfrm>
            <a:off x="6153120" y="8850600"/>
            <a:ext cx="957960" cy="641879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defRPr/>
            </a:pP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  <a:defRPr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  <a:defRPr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Оренбургской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Прямоугольник: скругленные углы 2"/>
          <p:cNvSpPr/>
          <p:nvPr/>
        </p:nvSpPr>
        <p:spPr bwMode="auto"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55" name="Овал 3"/>
          <p:cNvSpPr/>
          <p:nvPr/>
        </p:nvSpPr>
        <p:spPr bwMode="auto">
          <a:xfrm>
            <a:off x="6495601" y="828396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56" name="object 48"/>
          <p:cNvPicPr/>
          <p:nvPr/>
        </p:nvPicPr>
        <p:blipFill>
          <a:blip r:embed="rId8"/>
          <a:stretch/>
        </p:blipFill>
        <p:spPr bwMode="auto">
          <a:xfrm>
            <a:off x="6639300" y="8539816"/>
            <a:ext cx="596160" cy="511200"/>
          </a:xfrm>
          <a:prstGeom prst="rect">
            <a:avLst/>
          </a:prstGeom>
          <a:ln w="0">
            <a:noFill/>
          </a:ln>
        </p:spPr>
      </p:pic>
      <p:pic>
        <p:nvPicPr>
          <p:cNvPr id="57" name="Рисунок 7"/>
          <p:cNvPicPr/>
          <p:nvPr/>
        </p:nvPicPr>
        <p:blipFill>
          <a:blip r:embed="rId9"/>
          <a:stretch/>
        </p:blipFill>
        <p:spPr bwMode="auto">
          <a:xfrm>
            <a:off x="6153120" y="9577079"/>
            <a:ext cx="856800" cy="8568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8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902261"/>
              </p:ext>
            </p:extLst>
          </p:nvPr>
        </p:nvGraphicFramePr>
        <p:xfrm>
          <a:off x="613980" y="1557481"/>
          <a:ext cx="6489720" cy="6572204"/>
        </p:xfrm>
        <a:graphic>
          <a:graphicData uri="http://schemas.openxmlformats.org/drawingml/2006/table">
            <a:tbl>
              <a:tblPr/>
              <a:tblGrid>
                <a:gridCol w="870154"/>
                <a:gridCol w="4631726"/>
                <a:gridCol w="987840"/>
              </a:tblGrid>
              <a:tr h="6895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1253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05.11.</a:t>
                      </a: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AutoNum type="arabicPeriod"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«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единстве наша сила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».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Празднование 4 ноября «День народного единства». Проводит активист центра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Широбокова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С.И.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Всероссийская общественная организация «Русское географическое общество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»: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«Люди белой земли».  Проводит специалист СФР Кузьмина В.П.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12-00</a:t>
                      </a: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4409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10.11</a:t>
                      </a:r>
                      <a:endParaRPr lang="ru-RU"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  <a:defRPr/>
                      </a:pPr>
                      <a:r>
                        <a:rPr lang="ru-RU" sz="1600" b="0" i="0" u="none" strike="noStrike" cap="none" spc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РО </a:t>
                      </a: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Знание Лекция: 1.«Служение Отечеству через профессиональное развитие: коллективный подход к раскрытию талантов».  </a:t>
                      </a:r>
                      <a:endParaRPr lang="ru-RU" sz="1600" b="0" i="0" u="none" strike="noStrike" cap="none" spc="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buNone/>
                        <a:defRPr/>
                      </a:pPr>
                      <a:r>
                        <a:rPr lang="ru-RU" sz="1600" b="0" i="0" u="none" strike="noStrike" cap="none" spc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Профессиональное выгорание: что это такое и как с ним бороться. Проводит психолог Лебеденко </a:t>
                      </a:r>
                      <a:r>
                        <a:rPr lang="ru-RU" sz="1600" b="0" i="0" u="none" strike="noStrike" cap="none" spc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А.В.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РО Знание Лекция «Мы - Россия: Истоки и горизонты единства народов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11-00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175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12.11.</a:t>
                      </a: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AutoNum type="arabicPeriod"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РО Знание Лекция  "Кино большой страны: искусство, которое объединяет"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«В спортивном пространстве». Занятия на тренажерах в спортивной комнате. Проводит Мамина В.Р.</a:t>
                      </a:r>
                    </a:p>
                    <a:p>
                      <a:pPr marL="0" indent="0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«Новое в пенсионном законодательстве» Лекция и консультирование по пенсионным вопросам. Проводит специалист СФР Мамина В.Р.</a:t>
                      </a:r>
                      <a:endParaRPr sz="1600" b="0" strike="noStrike" spc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11-00</a:t>
                      </a:r>
                      <a:endParaRPr lang="ru-RU" sz="1600" b="0" strike="noStrike" spc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lang="ru-RU" sz="1600" b="0" strike="noStrike" spc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pic>
        <p:nvPicPr>
          <p:cNvPr id="59" name="object 49"/>
          <p:cNvPicPr/>
          <p:nvPr/>
        </p:nvPicPr>
        <p:blipFill>
          <a:blip r:embed="rId10"/>
          <a:stretch/>
        </p:blipFill>
        <p:spPr bwMode="auto">
          <a:xfrm>
            <a:off x="302216" y="367833"/>
            <a:ext cx="997920" cy="948960"/>
          </a:xfrm>
          <a:prstGeom prst="rect">
            <a:avLst/>
          </a:prstGeom>
          <a:ln w="0">
            <a:noFill/>
          </a:ln>
        </p:spPr>
      </p:pic>
      <p:sp>
        <p:nvSpPr>
          <p:cNvPr id="60" name="CustomShape 10"/>
          <p:cNvSpPr/>
          <p:nvPr/>
        </p:nvSpPr>
        <p:spPr bwMode="auto">
          <a:xfrm>
            <a:off x="1291507" y="367833"/>
            <a:ext cx="2440122" cy="11840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dirty="0"/>
          </a:p>
          <a:p>
            <a:pPr>
              <a:lnSpc>
                <a:spcPct val="100000"/>
              </a:lnSpc>
              <a:defRPr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«Добрые встречи»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8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Илекского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района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" name="object 33"/>
          <p:cNvPicPr/>
          <p:nvPr/>
        </p:nvPicPr>
        <p:blipFill>
          <a:blip r:embed="rId2"/>
          <a:stretch/>
        </p:blipFill>
        <p:spPr bwMode="auto">
          <a:xfrm>
            <a:off x="3187080" y="190080"/>
            <a:ext cx="4231440" cy="1600560"/>
          </a:xfrm>
          <a:prstGeom prst="rect">
            <a:avLst/>
          </a:prstGeom>
          <a:ln w="0">
            <a:noFill/>
          </a:ln>
        </p:spPr>
      </p:pic>
      <p:sp>
        <p:nvSpPr>
          <p:cNvPr id="62" name="object 35"/>
          <p:cNvSpPr/>
          <p:nvPr/>
        </p:nvSpPr>
        <p:spPr bwMode="auto">
          <a:xfrm>
            <a:off x="125640" y="7619400"/>
            <a:ext cx="7340400" cy="2863440"/>
          </a:xfrm>
          <a:custGeom>
            <a:avLst/>
            <a:gdLst>
              <a:gd name="textAreaLeft" fmla="*/ 0 w 7340400"/>
              <a:gd name="textAreaRight" fmla="*/ 7345800 w 7340400"/>
              <a:gd name="textAreaTop" fmla="*/ 0 h 3264840"/>
              <a:gd name="textAreaBottom" fmla="*/ 3270240 h 3264840"/>
            </a:gdLst>
            <a:ahLst/>
            <a:cxnLst/>
            <a:rect l="textAreaLeft" t="textAreaTop" r="textAreaRight" b="textAreaBottom"/>
            <a:pathLst>
              <a:path w="7345680" h="3583940" extrusionOk="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pSp>
        <p:nvGrpSpPr>
          <p:cNvPr id="63" name="Группа 1"/>
          <p:cNvGrpSpPr/>
          <p:nvPr/>
        </p:nvGrpSpPr>
        <p:grpSpPr bwMode="auto">
          <a:xfrm>
            <a:off x="377640" y="8578080"/>
            <a:ext cx="1142640" cy="127440"/>
            <a:chOff x="377640" y="8578080"/>
            <a:chExt cx="1142640" cy="127440"/>
          </a:xfrm>
        </p:grpSpPr>
        <p:pic>
          <p:nvPicPr>
            <p:cNvPr id="64" name="object 36"/>
            <p:cNvPicPr/>
            <p:nvPr/>
          </p:nvPicPr>
          <p:blipFill>
            <a:blip r:embed="rId3"/>
            <a:stretch/>
          </p:blipFill>
          <p:spPr bwMode="auto">
            <a:xfrm>
              <a:off x="377640" y="8578080"/>
              <a:ext cx="97920" cy="127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5" name="object 37"/>
            <p:cNvSpPr/>
            <p:nvPr/>
          </p:nvSpPr>
          <p:spPr bwMode="auto">
            <a:xfrm>
              <a:off x="504720" y="8579880"/>
              <a:ext cx="89280" cy="124200"/>
            </a:xfrm>
            <a:custGeom>
              <a:avLst/>
              <a:gdLst>
                <a:gd name="textAreaLeft" fmla="*/ 0 w 89280"/>
                <a:gd name="textAreaRight" fmla="*/ 94680 w 89280"/>
                <a:gd name="textAreaTop" fmla="*/ 0 h 124200"/>
                <a:gd name="textAreaBottom" fmla="*/ 129600 h 124200"/>
              </a:gdLst>
              <a:ahLst/>
              <a:cxnLst/>
              <a:rect l="textAreaLeft" t="textAreaTop" r="textAreaRight" b="textAreaBottom"/>
              <a:pathLst>
                <a:path w="94615" h="129540" extrusionOk="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  <a:defRPr/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pic>
          <p:nvPicPr>
            <p:cNvPr id="66" name="object 38"/>
            <p:cNvPicPr/>
            <p:nvPr/>
          </p:nvPicPr>
          <p:blipFill>
            <a:blip r:embed="rId4"/>
            <a:stretch/>
          </p:blipFill>
          <p:spPr bwMode="auto">
            <a:xfrm>
              <a:off x="622080" y="8578080"/>
              <a:ext cx="286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7" name="object 39"/>
            <p:cNvPicPr/>
            <p:nvPr/>
          </p:nvPicPr>
          <p:blipFill>
            <a:blip r:embed="rId5"/>
            <a:stretch/>
          </p:blipFill>
          <p:spPr bwMode="auto">
            <a:xfrm>
              <a:off x="934920" y="8578080"/>
              <a:ext cx="313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8" name="object 40"/>
            <p:cNvPicPr/>
            <p:nvPr/>
          </p:nvPicPr>
          <p:blipFill>
            <a:blip r:embed="rId6"/>
            <a:stretch/>
          </p:blipFill>
          <p:spPr bwMode="auto">
            <a:xfrm>
              <a:off x="1278720" y="8579880"/>
              <a:ext cx="104760" cy="123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9" name="object 41"/>
            <p:cNvPicPr/>
            <p:nvPr/>
          </p:nvPicPr>
          <p:blipFill>
            <a:blip r:embed="rId7"/>
            <a:stretch/>
          </p:blipFill>
          <p:spPr bwMode="auto">
            <a:xfrm>
              <a:off x="1412640" y="8579880"/>
              <a:ext cx="107640" cy="125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0" name="PlaceHolder 1"/>
          <p:cNvSpPr>
            <a:spLocks noGrp="1"/>
          </p:cNvSpPr>
          <p:nvPr>
            <p:ph type="title"/>
          </p:nvPr>
        </p:nvSpPr>
        <p:spPr bwMode="auto">
          <a:xfrm>
            <a:off x="3858840" y="352800"/>
            <a:ext cx="3255480" cy="878040"/>
          </a:xfrm>
          <a:prstGeom prst="rect">
            <a:avLst/>
          </a:prstGeom>
          <a:noFill/>
          <a:ln w="0">
            <a:noFill/>
          </a:ln>
        </p:spPr>
        <p:txBody>
          <a:bodyPr lIns="0" tIns="81359" rIns="0" bIns="0" anchor="t">
            <a:noAutofit/>
          </a:bodyPr>
          <a:lstStyle/>
          <a:p>
            <a:pPr marL="439560" indent="0" algn="l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  <a:defRPr/>
            </a:pPr>
            <a:r>
              <a:rPr lang="ru-RU" sz="27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br>
              <a:rPr lang="ru-RU" sz="2700" b="1" strike="noStrike" spc="-11">
                <a:solidFill>
                  <a:srgbClr val="FFFFFF"/>
                </a:solidFill>
                <a:latin typeface="Calibri"/>
                <a:ea typeface="DejaVu Sans"/>
              </a:rPr>
            </a:b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 </a:t>
            </a:r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НОЯБРЬ </a:t>
            </a:r>
            <a:r>
              <a:rPr lang="ru-RU" sz="2700" b="1" strike="noStrike" spc="-1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object 43"/>
          <p:cNvSpPr/>
          <p:nvPr/>
        </p:nvSpPr>
        <p:spPr bwMode="auto">
          <a:xfrm>
            <a:off x="377640" y="8726400"/>
            <a:ext cx="5110092" cy="177483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defRPr/>
            </a:pPr>
            <a:r>
              <a:rPr lang="ru-RU" sz="44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1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 Илек ул.Октябрьская д.15А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83532981709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  <a:defRPr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Кузьмина В.П.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object 44"/>
          <p:cNvSpPr/>
          <p:nvPr/>
        </p:nvSpPr>
        <p:spPr bwMode="auto">
          <a:xfrm>
            <a:off x="3002760" y="7619400"/>
            <a:ext cx="362916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  <a:defRPr/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1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четверг 09:00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18:00 Пятница -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09:00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16:45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object 45"/>
          <p:cNvSpPr/>
          <p:nvPr/>
        </p:nvSpPr>
        <p:spPr bwMode="auto">
          <a:xfrm>
            <a:off x="6153120" y="8850600"/>
            <a:ext cx="957960" cy="641879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defRPr/>
            </a:pP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  <a:defRPr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  <a:defRPr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Оренбургской </a:t>
            </a:r>
            <a:r>
              <a:rPr lang="ru-RU" sz="800" b="0" strike="noStrike" spc="-11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Прямоугольник: скругленные углы 2"/>
          <p:cNvSpPr/>
          <p:nvPr/>
        </p:nvSpPr>
        <p:spPr bwMode="auto"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75" name="Овал 3"/>
          <p:cNvSpPr/>
          <p:nvPr/>
        </p:nvSpPr>
        <p:spPr bwMode="auto">
          <a:xfrm>
            <a:off x="6506157" y="8022205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76" name="object 48"/>
          <p:cNvPicPr/>
          <p:nvPr/>
        </p:nvPicPr>
        <p:blipFill>
          <a:blip r:embed="rId8"/>
          <a:stretch/>
        </p:blipFill>
        <p:spPr bwMode="auto">
          <a:xfrm>
            <a:off x="6640797" y="8288820"/>
            <a:ext cx="596160" cy="511200"/>
          </a:xfrm>
          <a:prstGeom prst="rect">
            <a:avLst/>
          </a:prstGeom>
          <a:ln w="0">
            <a:noFill/>
          </a:ln>
        </p:spPr>
      </p:pic>
      <p:pic>
        <p:nvPicPr>
          <p:cNvPr id="77" name="Рисунок 7"/>
          <p:cNvPicPr/>
          <p:nvPr/>
        </p:nvPicPr>
        <p:blipFill>
          <a:blip r:embed="rId9"/>
          <a:stretch/>
        </p:blipFill>
        <p:spPr bwMode="auto">
          <a:xfrm>
            <a:off x="6153120" y="9577079"/>
            <a:ext cx="856800" cy="8568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8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1678686"/>
              </p:ext>
            </p:extLst>
          </p:nvPr>
        </p:nvGraphicFramePr>
        <p:xfrm>
          <a:off x="594000" y="2031622"/>
          <a:ext cx="6609240" cy="4480560"/>
        </p:xfrm>
        <a:graphic>
          <a:graphicData uri="http://schemas.openxmlformats.org/drawingml/2006/table">
            <a:tbl>
              <a:tblPr/>
              <a:tblGrid>
                <a:gridCol w="713520"/>
                <a:gridCol w="4889520"/>
                <a:gridCol w="1006200"/>
              </a:tblGrid>
              <a:tr h="624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1040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1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19.11</a:t>
                      </a: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«Всемирный день мужчин» Мастер класс по обучению игры в шахматы. Проводит активист центра Овчаров Г.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Возможности МАХ.  Консультация. Проводит специалист СФР Кузьмина В.П.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«Сказки народов мира» совместно с движением первых. Проводит активист движения первых Гиниятуллина К.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26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26">
                        <a:solidFill>
                          <a:srgbClr val="231F2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26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11-20</a:t>
                      </a:r>
                      <a:endParaRPr sz="1600" b="0" strike="noStrike" spc="-25">
                        <a:solidFill>
                          <a:srgbClr val="231F2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278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1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26.11</a:t>
                      </a:r>
                      <a:endParaRPr sz="16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defRPr/>
                      </a:pPr>
                      <a:r>
                        <a:rPr lang="ru-RU" sz="1600" b="0" i="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sz="1600" b="0" i="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 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Святая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должность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земле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r>
                        <a:rPr lang="ru-RU" sz="1600" b="0" i="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День</a:t>
                      </a:r>
                      <a:r>
                        <a:rPr sz="1600" b="0" i="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Проводит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активист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центра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Радаева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Л.В.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совместно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участниками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Движения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первых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indent="0">
                        <a:defRPr/>
                      </a:pPr>
                      <a:r>
                        <a:rPr lang="ru-RU" sz="1600" b="0" i="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sz="1600" b="0" i="0" u="none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Будьте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здоровы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!»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Лекция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 </a:t>
                      </a:r>
                      <a:r>
                        <a:rPr sz="1600" b="0" i="0" u="none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защите</a:t>
                      </a:r>
                      <a:r>
                        <a:rPr lang="ru-RU" sz="1600" b="0" i="0" u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здоровья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ОРВИ и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поддержание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иммунитета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осенний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Проводит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специалист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СФР </a:t>
                      </a:r>
                      <a:r>
                        <a:rPr sz="1600" b="0" i="0" u="non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Мамина</a:t>
                      </a:r>
                      <a:r>
                        <a:rPr sz="1600" b="0" i="0" u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В.Р. </a:t>
                      </a:r>
                      <a:endParaRPr dirty="0"/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26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14-00</a:t>
                      </a:r>
                      <a:endParaRPr lang="ru-RU" sz="1600" b="0" strike="noStrike" spc="-25" dirty="0">
                        <a:solidFill>
                          <a:srgbClr val="231F2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25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11-00</a:t>
                      </a:r>
                      <a:endParaRPr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defRPr/>
                      </a:pPr>
                      <a:endParaRPr sz="1600" b="0" strike="noStrike" spc="-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79" name="object 49"/>
          <p:cNvPicPr/>
          <p:nvPr/>
        </p:nvPicPr>
        <p:blipFill>
          <a:blip r:embed="rId10"/>
          <a:stretch/>
        </p:blipFill>
        <p:spPr bwMode="auto">
          <a:xfrm>
            <a:off x="125640" y="566640"/>
            <a:ext cx="997920" cy="948960"/>
          </a:xfrm>
          <a:prstGeom prst="rect">
            <a:avLst/>
          </a:prstGeom>
          <a:ln w="0">
            <a:noFill/>
          </a:ln>
        </p:spPr>
      </p:pic>
      <p:sp>
        <p:nvSpPr>
          <p:cNvPr id="80" name="CustomShape 10"/>
          <p:cNvSpPr/>
          <p:nvPr/>
        </p:nvSpPr>
        <p:spPr bwMode="auto">
          <a:xfrm>
            <a:off x="1209240" y="448920"/>
            <a:ext cx="3227400" cy="11840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 </a:t>
            </a:r>
          </a:p>
          <a:p>
            <a:pPr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«Добрые  встречи»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Илекского района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390</Words>
  <Application>Microsoft Office PowerPoint</Application>
  <DocSecurity>0</DocSecurity>
  <PresentationFormat>Произвольный</PresentationFormat>
  <Paragraphs>72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МЕРОПРИЯТИЯ  НА  НОЯБРЬ  2026</vt:lpstr>
      <vt:lpstr>МЕРОПРИЯТИЯ  НА НОЯБРЬ  2026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cp:keywords/>
  <dc:description/>
  <cp:lastModifiedBy>Голубева Татьяна Сергеевна</cp:lastModifiedBy>
  <cp:revision>64</cp:revision>
  <dcterms:created xsi:type="dcterms:W3CDTF">2025-11-06T11:20:25Z</dcterms:created>
  <dcterms:modified xsi:type="dcterms:W3CDTF">2026-10-30T10:27:30Z</dcterms:modified>
  <cp:category/>
  <dc:identifier/>
  <cp:contentStatus/>
  <dc:language>ru-RU</dc:language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