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714" y="82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B58477A-E24E-4010-B4ED-C171E2179D4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1836F06-CCE3-4D6B-9F53-D513BFCE4FEB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841EFE9-D6C7-4012-BA54-DE0A09D9642E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13F5CDD-E28D-4039-B717-BE9ACA33823B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DFBD485-C0F1-4553-BAEE-92DB9BB7C0A8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2FF920B-A8A3-4EB1-9777-CFAD3AEE145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C214293-B106-4615-89E5-5FE9CBDD6F4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274A093-47A9-46C3-84C8-D062BFB7F85C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6B61000-AC64-4523-B698-B6931887E6C3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947B030-75A7-43C8-9A50-CF11651610F7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3EC9C4F-AF05-4266-9DE3-A598B72F0FB3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D48EB5-F1AC-4F8A-8365-0EB02FC2FB8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4256D96-1399-4691-9349-0E8E41FF44F1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215160" y="134280"/>
            <a:ext cx="4231440" cy="136872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548120"/>
            <a:ext cx="7340400" cy="3030480"/>
          </a:xfrm>
          <a:custGeom>
            <a:avLst/>
            <a:gdLst>
              <a:gd name="textAreaLeft" fmla="*/ 0 w 7340400"/>
              <a:gd name="textAreaRight" fmla="*/ 7345800 w 7340400"/>
              <a:gd name="textAreaTop" fmla="*/ 0 h 3030480"/>
              <a:gd name="textAreaBottom" fmla="*/ 3035520 h 30304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3" name="Группа 1"/>
          <p:cNvGrpSpPr/>
          <p:nvPr/>
        </p:nvGrpSpPr>
        <p:grpSpPr>
          <a:xfrm>
            <a:off x="377640" y="8578080"/>
            <a:ext cx="1142640" cy="127440"/>
            <a:chOff x="377640" y="8578080"/>
            <a:chExt cx="1142640" cy="12744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377640" y="8578080"/>
              <a:ext cx="97920" cy="127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504720" y="8579880"/>
              <a:ext cx="89280" cy="124200"/>
            </a:xfrm>
            <a:custGeom>
              <a:avLst/>
              <a:gdLst>
                <a:gd name="textAreaLeft" fmla="*/ 0 w 89280"/>
                <a:gd name="textAreaRight" fmla="*/ 94680 w 89280"/>
                <a:gd name="textAreaTop" fmla="*/ 0 h 124200"/>
                <a:gd name="textAreaBottom" fmla="*/ 129600 h 1242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622080" y="8578080"/>
              <a:ext cx="286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934920" y="8578080"/>
              <a:ext cx="313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278720" y="8579880"/>
              <a:ext cx="104760" cy="123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412640" y="8579880"/>
              <a:ext cx="107640" cy="125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858840" y="308880"/>
            <a:ext cx="3255480" cy="8780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АПРЕЛЬ 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377640" y="8726400"/>
            <a:ext cx="5108760" cy="17973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с.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Илек ул.Октябрьская д.15А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: </a:t>
            </a:r>
            <a:r>
              <a:rPr lang="ru-RU" sz="1300" b="0" strike="noStrike" spc="-1" smtClean="0">
                <a:solidFill>
                  <a:srgbClr val="FFFFFF"/>
                </a:solidFill>
                <a:latin typeface="Calibri"/>
                <a:ea typeface="DejaVu Sans"/>
              </a:rPr>
              <a:t>83532980185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ФИО: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Таскина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 Л.А.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2914200" y="7598160"/>
            <a:ext cx="36291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53120" y="8850600"/>
            <a:ext cx="9579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5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5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Прямоугольник: скругленные углы 2"/>
          <p:cNvSpPr/>
          <p:nvPr/>
        </p:nvSpPr>
        <p:spPr>
          <a:xfrm>
            <a:off x="6140520" y="9593640"/>
            <a:ext cx="869400" cy="8532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55" name="Овал 3"/>
          <p:cNvSpPr/>
          <p:nvPr/>
        </p:nvSpPr>
        <p:spPr>
          <a:xfrm>
            <a:off x="6047640" y="7937640"/>
            <a:ext cx="810000" cy="81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6" name="object 48"/>
          <p:cNvPicPr/>
          <p:nvPr/>
        </p:nvPicPr>
        <p:blipFill>
          <a:blip r:embed="rId8"/>
          <a:stretch/>
        </p:blipFill>
        <p:spPr>
          <a:xfrm>
            <a:off x="6277320" y="8429400"/>
            <a:ext cx="596160" cy="511200"/>
          </a:xfrm>
          <a:prstGeom prst="rect">
            <a:avLst/>
          </a:prstGeom>
          <a:ln w="0">
            <a:noFill/>
          </a:ln>
        </p:spPr>
      </p:pic>
      <p:pic>
        <p:nvPicPr>
          <p:cNvPr id="57" name="Рисунок 7"/>
          <p:cNvPicPr/>
          <p:nvPr/>
        </p:nvPicPr>
        <p:blipFill>
          <a:blip r:embed="rId9"/>
          <a:stretch/>
        </p:blipFill>
        <p:spPr>
          <a:xfrm>
            <a:off x="6153120" y="9577080"/>
            <a:ext cx="856800" cy="85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4"/>
          <p:cNvGraphicFramePr/>
          <p:nvPr/>
        </p:nvGraphicFramePr>
        <p:xfrm>
          <a:off x="622080" y="2086200"/>
          <a:ext cx="6489720" cy="5821680"/>
        </p:xfrm>
        <a:graphic>
          <a:graphicData uri="http://schemas.openxmlformats.org/drawingml/2006/table">
            <a:tbl>
              <a:tblPr/>
              <a:tblGrid>
                <a:gridCol w="870154"/>
                <a:gridCol w="4631726"/>
                <a:gridCol w="987840"/>
              </a:tblGrid>
              <a:tr h="633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25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02.04.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Лекция на тему: «Профилактика гриппа: как защитить себя и своих близких». 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Как правильно сделать точечный массаж при заложенности носа и массаж при заложенности уха.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Проводит Врач ЦРБ Трофимова Н.В. 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11-00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81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09.04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Ежемесячная денежная выплата инвалидам, набор социальных услуг.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Консультирование граждан по вопросам льготного обеспечения и санаторно-курортного лечения.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Проводит руководитель КС Мамина В.Р.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3.Мероприятие посвященное Дню космонавтики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«Путешествие сквозь вселенную». Районная библиотека.</a:t>
                      </a:r>
                    </a:p>
                    <a:p>
                      <a:pPr marL="343080" indent="-343080">
                        <a:lnSpc>
                          <a:spcPct val="100000"/>
                        </a:lnSpc>
                        <a:buClr>
                          <a:srgbClr val="231F20"/>
                        </a:buClr>
                        <a:buFont typeface="OpenSymbol"/>
                        <a:buAutoNum type="arabicPeriod"/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11-00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12-00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1175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16.04.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Участие в митинге и акции, посвященных памяти жертв Чернобыля.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Онлайн-лекция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«Эхо Чернобыля. Подвиг ликвидаторов».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Совместно с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КЦСОН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Мероприятие, посвященное памяти жертв Чернобыльской катастрофы. Районная библиотека.</a:t>
                      </a:r>
                      <a:endParaRPr lang="ru-RU" sz="14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11-00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12-00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14-00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pic>
        <p:nvPicPr>
          <p:cNvPr id="59" name="object 49"/>
          <p:cNvPicPr/>
          <p:nvPr/>
        </p:nvPicPr>
        <p:blipFill>
          <a:blip r:embed="rId10"/>
          <a:stretch/>
        </p:blipFill>
        <p:spPr>
          <a:xfrm>
            <a:off x="247320" y="751680"/>
            <a:ext cx="997920" cy="948960"/>
          </a:xfrm>
          <a:prstGeom prst="rect">
            <a:avLst/>
          </a:prstGeom>
          <a:ln w="0">
            <a:noFill/>
          </a:ln>
        </p:spPr>
      </p:pic>
      <p:sp>
        <p:nvSpPr>
          <p:cNvPr id="60" name="CustomShape 10"/>
          <p:cNvSpPr/>
          <p:nvPr/>
        </p:nvSpPr>
        <p:spPr>
          <a:xfrm>
            <a:off x="1266120" y="695880"/>
            <a:ext cx="3227400" cy="1184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«Добрые встречи»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err="1" smtClean="0">
                <a:solidFill>
                  <a:srgbClr val="000000"/>
                </a:solidFill>
                <a:latin typeface="Times New Roman"/>
                <a:ea typeface="DejaVu Sans"/>
              </a:rPr>
              <a:t>Илекского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object 33"/>
          <p:cNvPicPr/>
          <p:nvPr/>
        </p:nvPicPr>
        <p:blipFill>
          <a:blip r:embed="rId2"/>
          <a:stretch/>
        </p:blipFill>
        <p:spPr>
          <a:xfrm>
            <a:off x="3187080" y="190080"/>
            <a:ext cx="4231440" cy="1600560"/>
          </a:xfrm>
          <a:prstGeom prst="rect">
            <a:avLst/>
          </a:prstGeom>
          <a:ln w="0">
            <a:noFill/>
          </a:ln>
        </p:spPr>
      </p:pic>
      <p:sp>
        <p:nvSpPr>
          <p:cNvPr id="62" name="object 35"/>
          <p:cNvSpPr/>
          <p:nvPr/>
        </p:nvSpPr>
        <p:spPr>
          <a:xfrm>
            <a:off x="125640" y="7218000"/>
            <a:ext cx="7340400" cy="3264840"/>
          </a:xfrm>
          <a:custGeom>
            <a:avLst/>
            <a:gdLst>
              <a:gd name="textAreaLeft" fmla="*/ 0 w 7340400"/>
              <a:gd name="textAreaRight" fmla="*/ 7345800 w 7340400"/>
              <a:gd name="textAreaTop" fmla="*/ 0 h 3264840"/>
              <a:gd name="textAreaBottom" fmla="*/ 3270240 h 32648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63" name="Группа 1"/>
          <p:cNvGrpSpPr/>
          <p:nvPr/>
        </p:nvGrpSpPr>
        <p:grpSpPr>
          <a:xfrm>
            <a:off x="377640" y="8578080"/>
            <a:ext cx="1142640" cy="127440"/>
            <a:chOff x="377640" y="8578080"/>
            <a:chExt cx="1142640" cy="127440"/>
          </a:xfrm>
        </p:grpSpPr>
        <p:pic>
          <p:nvPicPr>
            <p:cNvPr id="64" name="object 36"/>
            <p:cNvPicPr/>
            <p:nvPr/>
          </p:nvPicPr>
          <p:blipFill>
            <a:blip r:embed="rId3"/>
            <a:stretch/>
          </p:blipFill>
          <p:spPr>
            <a:xfrm>
              <a:off x="377640" y="8578080"/>
              <a:ext cx="97920" cy="127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5" name="object 37"/>
            <p:cNvSpPr/>
            <p:nvPr/>
          </p:nvSpPr>
          <p:spPr>
            <a:xfrm>
              <a:off x="504720" y="8579880"/>
              <a:ext cx="89280" cy="124200"/>
            </a:xfrm>
            <a:custGeom>
              <a:avLst/>
              <a:gdLst>
                <a:gd name="textAreaLeft" fmla="*/ 0 w 89280"/>
                <a:gd name="textAreaRight" fmla="*/ 94680 w 89280"/>
                <a:gd name="textAreaTop" fmla="*/ 0 h 124200"/>
                <a:gd name="textAreaBottom" fmla="*/ 129600 h 1242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66" name="object 38"/>
            <p:cNvPicPr/>
            <p:nvPr/>
          </p:nvPicPr>
          <p:blipFill>
            <a:blip r:embed="rId4"/>
            <a:stretch/>
          </p:blipFill>
          <p:spPr>
            <a:xfrm>
              <a:off x="622080" y="8578080"/>
              <a:ext cx="286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7" name="object 39"/>
            <p:cNvPicPr/>
            <p:nvPr/>
          </p:nvPicPr>
          <p:blipFill>
            <a:blip r:embed="rId5"/>
            <a:stretch/>
          </p:blipFill>
          <p:spPr>
            <a:xfrm>
              <a:off x="934920" y="8578080"/>
              <a:ext cx="313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8" name="object 40"/>
            <p:cNvPicPr/>
            <p:nvPr/>
          </p:nvPicPr>
          <p:blipFill>
            <a:blip r:embed="rId6"/>
            <a:stretch/>
          </p:blipFill>
          <p:spPr>
            <a:xfrm>
              <a:off x="1278720" y="8579880"/>
              <a:ext cx="104760" cy="123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9" name="object 41"/>
            <p:cNvPicPr/>
            <p:nvPr/>
          </p:nvPicPr>
          <p:blipFill>
            <a:blip r:embed="rId7"/>
            <a:stretch/>
          </p:blipFill>
          <p:spPr>
            <a:xfrm>
              <a:off x="1412640" y="8579880"/>
              <a:ext cx="107640" cy="125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858840" y="352800"/>
            <a:ext cx="3255480" cy="8780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АПРЕЛЬ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object 43"/>
          <p:cNvSpPr/>
          <p:nvPr/>
        </p:nvSpPr>
        <p:spPr>
          <a:xfrm>
            <a:off x="377640" y="8726400"/>
            <a:ext cx="5108760" cy="17973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с.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Илек ул.Октябрьская д.15А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83532980185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ФИО: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Таскина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 Л.А.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object 44"/>
          <p:cNvSpPr/>
          <p:nvPr/>
        </p:nvSpPr>
        <p:spPr>
          <a:xfrm>
            <a:off x="3002760" y="7619400"/>
            <a:ext cx="36291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object 45"/>
          <p:cNvSpPr/>
          <p:nvPr/>
        </p:nvSpPr>
        <p:spPr>
          <a:xfrm>
            <a:off x="6153120" y="8850600"/>
            <a:ext cx="9579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5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5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Прямоугольник: скругленные углы 2"/>
          <p:cNvSpPr/>
          <p:nvPr/>
        </p:nvSpPr>
        <p:spPr>
          <a:xfrm>
            <a:off x="6140520" y="9593640"/>
            <a:ext cx="869400" cy="8532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5" name="Овал 3"/>
          <p:cNvSpPr/>
          <p:nvPr/>
        </p:nvSpPr>
        <p:spPr>
          <a:xfrm>
            <a:off x="6047640" y="7937640"/>
            <a:ext cx="810000" cy="81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6" name="object 48"/>
          <p:cNvPicPr/>
          <p:nvPr/>
        </p:nvPicPr>
        <p:blipFill>
          <a:blip r:embed="rId8"/>
          <a:stretch/>
        </p:blipFill>
        <p:spPr>
          <a:xfrm>
            <a:off x="6224040" y="8287200"/>
            <a:ext cx="596160" cy="511200"/>
          </a:xfrm>
          <a:prstGeom prst="rect">
            <a:avLst/>
          </a:prstGeom>
          <a:ln w="0">
            <a:noFill/>
          </a:ln>
        </p:spPr>
      </p:pic>
      <p:pic>
        <p:nvPicPr>
          <p:cNvPr id="77" name="Рисунок 7"/>
          <p:cNvPicPr/>
          <p:nvPr/>
        </p:nvPicPr>
        <p:blipFill>
          <a:blip r:embed="rId9"/>
          <a:stretch/>
        </p:blipFill>
        <p:spPr>
          <a:xfrm>
            <a:off x="6153120" y="9577080"/>
            <a:ext cx="856800" cy="85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8" name="Таблица 4"/>
          <p:cNvGraphicFramePr/>
          <p:nvPr/>
        </p:nvGraphicFramePr>
        <p:xfrm>
          <a:off x="564840" y="1746360"/>
          <a:ext cx="6609240" cy="4197120"/>
        </p:xfrm>
        <a:graphic>
          <a:graphicData uri="http://schemas.openxmlformats.org/drawingml/2006/table">
            <a:tbl>
              <a:tblPr/>
              <a:tblGrid>
                <a:gridCol w="713520"/>
                <a:gridCol w="4889520"/>
                <a:gridCol w="1006200"/>
              </a:tblGrid>
              <a:tr h="624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040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23.04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Приложение МАХ, как получить цифровое удостоверение пенсионера, удостоверение инвалида. 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Спортивное мероприятие, игра в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дартс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РГО "Знание" Праздничное мероприятие в преддверии 9 мая в формате ВКС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Проводит руководитель КС Мамина В.Р.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26" dirty="0" smtClean="0">
                        <a:solidFill>
                          <a:srgbClr val="231F20"/>
                        </a:solidFill>
                        <a:latin typeface="Calibri"/>
                        <a:ea typeface="DejaVu San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278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30.04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1.Мероприятие посвященное Году единства народов России. Чтение стихов местных поэтов.</a:t>
                      </a:r>
                    </a:p>
                    <a:p>
                      <a:pPr rtl="0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2.Финансовая грамотность «Финансовый продукт и услуги» лекция работника Сбербанка.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12:00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93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pic>
        <p:nvPicPr>
          <p:cNvPr id="79" name="object 49"/>
          <p:cNvPicPr/>
          <p:nvPr/>
        </p:nvPicPr>
        <p:blipFill>
          <a:blip r:embed="rId10"/>
          <a:stretch/>
        </p:blipFill>
        <p:spPr>
          <a:xfrm>
            <a:off x="125640" y="566640"/>
            <a:ext cx="997920" cy="948960"/>
          </a:xfrm>
          <a:prstGeom prst="rect">
            <a:avLst/>
          </a:prstGeom>
          <a:ln w="0">
            <a:noFill/>
          </a:ln>
        </p:spPr>
      </p:pic>
      <p:sp>
        <p:nvSpPr>
          <p:cNvPr id="80" name="CustomShape 10"/>
          <p:cNvSpPr/>
          <p:nvPr/>
        </p:nvSpPr>
        <p:spPr>
          <a:xfrm>
            <a:off x="1209240" y="448920"/>
            <a:ext cx="3227400" cy="1184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«Добрые  встречи»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err="1" smtClean="0">
                <a:solidFill>
                  <a:srgbClr val="000000"/>
                </a:solidFill>
                <a:latin typeface="Times New Roman"/>
                <a:ea typeface="DejaVu Sans"/>
              </a:rPr>
              <a:t>Илекского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334</Words>
  <Application>LibreOffice/7.5.1.2$Windows_X86_64 LibreOffice_project/fcbaee479e84c6cd81291587d2ee68cba099e129</Application>
  <PresentationFormat>Произвольный</PresentationFormat>
  <Paragraphs>74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 2026</vt:lpstr>
      <vt:lpstr>МЕРОПРИЯТИЯ НА АПРЕЛЬ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066TaskinaLA</cp:lastModifiedBy>
  <cp:revision>44</cp:revision>
  <cp:lastPrinted>2026-03-23T15:30:50Z</cp:lastPrinted>
  <dcterms:created xsi:type="dcterms:W3CDTF">2025-11-06T11:20:25Z</dcterms:created>
  <dcterms:modified xsi:type="dcterms:W3CDTF">2026-03-26T05:17:26Z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