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26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8AC1E6D4-9D6E-48EC-97F6-942D862953E9}" type="slidenum">
              <a:r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 bwMode="auto"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C2B01B2C-DFD5-4C04-A946-6E83195C5EDA}" type="slidenum">
              <a:r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 bwMode="auto"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B667500D-CEFF-4C2E-BE3D-53B0A74D4E16}" type="slidenum">
              <a:r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 bwMode="auto"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 bwMode="auto"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BD09E1F1-57D3-4BA5-ADAC-4D3ED87E941A}" type="slidenum">
              <a:r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D1B7B950-691C-4F78-9582-454293C0AF58}" type="slidenum">
              <a:r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 bwMode="auto"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9E702FF2-BA75-473C-B8C6-82707682C3D8}" type="slidenum">
              <a:r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 bwMode="auto"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 bwMode="auto"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 bwMode="auto"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0B15F0B5-39B3-4DFC-9E66-763653A1490D}" type="slidenum">
              <a:r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 bwMode="auto"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 bwMode="auto"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 bwMode="auto"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CAFE9D07-7E96-4467-8D6E-E9CC947CF442}" type="slidenum">
              <a:r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 bwMode="auto"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 bwMode="auto"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 bwMode="auto"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BC0371F5-AA36-4080-96E0-BD78FD62AC80}" type="slidenum">
              <a:r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 bwMode="auto"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 bwMode="auto"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E93525F9-ACF9-4DE8-9CE8-8B6D3677286E}" type="slidenum">
              <a:r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 bwMode="auto"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 bwMode="auto"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 bwMode="auto"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 bwMode="auto"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D74303BE-6EA6-4234-9025-D21A53E6504A}" type="slidenum">
              <a:r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 bwMode="auto"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 bwMode="auto"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 bwMode="auto"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 bwMode="auto"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 bwMode="auto"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 bwMode="auto"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99DCE012-CEE8-4422-B5DD-FADC38823100}" type="slidenum">
              <a:r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 bwMode="auto"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 bwMode="auto"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B2B2B2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526F7A44-8F51-471B-954B-6020A6F7AA6E}" type="slidenum">
              <a:rPr lang="ru-RU" sz="1400" b="0" strike="noStrike" spc="-1">
                <a:solidFill>
                  <a:srgbClr val="B2B2B2"/>
                </a:solidFill>
                <a:latin typeface="Times New Roman"/>
                <a:ea typeface="DejaVu Sans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 bwMode="auto"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 bwMode="auto"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/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/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/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/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/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/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1" name="object 33"/>
          <p:cNvPicPr/>
          <p:nvPr/>
        </p:nvPicPr>
        <p:blipFill>
          <a:blip r:embed="rId2"/>
          <a:stretch/>
        </p:blipFill>
        <p:spPr bwMode="auto">
          <a:xfrm>
            <a:off x="3119760" y="97920"/>
            <a:ext cx="4295160" cy="1215360"/>
          </a:xfrm>
          <a:prstGeom prst="rect">
            <a:avLst/>
          </a:prstGeom>
          <a:ln w="0">
            <a:noFill/>
          </a:ln>
        </p:spPr>
      </p:pic>
      <p:sp>
        <p:nvSpPr>
          <p:cNvPr id="42" name="object 35"/>
          <p:cNvSpPr/>
          <p:nvPr/>
        </p:nvSpPr>
        <p:spPr bwMode="auto">
          <a:xfrm>
            <a:off x="111240" y="7886880"/>
            <a:ext cx="7338600" cy="2689920"/>
          </a:xfrm>
          <a:custGeom>
            <a:avLst/>
            <a:gdLst>
              <a:gd name="textAreaLeft" fmla="*/ 0 w 7338600"/>
              <a:gd name="textAreaRight" fmla="*/ 7345800 w 7338600"/>
              <a:gd name="textAreaTop" fmla="*/ 0 h 2689920"/>
              <a:gd name="textAreaBottom" fmla="*/ 2696040 h 2689920"/>
            </a:gdLst>
            <a:ahLst/>
            <a:cxnLst/>
            <a:rect l="textAreaLeft" t="textAreaTop" r="textAreaRight" b="textAreaBottom"/>
            <a:pathLst>
              <a:path w="7345680" h="3583940" extrusionOk="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grpSp>
        <p:nvGrpSpPr>
          <p:cNvPr id="43" name="Группа 1"/>
          <p:cNvGrpSpPr/>
          <p:nvPr/>
        </p:nvGrpSpPr>
        <p:grpSpPr bwMode="auto">
          <a:xfrm>
            <a:off x="253080" y="8427960"/>
            <a:ext cx="1140840" cy="125640"/>
            <a:chOff x="253080" y="8427960"/>
            <a:chExt cx="1140840" cy="125640"/>
          </a:xfrm>
        </p:grpSpPr>
        <p:pic>
          <p:nvPicPr>
            <p:cNvPr id="44" name="object 36"/>
            <p:cNvPicPr/>
            <p:nvPr/>
          </p:nvPicPr>
          <p:blipFill>
            <a:blip r:embed="rId3"/>
            <a:stretch/>
          </p:blipFill>
          <p:spPr bwMode="auto">
            <a:xfrm>
              <a:off x="253080" y="8427960"/>
              <a:ext cx="96120" cy="125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5" name="object 37"/>
            <p:cNvSpPr/>
            <p:nvPr/>
          </p:nvSpPr>
          <p:spPr bwMode="auto">
            <a:xfrm>
              <a:off x="380160" y="8429760"/>
              <a:ext cx="87480" cy="122400"/>
            </a:xfrm>
            <a:custGeom>
              <a:avLst/>
              <a:gdLst>
                <a:gd name="textAreaLeft" fmla="*/ 0 w 87480"/>
                <a:gd name="textAreaRight" fmla="*/ 94680 w 87480"/>
                <a:gd name="textAreaTop" fmla="*/ 0 h 122400"/>
                <a:gd name="textAreaBottom" fmla="*/ 129600 h 122400"/>
              </a:gdLst>
              <a:ahLst/>
              <a:cxnLst/>
              <a:rect l="textAreaLeft" t="textAreaTop" r="textAreaRight" b="textAreaBottom"/>
              <a:pathLst>
                <a:path w="94615" h="129540" extrusionOk="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  <a:defRPr/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pic>
          <p:nvPicPr>
            <p:cNvPr id="46" name="object 38"/>
            <p:cNvPicPr/>
            <p:nvPr/>
          </p:nvPicPr>
          <p:blipFill>
            <a:blip r:embed="rId4"/>
            <a:stretch/>
          </p:blipFill>
          <p:spPr bwMode="auto">
            <a:xfrm>
              <a:off x="497520" y="8427960"/>
              <a:ext cx="285120" cy="125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7" name="object 39"/>
            <p:cNvPicPr/>
            <p:nvPr/>
          </p:nvPicPr>
          <p:blipFill>
            <a:blip r:embed="rId5"/>
            <a:stretch/>
          </p:blipFill>
          <p:spPr bwMode="auto">
            <a:xfrm>
              <a:off x="810360" y="8427960"/>
              <a:ext cx="312120" cy="125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8" name="object 40"/>
            <p:cNvPicPr/>
            <p:nvPr/>
          </p:nvPicPr>
          <p:blipFill>
            <a:blip r:embed="rId6"/>
            <a:stretch/>
          </p:blipFill>
          <p:spPr bwMode="auto">
            <a:xfrm>
              <a:off x="1154160" y="8429760"/>
              <a:ext cx="102960" cy="122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9" name="object 41"/>
            <p:cNvPicPr/>
            <p:nvPr/>
          </p:nvPicPr>
          <p:blipFill>
            <a:blip r:embed="rId7"/>
            <a:stretch/>
          </p:blipFill>
          <p:spPr bwMode="auto">
            <a:xfrm>
              <a:off x="1288080" y="8429760"/>
              <a:ext cx="105840" cy="1238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0" name="PlaceHolder 1"/>
          <p:cNvSpPr>
            <a:spLocks noGrp="1"/>
          </p:cNvSpPr>
          <p:nvPr>
            <p:ph type="title"/>
          </p:nvPr>
        </p:nvSpPr>
        <p:spPr bwMode="auto">
          <a:xfrm>
            <a:off x="320114" y="168030"/>
            <a:ext cx="6799320" cy="1784160"/>
          </a:xfrm>
          <a:prstGeom prst="rect">
            <a:avLst/>
          </a:prstGeom>
          <a:noFill/>
          <a:ln w="0">
            <a:noFill/>
          </a:ln>
        </p:spPr>
        <p:txBody>
          <a:bodyPr lIns="0" tIns="81359" rIns="0" bIns="0" anchor="t">
            <a:noAutofit/>
          </a:bodyPr>
          <a:lstStyle/>
          <a:p>
            <a:pPr marL="439560" indent="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  <a:defRPr/>
            </a:pPr>
            <a:r>
              <a:rPr lang="ru-RU" sz="2700" b="1" strike="noStrike" spc="-11">
                <a:solidFill>
                  <a:srgbClr val="FFFFFF"/>
                </a:solidFill>
                <a:latin typeface="Calibri"/>
                <a:ea typeface="DejaVu Sans"/>
              </a:rPr>
              <a:t>МЕРОПРИЯТИЯ </a:t>
            </a:r>
            <a:r>
              <a:rPr lang="ru-RU" sz="2700" b="1" strike="noStrike" spc="-1">
                <a:solidFill>
                  <a:srgbClr val="FFFFFF"/>
                </a:solidFill>
                <a:latin typeface="Calibri"/>
                <a:ea typeface="DejaVu Sans"/>
              </a:rPr>
              <a:t>НА</a:t>
            </a:r>
            <a:r>
              <a:rPr sz="2700"/>
              <a:t/>
            </a:r>
            <a:br>
              <a:rPr sz="2700"/>
            </a:br>
            <a:r>
              <a:rPr lang="ru-RU" sz="2700" b="1" strike="noStrike" spc="-21">
                <a:solidFill>
                  <a:srgbClr val="FFFFFF"/>
                </a:solidFill>
                <a:latin typeface="Calibri"/>
                <a:ea typeface="DejaVu Sans"/>
              </a:rPr>
              <a:t>сентябрь  2026</a:t>
            </a:r>
            <a:endParaRPr lang="ru-RU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object 43"/>
          <p:cNvSpPr/>
          <p:nvPr/>
        </p:nvSpPr>
        <p:spPr bwMode="auto">
          <a:xfrm>
            <a:off x="222180" y="8934840"/>
            <a:ext cx="5325840" cy="15904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  <a:defRPr/>
            </a:pPr>
            <a:r>
              <a:rPr lang="ru-RU" sz="3600" b="1" strike="noStrike" spc="-11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lang="ru-RU" sz="36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lang="ru-RU" sz="36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6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36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600" b="1" strike="noStrike" spc="-11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  <a:defRPr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18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контакты: 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  <a:defRPr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с. Илек ул.Октябрьская д.15А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  <a:defRPr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номер: 83532980185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  <a:defRPr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ФИО: Кузьмина В.П.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object 44"/>
          <p:cNvSpPr/>
          <p:nvPr/>
        </p:nvSpPr>
        <p:spPr bwMode="auto">
          <a:xfrm>
            <a:off x="3524760" y="8120160"/>
            <a:ext cx="3388320" cy="82980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  <a:defRPr/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1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1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четверг 09:00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  <a:ea typeface="DejaVu Sans"/>
              </a:rPr>
              <a:t>18:00 Пятница -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09:00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  <a:ea typeface="DejaVu Sans"/>
              </a:rPr>
              <a:t>16:45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object 45"/>
          <p:cNvSpPr/>
          <p:nvPr/>
        </p:nvSpPr>
        <p:spPr bwMode="auto">
          <a:xfrm>
            <a:off x="6153120" y="8850600"/>
            <a:ext cx="956160" cy="641879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  <a:defRPr/>
            </a:pPr>
            <a:r>
              <a:rPr lang="ru-RU" sz="800" b="0" strike="noStrike" spc="-11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43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1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  <a:defRPr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11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443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1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  <a:ea typeface="DejaVu Sans"/>
              </a:rPr>
              <a:t>РФ 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  <a:defRPr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 </a:t>
            </a:r>
            <a:r>
              <a:rPr lang="ru-RU" sz="800" b="0" strike="noStrike" spc="-21">
                <a:solidFill>
                  <a:srgbClr val="FFFFFF"/>
                </a:solidFill>
                <a:latin typeface="Calibri"/>
                <a:ea typeface="DejaVu Sans"/>
              </a:rPr>
              <a:t>Оренбургской </a:t>
            </a:r>
            <a:r>
              <a:rPr lang="ru-RU" sz="800" b="0" strike="noStrike" spc="-11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Прямоугольник: скругленные углы 2"/>
          <p:cNvSpPr/>
          <p:nvPr/>
        </p:nvSpPr>
        <p:spPr bwMode="auto">
          <a:xfrm>
            <a:off x="6140520" y="9593640"/>
            <a:ext cx="867600" cy="8514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endParaRPr lang="ru-RU" sz="1800" b="0" strike="noStrike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  <p:sp>
        <p:nvSpPr>
          <p:cNvPr id="55" name="Овал 3"/>
          <p:cNvSpPr/>
          <p:nvPr/>
        </p:nvSpPr>
        <p:spPr bwMode="auto">
          <a:xfrm>
            <a:off x="6641640" y="8490780"/>
            <a:ext cx="808200" cy="808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endParaRPr lang="ru-RU" sz="1800" b="0" strike="noStrike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  <p:pic>
        <p:nvPicPr>
          <p:cNvPr id="56" name="object 48"/>
          <p:cNvPicPr/>
          <p:nvPr/>
        </p:nvPicPr>
        <p:blipFill>
          <a:blip r:embed="rId8"/>
          <a:stretch/>
        </p:blipFill>
        <p:spPr bwMode="auto">
          <a:xfrm>
            <a:off x="6765660" y="8749440"/>
            <a:ext cx="594360" cy="509400"/>
          </a:xfrm>
          <a:prstGeom prst="rect">
            <a:avLst/>
          </a:prstGeom>
          <a:ln w="0">
            <a:noFill/>
          </a:ln>
        </p:spPr>
      </p:pic>
      <p:pic>
        <p:nvPicPr>
          <p:cNvPr id="57" name="Рисунок 7"/>
          <p:cNvPicPr/>
          <p:nvPr/>
        </p:nvPicPr>
        <p:blipFill>
          <a:blip r:embed="rId9"/>
          <a:stretch/>
        </p:blipFill>
        <p:spPr bwMode="auto">
          <a:xfrm>
            <a:off x="6153120" y="9577079"/>
            <a:ext cx="855000" cy="8550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58" name="Таблиц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5856040"/>
              </p:ext>
            </p:extLst>
          </p:nvPr>
        </p:nvGraphicFramePr>
        <p:xfrm>
          <a:off x="295015" y="1552428"/>
          <a:ext cx="6959988" cy="5880232"/>
        </p:xfrm>
        <a:graphic>
          <a:graphicData uri="http://schemas.openxmlformats.org/drawingml/2006/table">
            <a:tbl>
              <a:tblPr/>
              <a:tblGrid>
                <a:gridCol w="749215"/>
                <a:gridCol w="5327004"/>
                <a:gridCol w="883769"/>
              </a:tblGrid>
              <a:tr h="6133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6480" algn="ctr">
                      <a:solidFill>
                        <a:srgbClr val="4A7EBB"/>
                      </a:solidFill>
                    </a:lnL>
                    <a:lnR w="6480" algn="ctr">
                      <a:solidFill>
                        <a:srgbClr val="4A7EBB"/>
                      </a:solidFill>
                    </a:lnR>
                    <a:lnT w="6480" algn="ctr">
                      <a:solidFill>
                        <a:srgbClr val="4A7EBB"/>
                      </a:solidFill>
                    </a:lnT>
                    <a:lnB w="6480" algn="ctr">
                      <a:solidFill>
                        <a:srgbClr val="4A7EBB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6480" algn="ctr">
                      <a:solidFill>
                        <a:srgbClr val="4A7EBB"/>
                      </a:solidFill>
                    </a:lnL>
                    <a:lnR w="6480" algn="ctr">
                      <a:solidFill>
                        <a:srgbClr val="4A7EBB"/>
                      </a:solidFill>
                    </a:lnR>
                    <a:lnT w="6480" algn="ctr">
                      <a:solidFill>
                        <a:srgbClr val="4A7EBB"/>
                      </a:solidFill>
                    </a:lnT>
                    <a:lnB w="6480" algn="ctr">
                      <a:solidFill>
                        <a:srgbClr val="4A7EBB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6480" algn="ctr">
                      <a:solidFill>
                        <a:srgbClr val="4A7EBB"/>
                      </a:solidFill>
                    </a:lnL>
                    <a:lnR w="6480" algn="ctr">
                      <a:solidFill>
                        <a:srgbClr val="4A7EBB"/>
                      </a:solidFill>
                    </a:lnR>
                    <a:lnT w="6480" algn="ctr">
                      <a:solidFill>
                        <a:srgbClr val="4A7EBB"/>
                      </a:solidFill>
                    </a:lnT>
                    <a:lnB w="6480" algn="ctr">
                      <a:solidFill>
                        <a:srgbClr val="4A7EBB"/>
                      </a:solidFill>
                    </a:lnB>
                    <a:solidFill>
                      <a:srgbClr val="558ED5"/>
                    </a:solidFill>
                  </a:tcPr>
                </a:tc>
              </a:tr>
              <a:tr h="11613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03.09.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6480" algn="ctr">
                      <a:solidFill>
                        <a:srgbClr val="4A7EBB"/>
                      </a:solidFill>
                    </a:lnL>
                    <a:lnR w="6480" algn="ctr">
                      <a:solidFill>
                        <a:srgbClr val="4A7EBB"/>
                      </a:solidFill>
                    </a:lnR>
                    <a:lnT w="6480" algn="ctr">
                      <a:solidFill>
                        <a:srgbClr val="4A7EBB"/>
                      </a:solidFill>
                    </a:lnT>
                    <a:lnB w="6480" algn="ctr">
                      <a:solidFill>
                        <a:srgbClr val="4A7EBB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1. Консультация о здоровом образе жизни «Правильное питание и активность - залог долголетия». 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Проводит специалист </a:t>
                      </a: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СФР Кузьмина В.П.</a:t>
                      </a:r>
                      <a:endParaRPr sz="1200" b="0" strike="noStrike" spc="0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2. </a:t>
                      </a:r>
                      <a:r>
                        <a:rPr lang="ru-RU" sz="1200" b="0" strike="noStrike" spc="-1" dirty="0">
                          <a:solidFill>
                            <a:schemeClr val="tx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Зарядка на свежем воздухе. Проводит специалист СФР Мамина В.Р.</a:t>
                      </a:r>
                      <a:endParaRPr sz="1200" b="0" strike="noStrike" spc="0" dirty="0">
                        <a:solidFill>
                          <a:schemeClr val="tx1"/>
                        </a:solidFill>
                        <a:latin typeface="Times New Roman"/>
                        <a:ea typeface="DejaVu Sans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latin typeface="Times New Roman"/>
                          <a:ea typeface="Microsoft YaHei"/>
                          <a:cs typeface="Times New Roman"/>
                        </a:rPr>
                        <a:t>3. Онлайн лекция РО «Знание»  Голосуем сердцем -воспитываем примером: выборы в России</a:t>
                      </a: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Times New Roman"/>
                          <a:ea typeface="Microsoft YaHei"/>
                          <a:cs typeface="Times New Roman"/>
                        </a:rPr>
                        <a:t> </a:t>
                      </a:r>
                      <a:endParaRPr lang="ru-RU" sz="1600" b="0" strike="noStrike" spc="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6480" algn="ctr">
                      <a:solidFill>
                        <a:srgbClr val="4A7EBB"/>
                      </a:solidFill>
                    </a:lnL>
                    <a:lnR w="6480" algn="ctr">
                      <a:solidFill>
                        <a:srgbClr val="4A7EBB"/>
                      </a:solidFill>
                    </a:lnR>
                    <a:lnT w="6480" algn="ctr">
                      <a:solidFill>
                        <a:srgbClr val="4A7EBB"/>
                      </a:solidFill>
                    </a:lnT>
                    <a:lnB w="6480" algn="ctr">
                      <a:solidFill>
                        <a:srgbClr val="4A7EBB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11-00</a:t>
                      </a:r>
                      <a:endParaRPr lang="ru-RU" sz="1600" b="0" strike="noStrike" spc="0">
                        <a:solidFill>
                          <a:schemeClr val="dk1"/>
                        </a:solidFill>
                        <a:latin typeface="Times New Roman"/>
                        <a:ea typeface="DejaVu Sans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600" b="0" strike="noStrike" spc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600" b="0" strike="noStrike" spc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600" b="0" strike="noStrike" spc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6480" algn="ctr">
                      <a:solidFill>
                        <a:srgbClr val="4A7EBB"/>
                      </a:solidFill>
                    </a:lnL>
                    <a:lnR w="6480" algn="ctr">
                      <a:solidFill>
                        <a:srgbClr val="4A7EBB"/>
                      </a:solidFill>
                    </a:lnR>
                    <a:lnT w="6480" algn="ctr">
                      <a:solidFill>
                        <a:srgbClr val="4A7EBB"/>
                      </a:solidFill>
                    </a:lnT>
                    <a:lnB w="6480" algn="ctr">
                      <a:solidFill>
                        <a:srgbClr val="4A7EBB"/>
                      </a:solidFill>
                    </a:lnB>
                    <a:solidFill>
                      <a:srgbClr val="C6D9F1"/>
                    </a:solidFill>
                  </a:tcPr>
                </a:tc>
              </a:tr>
              <a:tr h="10567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  <a:defRPr/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10.09.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6480" algn="ctr">
                      <a:solidFill>
                        <a:srgbClr val="4A7EBB"/>
                      </a:solidFill>
                    </a:lnL>
                    <a:lnR w="6480" algn="ctr">
                      <a:solidFill>
                        <a:srgbClr val="4A7EBB"/>
                      </a:solidFill>
                    </a:lnR>
                    <a:lnT w="6480" algn="ctr">
                      <a:solidFill>
                        <a:srgbClr val="4A7EBB"/>
                      </a:solidFill>
                    </a:lnT>
                    <a:lnB w="6480" algn="ctr">
                      <a:solidFill>
                        <a:srgbClr val="4A7EBB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3. </a:t>
                      </a:r>
                      <a:r>
                        <a:rPr lang="ru-RU" sz="1200" b="0" i="0" u="none" strike="noStrike" cap="none" spc="0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Литературная гостиная: «Осенняя пора, очей очарованье». Поэтические чтения, музыкальное сопровождение, чаепитие» Проводит активист центра </a:t>
                      </a:r>
                      <a:r>
                        <a:rPr lang="ru-RU" sz="1200" b="0" i="0" u="none" strike="noStrike" cap="none" spc="0" dirty="0" err="1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Широбокова</a:t>
                      </a:r>
                      <a:r>
                        <a:rPr lang="ru-RU" sz="1200" b="0" i="0" u="none" strike="noStrike" cap="none" spc="0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 С.И.</a:t>
                      </a:r>
                      <a:endParaRPr sz="1200" b="0" strike="noStrike" spc="0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  <a:defRPr/>
                      </a:pPr>
                      <a:r>
                        <a:rPr lang="ru-RU" sz="1200" b="0" strike="noStrike" spc="-1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4. </a:t>
                      </a:r>
                      <a:r>
                        <a:rPr lang="ru-RU" sz="1200" b="0" i="0" u="none" strike="noStrike" cap="none" spc="0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Консультация «Возможности сетевого мессенджера МАХ» </a:t>
                      </a:r>
                      <a:r>
                        <a:rPr lang="ru-RU" sz="1200" b="0" i="0" u="none" strike="noStrike" cap="none" spc="0" dirty="0" smtClean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Проводит </a:t>
                      </a:r>
                      <a:r>
                        <a:rPr lang="ru-RU" sz="1200" b="0" i="0" u="none" strike="noStrike" cap="none" spc="0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Кузьмина В.П.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6480" algn="ctr">
                      <a:solidFill>
                        <a:srgbClr val="4A7EBB"/>
                      </a:solidFill>
                    </a:lnL>
                    <a:lnR w="6480" algn="ctr">
                      <a:solidFill>
                        <a:srgbClr val="4A7EBB"/>
                      </a:solidFill>
                    </a:lnR>
                    <a:lnT w="6480" algn="ctr">
                      <a:solidFill>
                        <a:srgbClr val="4A7EBB"/>
                      </a:solidFill>
                    </a:lnT>
                    <a:lnB w="6480" algn="ctr">
                      <a:solidFill>
                        <a:srgbClr val="4A7EBB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  <a:defRPr/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11-00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6480" algn="ctr">
                      <a:solidFill>
                        <a:srgbClr val="4A7EBB"/>
                      </a:solidFill>
                    </a:lnL>
                    <a:lnR w="6480" algn="ctr">
                      <a:solidFill>
                        <a:srgbClr val="4A7EBB"/>
                      </a:solidFill>
                    </a:lnR>
                    <a:lnT w="6480" algn="ctr">
                      <a:solidFill>
                        <a:srgbClr val="4A7EBB"/>
                      </a:solidFill>
                    </a:lnT>
                    <a:lnB w="6480" algn="ctr">
                      <a:solidFill>
                        <a:srgbClr val="4A7EBB"/>
                      </a:solidFill>
                    </a:lnB>
                    <a:solidFill>
                      <a:srgbClr val="C6D9F1"/>
                    </a:solidFill>
                  </a:tcPr>
                </a:tc>
              </a:tr>
              <a:tr h="99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14.09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6480" algn="ctr">
                      <a:solidFill>
                        <a:srgbClr val="4A7EBB"/>
                      </a:solidFill>
                    </a:lnL>
                    <a:lnR w="6480" algn="ctr">
                      <a:solidFill>
                        <a:srgbClr val="4A7EBB"/>
                      </a:solidFill>
                    </a:lnR>
                    <a:lnT w="6480" algn="ctr">
                      <a:solidFill>
                        <a:srgbClr val="4A7EBB"/>
                      </a:solidFill>
                    </a:lnT>
                    <a:lnB w="6480" algn="ctr">
                      <a:solidFill>
                        <a:srgbClr val="4A7EBB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strike="noStrike" spc="-1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5</a:t>
                      </a:r>
                      <a:r>
                        <a:rPr lang="ru-RU" sz="1200" b="0" strike="noStrike" spc="-1" dirty="0" smtClean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. </a:t>
                      </a:r>
                      <a:r>
                        <a:rPr lang="ru-RU" sz="1200" b="0" i="0" u="none" strike="noStrike" cap="none" spc="0" dirty="0" smtClean="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Лекция РО «Знание:</a:t>
                      </a:r>
                      <a:r>
                        <a:rPr lang="ru-RU" sz="1200" b="0" strike="noStrike" spc="-1" dirty="0" smtClean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 </a:t>
                      </a:r>
                      <a:r>
                        <a:rPr lang="ru-RU" sz="1200" b="0" i="0" u="none" strike="noStrike" cap="none" spc="0" dirty="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«Угрозы единству России: механизмы противодействия разжиганию межнациональной  и </a:t>
                      </a:r>
                      <a:r>
                        <a:rPr lang="ru-RU" sz="1200" b="0" i="0" u="none" strike="noStrike" cap="none" spc="0" dirty="0" err="1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межконфессионнальной</a:t>
                      </a:r>
                      <a:r>
                        <a:rPr lang="ru-RU" sz="1200" b="0" i="0" u="none" strike="noStrike" cap="none" spc="0" dirty="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розни».  </a:t>
                      </a:r>
                      <a:endParaRPr sz="1200" dirty="0">
                        <a:solidFill>
                          <a:srgbClr val="231F2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dirty="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1200" b="0" i="0" u="none" strike="noStrike" cap="none" spc="0" dirty="0" smtClean="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Лекция РО «Знание»  </a:t>
                      </a:r>
                      <a:r>
                        <a:rPr lang="ru-RU" sz="1200" b="0" i="0" u="none" strike="noStrike" cap="none" spc="0" dirty="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«Информационная война как элемент гибридной войны».  </a:t>
                      </a:r>
                      <a:endParaRPr sz="1600" b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6480" algn="ctr">
                      <a:solidFill>
                        <a:srgbClr val="4A7EBB"/>
                      </a:solidFill>
                    </a:lnL>
                    <a:lnR w="6480" algn="ctr">
                      <a:solidFill>
                        <a:srgbClr val="4A7EBB"/>
                      </a:solidFill>
                    </a:lnR>
                    <a:lnT w="6480" algn="ctr">
                      <a:solidFill>
                        <a:srgbClr val="4A7EBB"/>
                      </a:solidFill>
                    </a:lnT>
                    <a:lnB w="6480" algn="ctr">
                      <a:solidFill>
                        <a:srgbClr val="4A7EBB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11-00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600" b="0" strike="noStrike" spc="-1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600" b="0" strike="noStrike" spc="-1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6480" algn="ctr">
                      <a:solidFill>
                        <a:srgbClr val="4A7EBB"/>
                      </a:solidFill>
                    </a:lnL>
                    <a:lnR w="6480" algn="ctr">
                      <a:solidFill>
                        <a:srgbClr val="4A7EBB"/>
                      </a:solidFill>
                    </a:lnR>
                    <a:lnT w="6480" algn="ctr">
                      <a:solidFill>
                        <a:srgbClr val="4A7EBB"/>
                      </a:solidFill>
                    </a:lnT>
                    <a:lnB w="6480" algn="ctr">
                      <a:solidFill>
                        <a:srgbClr val="4A7EBB"/>
                      </a:solidFill>
                    </a:lnB>
                    <a:solidFill>
                      <a:srgbClr val="C6D9F1"/>
                    </a:solidFill>
                  </a:tcPr>
                </a:tc>
              </a:tr>
              <a:tr h="10103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17.09</a:t>
                      </a:r>
                      <a:endParaRPr dirty="0"/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600" b="0" strike="noStrike" spc="-1">
                        <a:solidFill>
                          <a:schemeClr val="dk1"/>
                        </a:solidFill>
                        <a:latin typeface="Times New Roman"/>
                        <a:ea typeface="DejaVu Sans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600" b="0" strike="noStrike" spc="-1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6480" algn="ctr">
                      <a:solidFill>
                        <a:srgbClr val="4A7EBB"/>
                      </a:solidFill>
                    </a:lnL>
                    <a:lnR w="6480" algn="ctr">
                      <a:solidFill>
                        <a:srgbClr val="4A7EBB"/>
                      </a:solidFill>
                    </a:lnR>
                    <a:lnT w="6480" algn="ctr">
                      <a:solidFill>
                        <a:srgbClr val="4A7EBB"/>
                      </a:solidFill>
                    </a:lnT>
                    <a:lnB w="6480" algn="ctr">
                      <a:solidFill>
                        <a:srgbClr val="4A7EBB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7. День здоровья. </a:t>
                      </a:r>
                      <a:r>
                        <a:rPr lang="ru-RU" sz="1200" b="0" strike="noStrike" spc="-1" dirty="0" smtClean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«Будем здоровы»! Физкультура для золотого возраста. </a:t>
                      </a:r>
                      <a:r>
                        <a:rPr lang="ru-RU" sz="1200" b="0" strike="noStrike" spc="-1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Проводит специалист СФР Мамина В.Р.</a:t>
                      </a:r>
                      <a:endParaRPr sz="1200" b="0" strike="noStrike" spc="-1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8. Клуб рукоделия «Тепло в ладонях. Вязание, вышивка, поделки из природных материалов. Совместное творчество и обмен опытом» . Проводит активист центра </a:t>
                      </a:r>
                      <a:r>
                        <a:rPr lang="ru-RU" sz="1200" b="0" strike="noStrike" spc="-1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Козыренко</a:t>
                      </a: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С.Г.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6480" algn="ctr">
                      <a:solidFill>
                        <a:srgbClr val="4A7EBB"/>
                      </a:solidFill>
                    </a:lnL>
                    <a:lnR w="6480" algn="ctr">
                      <a:solidFill>
                        <a:srgbClr val="4A7EBB"/>
                      </a:solidFill>
                    </a:lnR>
                    <a:lnT w="6480" algn="ctr">
                      <a:solidFill>
                        <a:srgbClr val="4A7EBB"/>
                      </a:solidFill>
                    </a:lnT>
                    <a:lnB w="6480" algn="ctr">
                      <a:solidFill>
                        <a:srgbClr val="4A7EBB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11-00</a:t>
                      </a:r>
                      <a:endParaRPr dirty="0"/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600" b="0" strike="noStrike" spc="-1" dirty="0">
                        <a:solidFill>
                          <a:schemeClr val="dk1"/>
                        </a:solidFill>
                        <a:latin typeface="Times New Roman"/>
                        <a:ea typeface="DejaVu Sans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600" b="0" strike="noStrike" spc="-1" dirty="0">
                        <a:solidFill>
                          <a:schemeClr val="dk1"/>
                        </a:solidFill>
                        <a:latin typeface="Times New Roman"/>
                        <a:ea typeface="DejaVu Sans"/>
                        <a:cs typeface="Times New Roman"/>
                      </a:endParaRPr>
                    </a:p>
                  </a:txBody>
                  <a:tcPr>
                    <a:lnL w="6480" algn="ctr">
                      <a:solidFill>
                        <a:srgbClr val="4A7EBB"/>
                      </a:solidFill>
                    </a:lnL>
                    <a:lnR w="6480" algn="ctr">
                      <a:solidFill>
                        <a:srgbClr val="4A7EBB"/>
                      </a:solidFill>
                    </a:lnR>
                    <a:lnT w="6480" algn="ctr">
                      <a:solidFill>
                        <a:srgbClr val="4A7EBB"/>
                      </a:solidFill>
                    </a:lnT>
                    <a:lnB w="6480" algn="ctr">
                      <a:solidFill>
                        <a:srgbClr val="4A7EBB"/>
                      </a:solidFill>
                    </a:lnB>
                    <a:solidFill>
                      <a:srgbClr val="C6D9F1"/>
                    </a:solidFill>
                  </a:tcPr>
                </a:tc>
              </a:tr>
              <a:tr h="8853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0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24.09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600" b="0" strike="noStrike" spc="0" dirty="0">
                        <a:solidFill>
                          <a:schemeClr val="dk1"/>
                        </a:solidFill>
                        <a:latin typeface="Times New Roman"/>
                        <a:ea typeface="DejaVu Sans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0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30.09</a:t>
                      </a:r>
                      <a:endParaRPr dirty="0"/>
                    </a:p>
                  </a:txBody>
                  <a:tcPr>
                    <a:lnL w="6480" algn="ctr">
                      <a:solidFill>
                        <a:srgbClr val="4A7EBB"/>
                      </a:solidFill>
                    </a:lnL>
                    <a:lnR w="6480" algn="ctr">
                      <a:solidFill>
                        <a:srgbClr val="4A7EBB"/>
                      </a:solidFill>
                    </a:lnR>
                    <a:lnT w="6480" algn="ctr">
                      <a:solidFill>
                        <a:srgbClr val="4A7EBB"/>
                      </a:solidFill>
                    </a:lnT>
                    <a:lnB w="6480" algn="ctr">
                      <a:solidFill>
                        <a:srgbClr val="4A7EBB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0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9. Классика советского кино. Совместный просмотр фильма прошлых лет. Обсуждения. Чаепитие. Проводит специалист СФР Мамина В.Р.</a:t>
                      </a:r>
                      <a:endParaRPr sz="1200" dirty="0"/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0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10. Участие в районном фестивале посвященном «Году единства народов России</a:t>
                      </a:r>
                      <a:r>
                        <a:rPr lang="ru-RU" sz="1200" b="0" strike="noStrike" spc="0" dirty="0" smtClean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» «Вера, надежда, любовь. </a:t>
                      </a:r>
                      <a:r>
                        <a:rPr lang="ru-RU" sz="1200" b="0" strike="noStrike" spc="0" smtClean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Серебряное сердце». </a:t>
                      </a:r>
                      <a:r>
                        <a:rPr lang="ru-RU" sz="1200" b="0" strike="noStrike" spc="0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Совместная поездка активистов в Красногвардейский район.</a:t>
                      </a:r>
                      <a:endParaRPr dirty="0"/>
                    </a:p>
                  </a:txBody>
                  <a:tcPr>
                    <a:lnL w="6480" algn="ctr">
                      <a:solidFill>
                        <a:srgbClr val="4A7EBB"/>
                      </a:solidFill>
                    </a:lnL>
                    <a:lnR w="6480" algn="ctr">
                      <a:solidFill>
                        <a:srgbClr val="4A7EBB"/>
                      </a:solidFill>
                    </a:lnR>
                    <a:lnT w="6480" algn="ctr">
                      <a:solidFill>
                        <a:srgbClr val="4A7EBB"/>
                      </a:solidFill>
                    </a:lnT>
                    <a:lnB w="6480" algn="ctr">
                      <a:solidFill>
                        <a:srgbClr val="4A7EBB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0" dirty="0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  <a:cs typeface="Times New Roman"/>
                        </a:rPr>
                        <a:t>11-00</a:t>
                      </a:r>
                      <a:endParaRPr dirty="0"/>
                    </a:p>
                  </a:txBody>
                  <a:tcPr>
                    <a:lnL w="6480" algn="ctr">
                      <a:solidFill>
                        <a:srgbClr val="4A7EBB"/>
                      </a:solidFill>
                    </a:lnL>
                    <a:lnR w="6480" algn="ctr">
                      <a:solidFill>
                        <a:srgbClr val="4A7EBB"/>
                      </a:solidFill>
                    </a:lnR>
                    <a:lnT w="6480" algn="ctr">
                      <a:solidFill>
                        <a:srgbClr val="4A7EBB"/>
                      </a:solidFill>
                    </a:lnT>
                    <a:lnB w="6480" algn="ctr">
                      <a:solidFill>
                        <a:srgbClr val="4A7EBB"/>
                      </a:solidFill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pic>
        <p:nvPicPr>
          <p:cNvPr id="59" name="object 49"/>
          <p:cNvPicPr/>
          <p:nvPr/>
        </p:nvPicPr>
        <p:blipFill>
          <a:blip r:embed="rId10"/>
          <a:stretch/>
        </p:blipFill>
        <p:spPr bwMode="auto">
          <a:xfrm>
            <a:off x="213480" y="442080"/>
            <a:ext cx="754200" cy="746640"/>
          </a:xfrm>
          <a:prstGeom prst="rect">
            <a:avLst/>
          </a:prstGeom>
          <a:ln w="0">
            <a:noFill/>
          </a:ln>
        </p:spPr>
      </p:pic>
      <p:sp>
        <p:nvSpPr>
          <p:cNvPr id="60" name="CustomShape 10"/>
          <p:cNvSpPr/>
          <p:nvPr/>
        </p:nvSpPr>
        <p:spPr bwMode="auto">
          <a:xfrm>
            <a:off x="966420" y="402300"/>
            <a:ext cx="3225600" cy="118224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ЦЕНТР ОБЩЕНИЯ СОЦФОНДА</a:t>
            </a:r>
            <a:endParaRPr/>
          </a:p>
          <a:p>
            <a:pPr>
              <a:lnSpc>
                <a:spcPct val="100000"/>
              </a:lnSpc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«Добрые встречи»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Илекского района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306</Words>
  <Application>Microsoft Office PowerPoint</Application>
  <DocSecurity>0</DocSecurity>
  <PresentationFormat>Произвольный</PresentationFormat>
  <Paragraphs>41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9" baseType="lpstr">
      <vt:lpstr>Microsoft YaHei</vt:lpstr>
      <vt:lpstr>Arial</vt:lpstr>
      <vt:lpstr>Calibri</vt:lpstr>
      <vt:lpstr>DejaVu Sans</vt:lpstr>
      <vt:lpstr>Symbol</vt:lpstr>
      <vt:lpstr>Times New Roman</vt:lpstr>
      <vt:lpstr>Wingdings</vt:lpstr>
      <vt:lpstr>Office Theme</vt:lpstr>
      <vt:lpstr>МЕРОПРИЯТИЯ НА сентябрь  2026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cp:keywords/>
  <dc:description/>
  <cp:lastModifiedBy>Голубева Татьяна Сергеевна</cp:lastModifiedBy>
  <cp:revision>80</cp:revision>
  <dcterms:created xsi:type="dcterms:W3CDTF">2025-11-06T11:20:25Z</dcterms:created>
  <dcterms:modified xsi:type="dcterms:W3CDTF">2026-08-28T05:48:35Z</dcterms:modified>
  <cp:category/>
  <dc:identifier/>
  <cp:contentStatus/>
  <dc:language>ru-RU</dc:language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2</vt:i4>
  </property>
</Properties>
</file>