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2"/>
          <a:stretch/>
        </p:blipFill>
        <p:spPr>
          <a:xfrm>
            <a:off x="377640" y="2889720"/>
            <a:ext cx="6800400" cy="54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381600"/>
            <a:ext cx="6800400" cy="187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/>
          <a:lstStyle/>
          <a:p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object 33"/>
          <p:cNvPicPr/>
          <p:nvPr/>
        </p:nvPicPr>
        <p:blipFill>
          <a:blip r:embed="rId2"/>
          <a:stretch/>
        </p:blipFill>
        <p:spPr>
          <a:xfrm>
            <a:off x="3460320" y="137880"/>
            <a:ext cx="3974760" cy="1348200"/>
          </a:xfrm>
          <a:prstGeom prst="rect">
            <a:avLst/>
          </a:prstGeom>
          <a:ln>
            <a:noFill/>
          </a:ln>
        </p:spPr>
      </p:pic>
      <p:pic>
        <p:nvPicPr>
          <p:cNvPr id="73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6400" cy="115920"/>
          </a:xfrm>
          <a:prstGeom prst="rect">
            <a:avLst/>
          </a:prstGeom>
          <a:ln>
            <a:noFill/>
          </a:ln>
        </p:spPr>
      </p:pic>
      <p:sp>
        <p:nvSpPr>
          <p:cNvPr id="74" name="CustomShape 1"/>
          <p:cNvSpPr/>
          <p:nvPr/>
        </p:nvSpPr>
        <p:spPr>
          <a:xfrm>
            <a:off x="771480" y="8178120"/>
            <a:ext cx="77760" cy="11268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5400" cy="115920"/>
          </a:xfrm>
          <a:prstGeom prst="rect">
            <a:avLst/>
          </a:prstGeom>
          <a:ln>
            <a:noFill/>
          </a:ln>
        </p:spPr>
      </p:pic>
      <p:pic>
        <p:nvPicPr>
          <p:cNvPr id="76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2400" cy="115920"/>
          </a:xfrm>
          <a:prstGeom prst="rect">
            <a:avLst/>
          </a:prstGeom>
          <a:ln>
            <a:noFill/>
          </a:ln>
        </p:spPr>
      </p:pic>
      <p:pic>
        <p:nvPicPr>
          <p:cNvPr id="77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3240" cy="112320"/>
          </a:xfrm>
          <a:prstGeom prst="rect">
            <a:avLst/>
          </a:prstGeom>
          <a:ln>
            <a:noFill/>
          </a:ln>
        </p:spPr>
      </p:pic>
      <p:pic>
        <p:nvPicPr>
          <p:cNvPr id="78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6120" cy="114120"/>
          </a:xfrm>
          <a:prstGeom prst="rect">
            <a:avLst/>
          </a:prstGeom>
          <a:ln>
            <a:noFill/>
          </a:ln>
        </p:spPr>
      </p:pic>
      <p:sp>
        <p:nvSpPr>
          <p:cNvPr id="79" name="CustomShape 2"/>
          <p:cNvSpPr/>
          <p:nvPr/>
        </p:nvSpPr>
        <p:spPr>
          <a:xfrm>
            <a:off x="4499640" y="114120"/>
            <a:ext cx="2809800" cy="14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6123240" y="8786520"/>
            <a:ext cx="976320" cy="74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6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6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1" name="object 49"/>
          <p:cNvPicPr/>
          <p:nvPr/>
        </p:nvPicPr>
        <p:blipFill>
          <a:blip r:embed="rId8"/>
          <a:stretch/>
        </p:blipFill>
        <p:spPr>
          <a:xfrm>
            <a:off x="333720" y="436320"/>
            <a:ext cx="787680" cy="754920"/>
          </a:xfrm>
          <a:prstGeom prst="rect">
            <a:avLst/>
          </a:prstGeom>
          <a:ln>
            <a:noFill/>
          </a:ln>
        </p:spPr>
      </p:pic>
      <p:graphicFrame>
        <p:nvGraphicFramePr>
          <p:cNvPr id="82" name="Table 4"/>
          <p:cNvGraphicFramePr/>
          <p:nvPr>
            <p:extLst>
              <p:ext uri="{D42A27DB-BD31-4B8C-83A1-F6EECF244321}">
                <p14:modId xmlns:p14="http://schemas.microsoft.com/office/powerpoint/2010/main" val="1048199960"/>
              </p:ext>
            </p:extLst>
          </p:nvPr>
        </p:nvGraphicFramePr>
        <p:xfrm>
          <a:off x="507960" y="1670041"/>
          <a:ext cx="6788880" cy="6767232"/>
        </p:xfrm>
        <a:graphic>
          <a:graphicData uri="http://schemas.openxmlformats.org/drawingml/2006/table">
            <a:tbl>
              <a:tblPr/>
              <a:tblGrid>
                <a:gridCol w="753480"/>
                <a:gridCol w="4945320"/>
                <a:gridCol w="1090080"/>
              </a:tblGrid>
              <a:tr h="6267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8952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03.08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Помощь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военнослужащим на СВО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2. «Арбузная вечеринка» (проводит руководитель КС Колесникова В.П.)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10:30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11-30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2238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04.08.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05.08.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Тренировка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«Мудрость в движении» (тренер Березин К.В.)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Здоровое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Долголетие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нейрогимнастика (активист ЦОСП «Мудрость» Руцкая Т.С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Помощь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военнослужащим на СВО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6. Вебинар  «Возможности МАХ». (проводит руководитель КС Колесникова В.П.).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11-15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12-30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29267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07.08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10.08.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Зарядка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 чемпионами Красногвардейского района «Золотой колос». («Движение первых» Нестерова Т.Г.)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Помощь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военнослужащим на СВО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Лекция 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по вопросам изменения в пенсионном законодательстве (проводит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руководитель КС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Колесникова В.П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.). Индивидуальное консультирование.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15:00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12-30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83" name="CustomShape 5"/>
          <p:cNvSpPr/>
          <p:nvPr/>
        </p:nvSpPr>
        <p:spPr>
          <a:xfrm>
            <a:off x="1125000" y="310680"/>
            <a:ext cx="3218760" cy="117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«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МУДРОСТЬ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» Красногвардейского района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CustomShape 6"/>
          <p:cNvSpPr/>
          <p:nvPr/>
        </p:nvSpPr>
        <p:spPr>
          <a:xfrm>
            <a:off x="51840" y="8471160"/>
            <a:ext cx="7241760" cy="199440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7"/>
          <p:cNvSpPr/>
          <p:nvPr/>
        </p:nvSpPr>
        <p:spPr>
          <a:xfrm>
            <a:off x="185760" y="9331560"/>
            <a:ext cx="5097240" cy="1676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r>
              <a:rPr lang="ru-RU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2800" b="1" strike="noStrike" spc="-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2800" b="1" strike="noStrike" spc="-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Красногвардейский район с.Плешаново ул.Мира д.18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8(35345)30073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Руководитель клиентской службы Колесникова Вера Петровна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6" name="Рисунок 7"/>
          <p:cNvPicPr/>
          <p:nvPr/>
        </p:nvPicPr>
        <p:blipFill>
          <a:blip r:embed="rId9"/>
          <a:stretch/>
        </p:blipFill>
        <p:spPr>
          <a:xfrm>
            <a:off x="6188760" y="9489240"/>
            <a:ext cx="845280" cy="845280"/>
          </a:xfrm>
          <a:prstGeom prst="rect">
            <a:avLst/>
          </a:prstGeom>
          <a:ln>
            <a:noFill/>
          </a:ln>
        </p:spPr>
      </p:pic>
      <p:sp>
        <p:nvSpPr>
          <p:cNvPr id="87" name="CustomShape 8"/>
          <p:cNvSpPr/>
          <p:nvPr/>
        </p:nvSpPr>
        <p:spPr>
          <a:xfrm>
            <a:off x="2416320" y="8488080"/>
            <a:ext cx="4683240" cy="60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object 33"/>
          <p:cNvPicPr/>
          <p:nvPr/>
        </p:nvPicPr>
        <p:blipFill>
          <a:blip r:embed="rId2"/>
          <a:stretch/>
        </p:blipFill>
        <p:spPr>
          <a:xfrm>
            <a:off x="3661200" y="30240"/>
            <a:ext cx="3888000" cy="117072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199080" y="8087760"/>
            <a:ext cx="7165440" cy="2364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0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6400" cy="115920"/>
          </a:xfrm>
          <a:prstGeom prst="rect">
            <a:avLst/>
          </a:prstGeom>
          <a:ln>
            <a:noFill/>
          </a:ln>
        </p:spPr>
      </p:pic>
      <p:sp>
        <p:nvSpPr>
          <p:cNvPr id="91" name="CustomShape 2"/>
          <p:cNvSpPr/>
          <p:nvPr/>
        </p:nvSpPr>
        <p:spPr>
          <a:xfrm>
            <a:off x="771480" y="8178120"/>
            <a:ext cx="77760" cy="11268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2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5400" cy="115920"/>
          </a:xfrm>
          <a:prstGeom prst="rect">
            <a:avLst/>
          </a:prstGeom>
          <a:ln>
            <a:noFill/>
          </a:ln>
        </p:spPr>
      </p:pic>
      <p:pic>
        <p:nvPicPr>
          <p:cNvPr id="93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2400" cy="115920"/>
          </a:xfrm>
          <a:prstGeom prst="rect">
            <a:avLst/>
          </a:prstGeom>
          <a:ln>
            <a:noFill/>
          </a:ln>
        </p:spPr>
      </p:pic>
      <p:pic>
        <p:nvPicPr>
          <p:cNvPr id="94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3240" cy="112320"/>
          </a:xfrm>
          <a:prstGeom prst="rect">
            <a:avLst/>
          </a:prstGeom>
          <a:ln>
            <a:noFill/>
          </a:ln>
        </p:spPr>
      </p:pic>
      <p:pic>
        <p:nvPicPr>
          <p:cNvPr id="95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6120" cy="114120"/>
          </a:xfrm>
          <a:prstGeom prst="rect">
            <a:avLst/>
          </a:prstGeom>
          <a:ln>
            <a:noFill/>
          </a:ln>
        </p:spPr>
      </p:pic>
      <p:sp>
        <p:nvSpPr>
          <p:cNvPr id="96" name="CustomShape 3"/>
          <p:cNvSpPr/>
          <p:nvPr/>
        </p:nvSpPr>
        <p:spPr>
          <a:xfrm>
            <a:off x="4349880" y="80640"/>
            <a:ext cx="2749680" cy="88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1120" algn="r">
              <a:lnSpc>
                <a:spcPts val="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CustomShape 4"/>
          <p:cNvSpPr/>
          <p:nvPr/>
        </p:nvSpPr>
        <p:spPr>
          <a:xfrm>
            <a:off x="431640" y="8786520"/>
            <a:ext cx="5442480" cy="154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2000" b="1" strike="noStrike" spc="-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2000" b="1" strike="noStrike" spc="-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Красногвардейский район с.Плешаново ул.Мира д.18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8(35345)30073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Руководитель клиентской службы Колесникова Вера Петровна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5"/>
          <p:cNvSpPr/>
          <p:nvPr/>
        </p:nvSpPr>
        <p:spPr>
          <a:xfrm>
            <a:off x="2315160" y="8278560"/>
            <a:ext cx="4683240" cy="60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CustomShape 6"/>
          <p:cNvSpPr/>
          <p:nvPr/>
        </p:nvSpPr>
        <p:spPr>
          <a:xfrm>
            <a:off x="6123240" y="9273240"/>
            <a:ext cx="976320" cy="25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6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6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0" name="object 49"/>
          <p:cNvPicPr/>
          <p:nvPr/>
        </p:nvPicPr>
        <p:blipFill>
          <a:blip r:embed="rId8"/>
          <a:stretch/>
        </p:blipFill>
        <p:spPr>
          <a:xfrm>
            <a:off x="300960" y="185040"/>
            <a:ext cx="775080" cy="861120"/>
          </a:xfrm>
          <a:prstGeom prst="rect">
            <a:avLst/>
          </a:prstGeom>
          <a:ln>
            <a:noFill/>
          </a:ln>
        </p:spPr>
      </p:pic>
      <p:sp>
        <p:nvSpPr>
          <p:cNvPr id="101" name="CustomShape 7"/>
          <p:cNvSpPr/>
          <p:nvPr/>
        </p:nvSpPr>
        <p:spPr>
          <a:xfrm>
            <a:off x="6140520" y="9593640"/>
            <a:ext cx="857880" cy="84168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2" name="CustomShape 8"/>
          <p:cNvSpPr/>
          <p:nvPr/>
        </p:nvSpPr>
        <p:spPr>
          <a:xfrm>
            <a:off x="6433560" y="8786520"/>
            <a:ext cx="564840" cy="61308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3" name="object 48"/>
          <p:cNvPicPr/>
          <p:nvPr/>
        </p:nvPicPr>
        <p:blipFill>
          <a:blip r:embed="rId9"/>
          <a:stretch/>
        </p:blipFill>
        <p:spPr>
          <a:xfrm>
            <a:off x="6533280" y="8915400"/>
            <a:ext cx="465120" cy="429840"/>
          </a:xfrm>
          <a:prstGeom prst="rect">
            <a:avLst/>
          </a:prstGeom>
          <a:ln>
            <a:noFill/>
          </a:ln>
        </p:spPr>
      </p:pic>
      <p:pic>
        <p:nvPicPr>
          <p:cNvPr id="104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45280" cy="845280"/>
          </a:xfrm>
          <a:prstGeom prst="rect">
            <a:avLst/>
          </a:prstGeom>
          <a:ln>
            <a:noFill/>
          </a:ln>
        </p:spPr>
      </p:pic>
      <p:graphicFrame>
        <p:nvGraphicFramePr>
          <p:cNvPr id="105" name="Table 9"/>
          <p:cNvGraphicFramePr/>
          <p:nvPr>
            <p:extLst>
              <p:ext uri="{D42A27DB-BD31-4B8C-83A1-F6EECF244321}">
                <p14:modId xmlns:p14="http://schemas.microsoft.com/office/powerpoint/2010/main" val="2688707432"/>
              </p:ext>
            </p:extLst>
          </p:nvPr>
        </p:nvGraphicFramePr>
        <p:xfrm>
          <a:off x="238680" y="1328401"/>
          <a:ext cx="6897600" cy="7807670"/>
        </p:xfrm>
        <a:graphic>
          <a:graphicData uri="http://schemas.openxmlformats.org/drawingml/2006/table">
            <a:tbl>
              <a:tblPr/>
              <a:tblGrid>
                <a:gridCol w="855720"/>
                <a:gridCol w="4872600"/>
                <a:gridCol w="1169280"/>
              </a:tblGrid>
              <a:tr h="6189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122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11.08.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12.08.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Тренировка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«Мудрость в движении» (тренер Березин К.В.)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Здоровое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Долголетие — нейрогимнастика (активист ЦОСП «Мудрость» Руцкая Т.С.).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12.Помощь военнослужащим на СВО (спички малышки долгого горения).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10-00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11-15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884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13.08.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Школа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здоровья  «Сердечная недостаточность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 (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врач кардиолог </a:t>
                      </a:r>
                      <a:r>
                        <a:rPr lang="ru-RU" sz="1800" b="0" strike="noStrike" spc="-1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Муллабаев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М.А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14-00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8841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15.08.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 В рамках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Года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единства народов России «Лето в парке « (Проводит Отдел Культуры Красногвардейского района).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19-00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9451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17.08.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18.08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15. Помощь военнослужащим на СВО совместно с исполнительным секретарем партии Единая Россия </a:t>
                      </a: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Реймер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О.В.).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Тренировка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«Мудрость в движении» (тренер Березин К.В.)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Здоровое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Долголетие — нейрогимнастика (активист ЦОСП «Мудрость» Руцкая Т.С.).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10-00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11-15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132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19.08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Экскурсия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п.Свердловский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«Музей под открытым небом» (специалист КЦСОН Сидорова Г.В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11-00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106" name="CustomShape 10"/>
          <p:cNvSpPr/>
          <p:nvPr/>
        </p:nvSpPr>
        <p:spPr>
          <a:xfrm>
            <a:off x="1201680" y="143640"/>
            <a:ext cx="3218760" cy="117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«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МУДРОСТЬ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» Красногвардейского района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object 8"/>
          <p:cNvPicPr/>
          <p:nvPr/>
        </p:nvPicPr>
        <p:blipFill>
          <a:blip r:embed="rId2"/>
          <a:stretch/>
        </p:blipFill>
        <p:spPr>
          <a:xfrm>
            <a:off x="3661200" y="30240"/>
            <a:ext cx="3888000" cy="1170720"/>
          </a:xfrm>
          <a:prstGeom prst="rect">
            <a:avLst/>
          </a:prstGeom>
          <a:ln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199080" y="8087760"/>
            <a:ext cx="7165440" cy="236412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9" name="object 9"/>
          <p:cNvPicPr/>
          <p:nvPr/>
        </p:nvPicPr>
        <p:blipFill>
          <a:blip r:embed="rId3"/>
          <a:stretch/>
        </p:blipFill>
        <p:spPr>
          <a:xfrm>
            <a:off x="644400" y="8176320"/>
            <a:ext cx="86400" cy="115920"/>
          </a:xfrm>
          <a:prstGeom prst="rect">
            <a:avLst/>
          </a:prstGeom>
          <a:ln>
            <a:noFill/>
          </a:ln>
        </p:spPr>
      </p:pic>
      <p:sp>
        <p:nvSpPr>
          <p:cNvPr id="110" name="CustomShape 2"/>
          <p:cNvSpPr/>
          <p:nvPr/>
        </p:nvSpPr>
        <p:spPr>
          <a:xfrm>
            <a:off x="771480" y="8178120"/>
            <a:ext cx="77760" cy="11268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1" name="object 10"/>
          <p:cNvPicPr/>
          <p:nvPr/>
        </p:nvPicPr>
        <p:blipFill>
          <a:blip r:embed="rId4"/>
          <a:stretch/>
        </p:blipFill>
        <p:spPr>
          <a:xfrm>
            <a:off x="888840" y="8176320"/>
            <a:ext cx="275400" cy="115920"/>
          </a:xfrm>
          <a:prstGeom prst="rect">
            <a:avLst/>
          </a:prstGeom>
          <a:ln>
            <a:noFill/>
          </a:ln>
        </p:spPr>
      </p:pic>
      <p:pic>
        <p:nvPicPr>
          <p:cNvPr id="112" name="object 11"/>
          <p:cNvPicPr/>
          <p:nvPr/>
        </p:nvPicPr>
        <p:blipFill>
          <a:blip r:embed="rId5"/>
          <a:stretch/>
        </p:blipFill>
        <p:spPr>
          <a:xfrm>
            <a:off x="1201680" y="8176320"/>
            <a:ext cx="302400" cy="115920"/>
          </a:xfrm>
          <a:prstGeom prst="rect">
            <a:avLst/>
          </a:prstGeom>
          <a:ln>
            <a:noFill/>
          </a:ln>
        </p:spPr>
      </p:pic>
      <p:pic>
        <p:nvPicPr>
          <p:cNvPr id="113" name="object 12"/>
          <p:cNvPicPr/>
          <p:nvPr/>
        </p:nvPicPr>
        <p:blipFill>
          <a:blip r:embed="rId6"/>
          <a:stretch/>
        </p:blipFill>
        <p:spPr>
          <a:xfrm>
            <a:off x="1545480" y="8178120"/>
            <a:ext cx="93240" cy="112320"/>
          </a:xfrm>
          <a:prstGeom prst="rect">
            <a:avLst/>
          </a:prstGeom>
          <a:ln>
            <a:noFill/>
          </a:ln>
        </p:spPr>
      </p:pic>
      <p:pic>
        <p:nvPicPr>
          <p:cNvPr id="114" name="object 13"/>
          <p:cNvPicPr/>
          <p:nvPr/>
        </p:nvPicPr>
        <p:blipFill>
          <a:blip r:embed="rId7"/>
          <a:stretch/>
        </p:blipFill>
        <p:spPr>
          <a:xfrm>
            <a:off x="1679400" y="8178120"/>
            <a:ext cx="96120" cy="114120"/>
          </a:xfrm>
          <a:prstGeom prst="rect">
            <a:avLst/>
          </a:prstGeom>
          <a:ln>
            <a:noFill/>
          </a:ln>
        </p:spPr>
      </p:pic>
      <p:sp>
        <p:nvSpPr>
          <p:cNvPr id="115" name="CustomShape 3"/>
          <p:cNvSpPr/>
          <p:nvPr/>
        </p:nvSpPr>
        <p:spPr>
          <a:xfrm>
            <a:off x="4349880" y="80640"/>
            <a:ext cx="2749680" cy="88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/>
          <a:lstStyle/>
          <a:p>
            <a:pPr algn="r"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МЕРОПРИЯТИЯ НА АВГУСТ 2026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9560" indent="-411120" algn="r">
              <a:lnSpc>
                <a:spcPts val="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4"/>
          <p:cNvSpPr/>
          <p:nvPr/>
        </p:nvSpPr>
        <p:spPr>
          <a:xfrm>
            <a:off x="431640" y="8786520"/>
            <a:ext cx="5442480" cy="1546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/>
          <a:lstStyle/>
          <a:p>
            <a:pPr marL="12600">
              <a:lnSpc>
                <a:spcPct val="75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ПРИХОДИТЕ, МЫ</a:t>
            </a:r>
            <a:r>
              <a:rPr lang="ru-RU" sz="2000" b="1" strike="noStrike" spc="-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ВАС</a:t>
            </a:r>
            <a:r>
              <a:rPr lang="ru-RU" sz="2000" b="1" strike="noStrike" spc="-9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ЖДЕМ!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Наши контакты: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Адрес: Красногвардейский район с.Плешаново ул.Мира д.18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Контактный номер 8(35345)30073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Руководитель клиентской службы Колесникова Вера Петровна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5"/>
          <p:cNvSpPr/>
          <p:nvPr/>
        </p:nvSpPr>
        <p:spPr>
          <a:xfrm>
            <a:off x="2315160" y="8278560"/>
            <a:ext cx="4683240" cy="60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/>
          <a:lstStyle/>
          <a:p>
            <a:pPr marL="12600" indent="1948680">
              <a:lnSpc>
                <a:spcPct val="112000"/>
              </a:lnSpc>
            </a:pPr>
            <a:r>
              <a:rPr lang="ru-RU" sz="1600" b="1" strike="noStrike" spc="-1">
                <a:solidFill>
                  <a:srgbClr val="58595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Время работы: Понедельник – четверг 09:00 – 18:00 Пятница - 09:00 – 16:45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6"/>
          <p:cNvSpPr/>
          <p:nvPr/>
        </p:nvSpPr>
        <p:spPr>
          <a:xfrm>
            <a:off x="6123240" y="9273240"/>
            <a:ext cx="976320" cy="25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/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6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пенсионного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6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страхования РФ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по Оренбургской области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9" name="object 14"/>
          <p:cNvPicPr/>
          <p:nvPr/>
        </p:nvPicPr>
        <p:blipFill>
          <a:blip r:embed="rId8"/>
          <a:stretch/>
        </p:blipFill>
        <p:spPr>
          <a:xfrm>
            <a:off x="300960" y="185040"/>
            <a:ext cx="775080" cy="861120"/>
          </a:xfrm>
          <a:prstGeom prst="rect">
            <a:avLst/>
          </a:prstGeom>
          <a:ln>
            <a:noFill/>
          </a:ln>
        </p:spPr>
      </p:pic>
      <p:sp>
        <p:nvSpPr>
          <p:cNvPr id="120" name="CustomShape 7"/>
          <p:cNvSpPr/>
          <p:nvPr/>
        </p:nvSpPr>
        <p:spPr>
          <a:xfrm>
            <a:off x="6140520" y="9593640"/>
            <a:ext cx="857880" cy="84168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CustomShape 8"/>
          <p:cNvSpPr/>
          <p:nvPr/>
        </p:nvSpPr>
        <p:spPr>
          <a:xfrm>
            <a:off x="6433560" y="8786520"/>
            <a:ext cx="564840" cy="61308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22" name="object 15"/>
          <p:cNvPicPr/>
          <p:nvPr/>
        </p:nvPicPr>
        <p:blipFill>
          <a:blip r:embed="rId9"/>
          <a:stretch/>
        </p:blipFill>
        <p:spPr>
          <a:xfrm>
            <a:off x="6533280" y="8915400"/>
            <a:ext cx="465120" cy="429840"/>
          </a:xfrm>
          <a:prstGeom prst="rect">
            <a:avLst/>
          </a:prstGeom>
          <a:ln>
            <a:noFill/>
          </a:ln>
        </p:spPr>
      </p:pic>
      <p:pic>
        <p:nvPicPr>
          <p:cNvPr id="123" name="Рисунок 2"/>
          <p:cNvPicPr/>
          <p:nvPr/>
        </p:nvPicPr>
        <p:blipFill>
          <a:blip r:embed="rId10"/>
          <a:stretch/>
        </p:blipFill>
        <p:spPr>
          <a:xfrm>
            <a:off x="6153120" y="9577080"/>
            <a:ext cx="845280" cy="845280"/>
          </a:xfrm>
          <a:prstGeom prst="rect">
            <a:avLst/>
          </a:prstGeom>
          <a:ln>
            <a:noFill/>
          </a:ln>
        </p:spPr>
      </p:pic>
      <p:graphicFrame>
        <p:nvGraphicFramePr>
          <p:cNvPr id="124" name="Table 9"/>
          <p:cNvGraphicFramePr/>
          <p:nvPr>
            <p:extLst>
              <p:ext uri="{D42A27DB-BD31-4B8C-83A1-F6EECF244321}">
                <p14:modId xmlns:p14="http://schemas.microsoft.com/office/powerpoint/2010/main" val="2782003510"/>
              </p:ext>
            </p:extLst>
          </p:nvPr>
        </p:nvGraphicFramePr>
        <p:xfrm>
          <a:off x="218880" y="1378440"/>
          <a:ext cx="6897600" cy="6625080"/>
        </p:xfrm>
        <a:graphic>
          <a:graphicData uri="http://schemas.openxmlformats.org/drawingml/2006/table">
            <a:tbl>
              <a:tblPr/>
              <a:tblGrid>
                <a:gridCol w="683163"/>
                <a:gridCol w="5226908"/>
                <a:gridCol w="987529"/>
              </a:tblGrid>
              <a:tr h="649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897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21.08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Творческий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вечер «Флаг в моей судьбе» (проводит «Движение первых» Нестерова Т.Г., детская библиотека  </a:t>
                      </a: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Калмантаева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А.Т.).                      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768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24.08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20.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Военно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патриотический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клуб «Гранит» - твердость духа и верность Родине. (проводит Руководитель Долгих С.В.).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609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24.08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Лекция 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 "Знание" в формате ВКС на темы:</a:t>
                      </a:r>
                    </a:p>
                    <a:p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Цифровой 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суверенитет: 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правила безопасности в киберпространстве;</a:t>
                      </a:r>
                    </a:p>
                    <a:p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Цифровой след госслужащего: риски и управление репутацией.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14-00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220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25.08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22. Тренировка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«Мудрость в движении» (тренер Березин К.В.)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Здоровое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Долголетие — нейрогимнастика (активист ЦОСП «Мудрость» Руцкая Т.С.).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10-00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DejaVu Sans"/>
                        </a:rPr>
                        <a:t>26.08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24. Мастер класс «Флаг России» (проводит специалист Подольской библиотеки Е.В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Скорик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. Лекция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b="0" strike="noStrike" spc="-1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Госуслуги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без хлопот» (проводит руководитель МФЦ Красногвардейского района </a:t>
                      </a: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Кучаева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Ю.В.)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0" strike="noStrike" spc="-1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11-00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125" name="CustomShape 10"/>
          <p:cNvSpPr/>
          <p:nvPr/>
        </p:nvSpPr>
        <p:spPr>
          <a:xfrm>
            <a:off x="1201680" y="143640"/>
            <a:ext cx="3218760" cy="117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«</a:t>
            </a:r>
            <a:r>
              <a:rPr lang="ru-RU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МУДРОСТЬ</a:t>
            </a:r>
            <a:r>
              <a:rPr lang="ru-RU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» Красногвардейского района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</TotalTime>
  <Words>626</Words>
  <Application>Microsoft Office PowerPoint</Application>
  <PresentationFormat>Произвольный</PresentationFormat>
  <Paragraphs>142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Белова Юлия Викторовна</cp:lastModifiedBy>
  <cp:revision>151</cp:revision>
  <cp:lastPrinted>2025-12-05T14:47:26Z</cp:lastPrinted>
  <dcterms:created xsi:type="dcterms:W3CDTF">2025-11-06T11:20:25Z</dcterms:created>
  <dcterms:modified xsi:type="dcterms:W3CDTF">2026-07-23T05:18:37Z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2</vt:i4>
  </property>
</Properties>
</file>