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310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Рисунок 33"/>
          <p:cNvPicPr/>
          <p:nvPr/>
        </p:nvPicPr>
        <p:blipFill>
          <a:blip r:embed="rId2"/>
          <a:stretch/>
        </p:blipFill>
        <p:spPr>
          <a:xfrm>
            <a:off x="377640" y="2889720"/>
            <a:ext cx="6800400" cy="5425560"/>
          </a:xfrm>
          <a:prstGeom prst="rect">
            <a:avLst/>
          </a:prstGeom>
          <a:ln>
            <a:noFill/>
          </a:ln>
        </p:spPr>
      </p:pic>
      <p:pic>
        <p:nvPicPr>
          <p:cNvPr id="35" name="Рисунок 34"/>
          <p:cNvPicPr/>
          <p:nvPr/>
        </p:nvPicPr>
        <p:blipFill>
          <a:blip r:embed="rId2"/>
          <a:stretch/>
        </p:blipFill>
        <p:spPr>
          <a:xfrm>
            <a:off x="377640" y="2889720"/>
            <a:ext cx="6800400" cy="5425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ru-RU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текста заголовка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Второй уровень структуры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Третий уровень структуры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Пятый уровень структуры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Шестой уровень структуры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ject 33"/>
          <p:cNvPicPr/>
          <p:nvPr/>
        </p:nvPicPr>
        <p:blipFill>
          <a:blip r:embed="rId2"/>
          <a:stretch/>
        </p:blipFill>
        <p:spPr>
          <a:xfrm>
            <a:off x="3731760" y="59909"/>
            <a:ext cx="3711600" cy="1486503"/>
          </a:xfrm>
          <a:prstGeom prst="rect">
            <a:avLst/>
          </a:prstGeom>
          <a:ln>
            <a:noFill/>
          </a:ln>
        </p:spPr>
      </p:pic>
      <p:pic>
        <p:nvPicPr>
          <p:cNvPr id="37" name="object 36"/>
          <p:cNvPicPr/>
          <p:nvPr/>
        </p:nvPicPr>
        <p:blipFill>
          <a:blip r:embed="rId3"/>
          <a:stretch/>
        </p:blipFill>
        <p:spPr>
          <a:xfrm>
            <a:off x="644400" y="8176320"/>
            <a:ext cx="94680" cy="124200"/>
          </a:xfrm>
          <a:prstGeom prst="rect">
            <a:avLst/>
          </a:prstGeom>
          <a:ln>
            <a:noFill/>
          </a:ln>
        </p:spPr>
      </p:pic>
      <p:sp>
        <p:nvSpPr>
          <p:cNvPr id="38" name="CustomShape 1"/>
          <p:cNvSpPr/>
          <p:nvPr/>
        </p:nvSpPr>
        <p:spPr>
          <a:xfrm>
            <a:off x="771480" y="8178120"/>
            <a:ext cx="86040" cy="12096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39" name="object 38"/>
          <p:cNvPicPr/>
          <p:nvPr/>
        </p:nvPicPr>
        <p:blipFill>
          <a:blip r:embed="rId4"/>
          <a:stretch/>
        </p:blipFill>
        <p:spPr>
          <a:xfrm>
            <a:off x="888840" y="8176320"/>
            <a:ext cx="283680" cy="124200"/>
          </a:xfrm>
          <a:prstGeom prst="rect">
            <a:avLst/>
          </a:prstGeom>
          <a:ln>
            <a:noFill/>
          </a:ln>
        </p:spPr>
      </p:pic>
      <p:pic>
        <p:nvPicPr>
          <p:cNvPr id="40" name="object 39"/>
          <p:cNvPicPr/>
          <p:nvPr/>
        </p:nvPicPr>
        <p:blipFill>
          <a:blip r:embed="rId5"/>
          <a:stretch/>
        </p:blipFill>
        <p:spPr>
          <a:xfrm>
            <a:off x="1201680" y="8176320"/>
            <a:ext cx="310680" cy="124200"/>
          </a:xfrm>
          <a:prstGeom prst="rect">
            <a:avLst/>
          </a:prstGeom>
          <a:ln>
            <a:noFill/>
          </a:ln>
        </p:spPr>
      </p:pic>
      <p:pic>
        <p:nvPicPr>
          <p:cNvPr id="41" name="object 40"/>
          <p:cNvPicPr/>
          <p:nvPr/>
        </p:nvPicPr>
        <p:blipFill>
          <a:blip r:embed="rId6"/>
          <a:stretch/>
        </p:blipFill>
        <p:spPr>
          <a:xfrm>
            <a:off x="1545480" y="8178120"/>
            <a:ext cx="101520" cy="120600"/>
          </a:xfrm>
          <a:prstGeom prst="rect">
            <a:avLst/>
          </a:prstGeom>
          <a:ln>
            <a:noFill/>
          </a:ln>
        </p:spPr>
      </p:pic>
      <p:pic>
        <p:nvPicPr>
          <p:cNvPr id="42" name="object 41"/>
          <p:cNvPicPr/>
          <p:nvPr/>
        </p:nvPicPr>
        <p:blipFill>
          <a:blip r:embed="rId7"/>
          <a:stretch/>
        </p:blipFill>
        <p:spPr>
          <a:xfrm>
            <a:off x="1679400" y="8178120"/>
            <a:ext cx="104400" cy="122400"/>
          </a:xfrm>
          <a:prstGeom prst="rect">
            <a:avLst/>
          </a:prstGeom>
          <a:ln>
            <a:noFill/>
          </a:ln>
        </p:spPr>
      </p:pic>
      <p:sp>
        <p:nvSpPr>
          <p:cNvPr id="43" name="CustomShape 2"/>
          <p:cNvSpPr/>
          <p:nvPr/>
        </p:nvSpPr>
        <p:spPr>
          <a:xfrm>
            <a:off x="4625280" y="316800"/>
            <a:ext cx="2818080" cy="1441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pPr>
              <a:lnSpc>
                <a:spcPct val="100000"/>
              </a:lnSpc>
            </a:pPr>
            <a:r>
              <a:rPr lang="ru-RU" sz="27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МЕРОПРИЯТИЯ НА АПРЕЛЬ 2026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" name="CustomShape 3"/>
          <p:cNvSpPr/>
          <p:nvPr/>
        </p:nvSpPr>
        <p:spPr>
          <a:xfrm>
            <a:off x="6123240" y="8786520"/>
            <a:ext cx="984600" cy="75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/>
          <a:lstStyle/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32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пенсионного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 социального</a:t>
            </a:r>
            <a:r>
              <a:rPr lang="ru-RU" sz="800" b="0" strike="noStrike" spc="432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страхования РФ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по Оренбургской области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45" name="object 49"/>
          <p:cNvPicPr/>
          <p:nvPr/>
        </p:nvPicPr>
        <p:blipFill>
          <a:blip r:embed="rId8"/>
          <a:stretch/>
        </p:blipFill>
        <p:spPr>
          <a:xfrm>
            <a:off x="580976" y="722668"/>
            <a:ext cx="899407" cy="948600"/>
          </a:xfrm>
          <a:prstGeom prst="rect">
            <a:avLst/>
          </a:prstGeom>
          <a:ln>
            <a:noFill/>
          </a:ln>
        </p:spPr>
      </p:pic>
      <p:graphicFrame>
        <p:nvGraphicFramePr>
          <p:cNvPr id="46" name="Table 4"/>
          <p:cNvGraphicFramePr/>
          <p:nvPr>
            <p:extLst>
              <p:ext uri="{D42A27DB-BD31-4B8C-83A1-F6EECF244321}">
                <p14:modId xmlns:p14="http://schemas.microsoft.com/office/powerpoint/2010/main" val="4276445581"/>
              </p:ext>
            </p:extLst>
          </p:nvPr>
        </p:nvGraphicFramePr>
        <p:xfrm>
          <a:off x="458492" y="1654136"/>
          <a:ext cx="6789600" cy="6796230"/>
        </p:xfrm>
        <a:graphic>
          <a:graphicData uri="http://schemas.openxmlformats.org/drawingml/2006/table">
            <a:tbl>
              <a:tblPr/>
              <a:tblGrid>
                <a:gridCol w="842400"/>
                <a:gridCol w="4602367"/>
                <a:gridCol w="1344833"/>
              </a:tblGrid>
              <a:tr h="61866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Мероприятие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141409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01.04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1.Квест «День смеха» (Местное «Движение первых» </a:t>
                      </a:r>
                      <a:r>
                        <a:rPr lang="ru-RU" sz="1800" b="0" strike="noStrike" spc="-1" dirty="0" err="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Кидяева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 А.С.).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2.Лекция и консультирование «Возможности сетевого </a:t>
                      </a:r>
                      <a:r>
                        <a:rPr lang="ru-RU" sz="1800" b="0" strike="noStrike" spc="-1" dirty="0" err="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месcенджера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 MAX». Руководитель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КС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11:00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99CCFF"/>
                    </a:solidFill>
                  </a:tcPr>
                </a:tc>
              </a:tr>
              <a:tr h="61866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06.04.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 Помощь СВО (фасовка чая для военнослужащих на СВО )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11:00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99CCFF"/>
                    </a:solidFill>
                  </a:tcPr>
                </a:tc>
              </a:tr>
              <a:tr h="61866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08.04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1.Экскурсия в Подольский музей на тему: «Оренбургское небо Гагарина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»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11:00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99CCFF"/>
                    </a:solidFill>
                  </a:tcPr>
                </a:tc>
              </a:tr>
              <a:tr h="97219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09.04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Ярмарка единства и дружбы: «Большая Россия-большая семья! Дружба народов на все времена!».</a:t>
                      </a:r>
                      <a:r>
                        <a:rPr lang="ru-RU" sz="2400" b="1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14:30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99CCFF"/>
                    </a:solidFill>
                  </a:tcPr>
                </a:tc>
              </a:tr>
              <a:tr h="922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13.04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1.Помощь СВО (изготовление сухого душа).        2.Лекция и консультирование: «Все о портале </a:t>
                      </a:r>
                      <a:r>
                        <a:rPr lang="ru-RU" sz="1800" b="0" strike="noStrike" spc="-1" dirty="0" err="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госуслуг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».  Руководитель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КС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11:00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99CCFF"/>
                    </a:solidFill>
                  </a:tcPr>
                </a:tc>
              </a:tr>
              <a:tr h="61866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15.04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Мастер класс: «Красота в деталях: декупаж вазы мечты». Кучаева З.Н. 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11:00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99CCFF"/>
                    </a:solidFill>
                  </a:tcPr>
                </a:tc>
              </a:tr>
              <a:tr h="8447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07.04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</a:rPr>
                        <a:t>Лекция: «Школа ишемической болезни сердца». Врач кардиолог </a:t>
                      </a:r>
                      <a:r>
                        <a:rPr lang="ru-RU" sz="18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</a:rPr>
                        <a:t>Муллабаев</a:t>
                      </a: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</a:rPr>
                        <a:t> М.А</a:t>
                      </a: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</a:rPr>
                        <a:t>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14:00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99CCFF"/>
                    </a:solidFill>
                  </a:tcPr>
                </a:tc>
              </a:tr>
            </a:tbl>
          </a:graphicData>
        </a:graphic>
      </p:graphicFrame>
      <p:sp>
        <p:nvSpPr>
          <p:cNvPr id="47" name="CustomShape 5"/>
          <p:cNvSpPr/>
          <p:nvPr/>
        </p:nvSpPr>
        <p:spPr>
          <a:xfrm>
            <a:off x="1512360" y="510205"/>
            <a:ext cx="3227040" cy="1183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ЦЕНТР ОБЩЕНИЯ СТАРШЕГО ПОКОЛЕНИЯ «МУДРОСТЬ» Красногвардейского района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CustomShape 5"/>
          <p:cNvSpPr/>
          <p:nvPr/>
        </p:nvSpPr>
        <p:spPr>
          <a:xfrm>
            <a:off x="3125880" y="8458566"/>
            <a:ext cx="3449955" cy="88484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/>
          <a:lstStyle/>
          <a:p>
            <a:pPr marL="12600" indent="1948680">
              <a:lnSpc>
                <a:spcPct val="112000"/>
              </a:lnSpc>
            </a:pPr>
            <a:r>
              <a:rPr lang="ru-RU" sz="16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Время работы: Понедельник – четверг 09:00 – 18:00 Пятница - 09:00 – 16:45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 indent="1948680">
              <a:lnSpc>
                <a:spcPct val="112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CustomShape 1"/>
          <p:cNvSpPr/>
          <p:nvPr/>
        </p:nvSpPr>
        <p:spPr>
          <a:xfrm>
            <a:off x="193489" y="8786520"/>
            <a:ext cx="7249871" cy="1868103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" name="CustomShape 4"/>
          <p:cNvSpPr/>
          <p:nvPr/>
        </p:nvSpPr>
        <p:spPr>
          <a:xfrm>
            <a:off x="333657" y="9455569"/>
            <a:ext cx="5105520" cy="168505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>
              <a:lnSpc>
                <a:spcPct val="75000"/>
              </a:lnSpc>
            </a:pPr>
            <a:r>
              <a:rPr lang="ru-RU" sz="28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ПРИХОДИТЕ, МЫ</a:t>
            </a:r>
            <a:r>
              <a:rPr lang="ru-RU" sz="2800" b="1" strike="noStrike" spc="-72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28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ВАС</a:t>
            </a:r>
            <a:r>
              <a:rPr lang="ru-RU" sz="2800" b="1" strike="noStrike" spc="-72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28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ЖДЕМ!</a:t>
            </a:r>
            <a:endParaRPr lang="ru-RU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Наши контакты: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Адрес: Красногвардейский район </a:t>
            </a:r>
            <a:r>
              <a:rPr lang="ru-RU" sz="1300" b="0" strike="noStrike" spc="-1" dirty="0" err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с.Плешаново</a:t>
            </a: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300" b="0" strike="noStrike" spc="-1" dirty="0" err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ул.Мира</a:t>
            </a: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д.18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Контактный номер 8(35345)30073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Руководитель клиентской службы Колесникова Вера Петровна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object 33"/>
          <p:cNvPicPr/>
          <p:nvPr/>
        </p:nvPicPr>
        <p:blipFill>
          <a:blip r:embed="rId2"/>
          <a:stretch/>
        </p:blipFill>
        <p:spPr>
          <a:xfrm>
            <a:off x="3661200" y="30240"/>
            <a:ext cx="3711600" cy="1649880"/>
          </a:xfrm>
          <a:prstGeom prst="rect">
            <a:avLst/>
          </a:prstGeom>
          <a:ln>
            <a:noFill/>
          </a:ln>
        </p:spPr>
      </p:pic>
      <p:sp>
        <p:nvSpPr>
          <p:cNvPr id="49" name="CustomShape 1"/>
          <p:cNvSpPr/>
          <p:nvPr/>
        </p:nvSpPr>
        <p:spPr>
          <a:xfrm>
            <a:off x="174811" y="7234518"/>
            <a:ext cx="7173889" cy="3299442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0" name="object 36"/>
          <p:cNvPicPr/>
          <p:nvPr/>
        </p:nvPicPr>
        <p:blipFill>
          <a:blip r:embed="rId3"/>
          <a:stretch/>
        </p:blipFill>
        <p:spPr>
          <a:xfrm>
            <a:off x="644400" y="8176320"/>
            <a:ext cx="94680" cy="124200"/>
          </a:xfrm>
          <a:prstGeom prst="rect">
            <a:avLst/>
          </a:prstGeom>
          <a:ln>
            <a:noFill/>
          </a:ln>
        </p:spPr>
      </p:pic>
      <p:sp>
        <p:nvSpPr>
          <p:cNvPr id="51" name="CustomShape 2"/>
          <p:cNvSpPr/>
          <p:nvPr/>
        </p:nvSpPr>
        <p:spPr>
          <a:xfrm>
            <a:off x="771480" y="8178120"/>
            <a:ext cx="86040" cy="12096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2" name="object 38"/>
          <p:cNvPicPr/>
          <p:nvPr/>
        </p:nvPicPr>
        <p:blipFill>
          <a:blip r:embed="rId4"/>
          <a:stretch/>
        </p:blipFill>
        <p:spPr>
          <a:xfrm>
            <a:off x="888840" y="8176320"/>
            <a:ext cx="283680" cy="124200"/>
          </a:xfrm>
          <a:prstGeom prst="rect">
            <a:avLst/>
          </a:prstGeom>
          <a:ln>
            <a:noFill/>
          </a:ln>
        </p:spPr>
      </p:pic>
      <p:pic>
        <p:nvPicPr>
          <p:cNvPr id="53" name="object 39"/>
          <p:cNvPicPr/>
          <p:nvPr/>
        </p:nvPicPr>
        <p:blipFill>
          <a:blip r:embed="rId5"/>
          <a:stretch/>
        </p:blipFill>
        <p:spPr>
          <a:xfrm>
            <a:off x="1201680" y="8176320"/>
            <a:ext cx="310680" cy="124200"/>
          </a:xfrm>
          <a:prstGeom prst="rect">
            <a:avLst/>
          </a:prstGeom>
          <a:ln>
            <a:noFill/>
          </a:ln>
        </p:spPr>
      </p:pic>
      <p:pic>
        <p:nvPicPr>
          <p:cNvPr id="54" name="object 40"/>
          <p:cNvPicPr/>
          <p:nvPr/>
        </p:nvPicPr>
        <p:blipFill>
          <a:blip r:embed="rId6"/>
          <a:stretch/>
        </p:blipFill>
        <p:spPr>
          <a:xfrm>
            <a:off x="1545480" y="8178120"/>
            <a:ext cx="101520" cy="120600"/>
          </a:xfrm>
          <a:prstGeom prst="rect">
            <a:avLst/>
          </a:prstGeom>
          <a:ln>
            <a:noFill/>
          </a:ln>
        </p:spPr>
      </p:pic>
      <p:pic>
        <p:nvPicPr>
          <p:cNvPr id="55" name="object 41"/>
          <p:cNvPicPr/>
          <p:nvPr/>
        </p:nvPicPr>
        <p:blipFill>
          <a:blip r:embed="rId7"/>
          <a:stretch/>
        </p:blipFill>
        <p:spPr>
          <a:xfrm>
            <a:off x="1679400" y="8178120"/>
            <a:ext cx="104400" cy="122400"/>
          </a:xfrm>
          <a:prstGeom prst="rect">
            <a:avLst/>
          </a:prstGeom>
          <a:ln>
            <a:noFill/>
          </a:ln>
        </p:spPr>
      </p:pic>
      <p:sp>
        <p:nvSpPr>
          <p:cNvPr id="56" name="CustomShape 3"/>
          <p:cNvSpPr/>
          <p:nvPr/>
        </p:nvSpPr>
        <p:spPr>
          <a:xfrm>
            <a:off x="4614840" y="316800"/>
            <a:ext cx="2757960" cy="1146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pPr>
              <a:lnSpc>
                <a:spcPct val="100000"/>
              </a:lnSpc>
            </a:pPr>
            <a:r>
              <a:rPr lang="ru-RU" sz="27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МЕРОПРИЯТИЯ НА АПРЕЛЬ 2026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19040" algn="r">
              <a:lnSpc>
                <a:spcPts val="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7" name="CustomShape 4"/>
          <p:cNvSpPr/>
          <p:nvPr/>
        </p:nvSpPr>
        <p:spPr>
          <a:xfrm>
            <a:off x="547920" y="8400240"/>
            <a:ext cx="5105520" cy="2133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>
              <a:lnSpc>
                <a:spcPct val="75000"/>
              </a:lnSpc>
            </a:pPr>
            <a:r>
              <a:rPr lang="ru-RU" sz="4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ПРИХОДИТЕ, МЫ</a:t>
            </a:r>
            <a:r>
              <a:rPr lang="ru-RU" sz="4400" b="1" strike="noStrike" spc="-72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ВАС</a:t>
            </a:r>
            <a:r>
              <a:rPr lang="ru-RU" sz="4400" b="1" strike="noStrike" spc="-72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ЖДЕМ!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Наши контакты: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Адрес: Красногвардейский район </a:t>
            </a:r>
            <a:r>
              <a:rPr lang="ru-RU" sz="1300" b="0" strike="noStrike" spc="-1" dirty="0" err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с.Плешаново</a:t>
            </a: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300" b="0" strike="noStrike" spc="-1" dirty="0" err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ул.Мира</a:t>
            </a: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д.18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Контактный номер 8(35345)30073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Руководитель клиентской службы Колесникова Вера Петровна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CustomShape 5"/>
          <p:cNvSpPr/>
          <p:nvPr/>
        </p:nvSpPr>
        <p:spPr>
          <a:xfrm>
            <a:off x="3267053" y="7499584"/>
            <a:ext cx="3234018" cy="90065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/>
          <a:lstStyle/>
          <a:p>
            <a:pPr marL="12600" indent="1948680">
              <a:lnSpc>
                <a:spcPct val="112000"/>
              </a:lnSpc>
            </a:pPr>
            <a:r>
              <a:rPr lang="ru-RU" sz="16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Время работы: Понедельник – четверг 09:00 – 18:00 Пятница - 09:00 – 16:45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 indent="1948680">
              <a:lnSpc>
                <a:spcPct val="112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9" name="CustomShape 6"/>
          <p:cNvSpPr/>
          <p:nvPr/>
        </p:nvSpPr>
        <p:spPr>
          <a:xfrm>
            <a:off x="6123240" y="8786520"/>
            <a:ext cx="984600" cy="75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/>
          <a:lstStyle/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32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пенсионного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 социального</a:t>
            </a:r>
            <a:r>
              <a:rPr lang="ru-RU" sz="800" b="0" strike="noStrike" spc="432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страхования РФ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по Оренбургской области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0" name="object 49"/>
          <p:cNvPicPr/>
          <p:nvPr/>
        </p:nvPicPr>
        <p:blipFill>
          <a:blip r:embed="rId8"/>
          <a:stretch/>
        </p:blipFill>
        <p:spPr>
          <a:xfrm>
            <a:off x="304920" y="677160"/>
            <a:ext cx="997560" cy="948600"/>
          </a:xfrm>
          <a:prstGeom prst="rect">
            <a:avLst/>
          </a:prstGeom>
          <a:ln>
            <a:noFill/>
          </a:ln>
        </p:spPr>
      </p:pic>
      <p:sp>
        <p:nvSpPr>
          <p:cNvPr id="61" name="CustomShape 7"/>
          <p:cNvSpPr/>
          <p:nvPr/>
        </p:nvSpPr>
        <p:spPr>
          <a:xfrm>
            <a:off x="6140520" y="9593640"/>
            <a:ext cx="866160" cy="849960"/>
          </a:xfrm>
          <a:prstGeom prst="roundRect">
            <a:avLst>
              <a:gd name="adj" fmla="val 8611"/>
            </a:avLst>
          </a:prstGeom>
          <a:solidFill>
            <a:srgbClr val="FFFFFF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2" name="CustomShape 8"/>
          <p:cNvSpPr/>
          <p:nvPr/>
        </p:nvSpPr>
        <p:spPr>
          <a:xfrm>
            <a:off x="6452397" y="8019906"/>
            <a:ext cx="772782" cy="679796"/>
          </a:xfrm>
          <a:prstGeom prst="ellipse">
            <a:avLst/>
          </a:prstGeom>
          <a:solidFill>
            <a:srgbClr val="FFFFFF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63" name="object 48"/>
          <p:cNvPicPr/>
          <p:nvPr/>
        </p:nvPicPr>
        <p:blipFill>
          <a:blip r:embed="rId9"/>
          <a:stretch/>
        </p:blipFill>
        <p:spPr>
          <a:xfrm>
            <a:off x="6573600" y="8128080"/>
            <a:ext cx="592920" cy="568080"/>
          </a:xfrm>
          <a:prstGeom prst="rect">
            <a:avLst/>
          </a:prstGeom>
          <a:ln>
            <a:noFill/>
          </a:ln>
        </p:spPr>
      </p:pic>
      <p:pic>
        <p:nvPicPr>
          <p:cNvPr id="64" name="Рисунок 7"/>
          <p:cNvPicPr/>
          <p:nvPr/>
        </p:nvPicPr>
        <p:blipFill>
          <a:blip r:embed="rId10"/>
          <a:stretch/>
        </p:blipFill>
        <p:spPr>
          <a:xfrm>
            <a:off x="6153120" y="9577080"/>
            <a:ext cx="853560" cy="853560"/>
          </a:xfrm>
          <a:prstGeom prst="rect">
            <a:avLst/>
          </a:prstGeom>
          <a:ln>
            <a:noFill/>
          </a:ln>
        </p:spPr>
      </p:pic>
      <p:graphicFrame>
        <p:nvGraphicFramePr>
          <p:cNvPr id="65" name="Table 9"/>
          <p:cNvGraphicFramePr/>
          <p:nvPr>
            <p:extLst>
              <p:ext uri="{D42A27DB-BD31-4B8C-83A1-F6EECF244321}">
                <p14:modId xmlns:p14="http://schemas.microsoft.com/office/powerpoint/2010/main" val="431537858"/>
              </p:ext>
            </p:extLst>
          </p:nvPr>
        </p:nvGraphicFramePr>
        <p:xfrm>
          <a:off x="544193" y="1860840"/>
          <a:ext cx="6789600" cy="5677136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44581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102983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16.04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1.Помощь СВО ( изготовление заготовок спичек малышек).     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2. </a:t>
                      </a: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</a:rPr>
                        <a:t>ФП Знание онлайн - лекция: «Эхо Чернобыля. Подвиг ликвидаторов».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11:00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12-00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99CCFF"/>
                    </a:solidFill>
                  </a:tcPr>
                </a:tc>
              </a:tr>
              <a:tr h="4458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20.04.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 Помощь СВО (изготовление заготовок спичек малышек).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11:00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99CCFF"/>
                    </a:solidFill>
                  </a:tcPr>
                </a:tc>
              </a:tr>
              <a:tr h="82864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22.04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1.Лекция: «Мудрость и безопасность: учимся не доверять обману». 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2.Помощь СВО (фасовка чая для военнослужащих на СВО).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11:00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DejaVu Sans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11-30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99CCFF"/>
                    </a:solidFill>
                  </a:tcPr>
                </a:tc>
              </a:tr>
              <a:tr h="63722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23.04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Мероприятие в Центральной районной библиотеке «Чернобыль это не должно повториться».            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11:00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99CCFF"/>
                    </a:solidFill>
                  </a:tcPr>
                </a:tc>
              </a:tr>
              <a:tr h="102005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27.04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1.Помощь СВО ( изготовление сухого душа и фасовка чая).      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2.Лекция и консультирование по вопросам пенсионного обеспечения. Руководитель КС                  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11:00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99CCFF"/>
                    </a:solidFill>
                  </a:tcPr>
                </a:tc>
              </a:tr>
              <a:tr h="62030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29.04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Лекция «Современные финансовые инструменты: разбор со специалистом банк Оренбург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DejaVu Sans"/>
                        </a:rPr>
                        <a:t>11:00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99CCFF"/>
                    </a:solidFill>
                  </a:tcPr>
                </a:tc>
              </a:tr>
            </a:tbl>
          </a:graphicData>
        </a:graphic>
      </p:graphicFrame>
      <p:sp>
        <p:nvSpPr>
          <p:cNvPr id="66" name="CustomShape 10"/>
          <p:cNvSpPr/>
          <p:nvPr/>
        </p:nvSpPr>
        <p:spPr>
          <a:xfrm>
            <a:off x="1383480" y="677160"/>
            <a:ext cx="3227040" cy="1183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ЦЕНТР ОБЩЕНИЯ СТАРШЕГО ПОКОЛЕНИЯ «</a:t>
            </a:r>
            <a:r>
              <a:rPr lang="ru-RU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МУДРОСТЬ</a:t>
            </a: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» Красногвардейского района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557</TotalTime>
  <Words>370</Words>
  <Application>Microsoft Office PowerPoint</Application>
  <PresentationFormat>Произвольный</PresentationFormat>
  <Paragraphs>77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10" baseType="lpstr">
      <vt:lpstr>Microsoft YaHei</vt:lpstr>
      <vt:lpstr>Arial</vt:lpstr>
      <vt:lpstr>Calibri</vt:lpstr>
      <vt:lpstr>DejaVu Sans</vt:lpstr>
      <vt:lpstr>Symbol</vt:lpstr>
      <vt:lpstr>Times New Roman</vt:lpstr>
      <vt:lpstr>Wingdings</vt:lpstr>
      <vt:lpstr>Office Theme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Голубева Татьяна Сергеевна</cp:lastModifiedBy>
  <cp:revision>79</cp:revision>
  <cp:lastPrinted>2025-12-05T14:47:26Z</cp:lastPrinted>
  <dcterms:created xsi:type="dcterms:W3CDTF">2025-11-06T11:20:25Z</dcterms:created>
  <dcterms:modified xsi:type="dcterms:W3CDTF">2026-03-30T06:26:46Z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Created">
    <vt:filetime>2025-11-06T00:00:00Z</vt:filetime>
  </property>
  <property fmtid="{D5CDD505-2E9C-101B-9397-08002B2CF9AE}" pid="4" name="Creator">
    <vt:lpwstr>Adobe InDesign 18.4 (Windows)</vt:lpwstr>
  </property>
  <property fmtid="{D5CDD505-2E9C-101B-9397-08002B2CF9AE}" pid="5" name="HiddenSlides">
    <vt:i4>0</vt:i4>
  </property>
  <property fmtid="{D5CDD505-2E9C-101B-9397-08002B2CF9AE}" pid="6" name="HyperlinksChanged">
    <vt:bool>false</vt:bool>
  </property>
  <property fmtid="{D5CDD505-2E9C-101B-9397-08002B2CF9AE}" pid="7" name="LastSaved">
    <vt:filetime>2025-11-06T00:00:00Z</vt:filetime>
  </property>
  <property fmtid="{D5CDD505-2E9C-101B-9397-08002B2CF9AE}" pid="8" name="LinksUpToDate">
    <vt:bool>false</vt:bool>
  </property>
  <property fmtid="{D5CDD505-2E9C-101B-9397-08002B2CF9AE}" pid="9" name="MMClips">
    <vt:i4>0</vt:i4>
  </property>
  <property fmtid="{D5CDD505-2E9C-101B-9397-08002B2CF9AE}" pid="10" name="Notes">
    <vt:i4>0</vt:i4>
  </property>
  <property fmtid="{D5CDD505-2E9C-101B-9397-08002B2CF9AE}" pid="11" name="PresentationFormat">
    <vt:lpwstr>Произвольный</vt:lpwstr>
  </property>
  <property fmtid="{D5CDD505-2E9C-101B-9397-08002B2CF9AE}" pid="12" name="Producer">
    <vt:lpwstr>Adobe PDF Library 17.0</vt:lpwstr>
  </property>
  <property fmtid="{D5CDD505-2E9C-101B-9397-08002B2CF9AE}" pid="13" name="ScaleCrop">
    <vt:bool>false</vt:bool>
  </property>
  <property fmtid="{D5CDD505-2E9C-101B-9397-08002B2CF9AE}" pid="14" name="ShareDoc">
    <vt:bool>false</vt:bool>
  </property>
  <property fmtid="{D5CDD505-2E9C-101B-9397-08002B2CF9AE}" pid="15" name="Slides">
    <vt:i4>2</vt:i4>
  </property>
</Properties>
</file>