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/>
          <p:cNvPicPr/>
          <p:nvPr/>
        </p:nvPicPr>
        <p:blipFill>
          <a:blip r:embed="rId2"/>
          <a:stretch/>
        </p:blipFill>
        <p:spPr>
          <a:xfrm>
            <a:off x="3460320" y="137880"/>
            <a:ext cx="3970440" cy="1343880"/>
          </a:xfrm>
          <a:prstGeom prst="rect">
            <a:avLst/>
          </a:prstGeom>
          <a:ln>
            <a:noFill/>
          </a:ln>
        </p:spPr>
      </p:pic>
      <p:pic>
        <p:nvPicPr>
          <p:cNvPr id="73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771480" y="8178120"/>
            <a:ext cx="73440" cy="1083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4499640" y="114120"/>
            <a:ext cx="2805480" cy="1428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r"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НА НОЯБРЬ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6123240" y="8786520"/>
            <a:ext cx="972000" cy="741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" name="object 49"/>
          <p:cNvPicPr/>
          <p:nvPr/>
        </p:nvPicPr>
        <p:blipFill>
          <a:blip r:embed="rId8"/>
          <a:stretch/>
        </p:blipFill>
        <p:spPr>
          <a:xfrm>
            <a:off x="333720" y="436320"/>
            <a:ext cx="783360" cy="750600"/>
          </a:xfrm>
          <a:prstGeom prst="rect">
            <a:avLst/>
          </a:prstGeom>
          <a:ln>
            <a:noFill/>
          </a:ln>
        </p:spPr>
      </p:pic>
      <p:graphicFrame>
        <p:nvGraphicFramePr>
          <p:cNvPr id="82" name="Table 4"/>
          <p:cNvGraphicFramePr/>
          <p:nvPr>
            <p:extLst>
              <p:ext uri="{D42A27DB-BD31-4B8C-83A1-F6EECF244321}">
                <p14:modId xmlns:p14="http://schemas.microsoft.com/office/powerpoint/2010/main" val="32076641"/>
              </p:ext>
            </p:extLst>
          </p:nvPr>
        </p:nvGraphicFramePr>
        <p:xfrm>
          <a:off x="507960" y="1670040"/>
          <a:ext cx="6788880" cy="6467640"/>
        </p:xfrm>
        <a:graphic>
          <a:graphicData uri="http://schemas.openxmlformats.org/drawingml/2006/table">
            <a:tbl>
              <a:tblPr/>
              <a:tblGrid>
                <a:gridCol w="753480"/>
                <a:gridCol w="4945320"/>
                <a:gridCol w="1090080"/>
              </a:tblGrid>
              <a:tr h="649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2038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02.11                                       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Помощь военнослужащим на СВО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Образовательная лекция:  «Как оформить цифровое ID в  МАХ» (Проводит руководитель КС Колесникова В.П.)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3.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Лекция и консультирование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«Изменения в пенсионном законодательстве».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руководитель КС Колесникова В.П.)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12-30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3773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03.11.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05.11.   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   </a:t>
                      </a:r>
                      <a:endParaRPr lang="ru-RU" sz="16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  <a:ea typeface="DejaVu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1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/>
                        <a:ea typeface="DejaVu Sans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09.11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4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Тренировка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«Мудрость в движении» (тренер Березин К.В.)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Здоровое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Долголетие — нейрогимнастика (активист ЦОСФ «Мудрость» Руцкая Т.С.).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Times New Roman"/>
                        </a:rPr>
                        <a:t>6.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Благотворительная 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ярмарка,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посвящена Году единства народов России, пройдет в районном доме культуры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Мосты единства: говорим на языках дружбы. (Проводит специалист детской библиотеки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Калмантаева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А.Т, руководитель КС Колесникова В.П.)  8. Помощь военнослужащим на СВО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9. Игра — викторина «Умники и умницы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единство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народов» в рамках Года единства народов России (проводит руководитель КС Колесникова В.П.)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11-15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15-00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12-30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83" name="CustomShape 5"/>
          <p:cNvSpPr/>
          <p:nvPr/>
        </p:nvSpPr>
        <p:spPr>
          <a:xfrm>
            <a:off x="1125000" y="310680"/>
            <a:ext cx="3214440" cy="11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СОЦ.ФОНДА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МУДРОСТЬ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 Красногвардейского района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6"/>
          <p:cNvSpPr/>
          <p:nvPr/>
        </p:nvSpPr>
        <p:spPr>
          <a:xfrm>
            <a:off x="51840" y="8471160"/>
            <a:ext cx="7237440" cy="199008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7"/>
          <p:cNvSpPr/>
          <p:nvPr/>
        </p:nvSpPr>
        <p:spPr>
          <a:xfrm>
            <a:off x="185760" y="9331560"/>
            <a:ext cx="5092920" cy="1672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28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Красногвардейский район с.Плешаново ул.Мира д.18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8(35345)30073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3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Руководитель клиентской службы Колесникова Вера Петровна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" name="Рисунок 7"/>
          <p:cNvPicPr/>
          <p:nvPr/>
        </p:nvPicPr>
        <p:blipFill>
          <a:blip r:embed="rId9"/>
          <a:stretch/>
        </p:blipFill>
        <p:spPr>
          <a:xfrm>
            <a:off x="6188760" y="9489240"/>
            <a:ext cx="840960" cy="840960"/>
          </a:xfrm>
          <a:prstGeom prst="rect">
            <a:avLst/>
          </a:prstGeom>
          <a:ln>
            <a:noFill/>
          </a:ln>
        </p:spPr>
      </p:pic>
      <p:sp>
        <p:nvSpPr>
          <p:cNvPr id="87" name="CustomShape 8"/>
          <p:cNvSpPr/>
          <p:nvPr/>
        </p:nvSpPr>
        <p:spPr>
          <a:xfrm>
            <a:off x="2416320" y="8488080"/>
            <a:ext cx="4678920" cy="60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object 8"/>
          <p:cNvPicPr/>
          <p:nvPr/>
        </p:nvPicPr>
        <p:blipFill>
          <a:blip r:embed="rId2"/>
          <a:stretch/>
        </p:blipFill>
        <p:spPr>
          <a:xfrm>
            <a:off x="3661200" y="30240"/>
            <a:ext cx="3883680" cy="1147396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199080" y="8087760"/>
            <a:ext cx="7161120" cy="23598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object 9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>
            <a:noFill/>
          </a:ln>
        </p:spPr>
      </p:pic>
      <p:sp>
        <p:nvSpPr>
          <p:cNvPr id="91" name="CustomShape 2"/>
          <p:cNvSpPr/>
          <p:nvPr/>
        </p:nvSpPr>
        <p:spPr>
          <a:xfrm>
            <a:off x="771480" y="8178120"/>
            <a:ext cx="73440" cy="1083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2" name="object 10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>
            <a:noFill/>
          </a:ln>
        </p:spPr>
      </p:pic>
      <p:pic>
        <p:nvPicPr>
          <p:cNvPr id="93" name="object 11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>
            <a:noFill/>
          </a:ln>
        </p:spPr>
      </p:pic>
      <p:pic>
        <p:nvPicPr>
          <p:cNvPr id="94" name="object 12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>
            <a:noFill/>
          </a:ln>
        </p:spPr>
      </p:pic>
      <p:pic>
        <p:nvPicPr>
          <p:cNvPr id="95" name="object 13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>
            <a:noFill/>
          </a:ln>
        </p:spPr>
      </p:pic>
      <p:sp>
        <p:nvSpPr>
          <p:cNvPr id="96" name="CustomShape 3"/>
          <p:cNvSpPr/>
          <p:nvPr/>
        </p:nvSpPr>
        <p:spPr>
          <a:xfrm>
            <a:off x="4475340" y="30240"/>
            <a:ext cx="3010320" cy="87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НОЯБРЬ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06800" algn="r">
              <a:lnSpc>
                <a:spcPts val="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CustomShape 4"/>
          <p:cNvSpPr/>
          <p:nvPr/>
        </p:nvSpPr>
        <p:spPr>
          <a:xfrm>
            <a:off x="431640" y="8786520"/>
            <a:ext cx="5438160" cy="15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Красногвардейский район </a:t>
            </a:r>
            <a:r>
              <a:rPr lang="ru-RU" sz="1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с.Плешаново</a:t>
            </a: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ул.Мира</a:t>
            </a: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д.18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8(35345)30073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Руководитель клиентской службы Колесникова Вера Петровна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CustomShape 5"/>
          <p:cNvSpPr/>
          <p:nvPr/>
        </p:nvSpPr>
        <p:spPr>
          <a:xfrm>
            <a:off x="2226240" y="7835760"/>
            <a:ext cx="4678920" cy="60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CustomShape 6"/>
          <p:cNvSpPr/>
          <p:nvPr/>
        </p:nvSpPr>
        <p:spPr>
          <a:xfrm>
            <a:off x="6123240" y="9273240"/>
            <a:ext cx="972000" cy="2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0" name="object 14"/>
          <p:cNvPicPr/>
          <p:nvPr/>
        </p:nvPicPr>
        <p:blipFill>
          <a:blip r:embed="rId8"/>
          <a:stretch/>
        </p:blipFill>
        <p:spPr>
          <a:xfrm>
            <a:off x="300960" y="185040"/>
            <a:ext cx="770760" cy="856800"/>
          </a:xfrm>
          <a:prstGeom prst="rect">
            <a:avLst/>
          </a:prstGeom>
          <a:ln>
            <a:noFill/>
          </a:ln>
        </p:spPr>
      </p:pic>
      <p:sp>
        <p:nvSpPr>
          <p:cNvPr id="101" name="CustomShape 7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2" name="CustomShape 8"/>
          <p:cNvSpPr/>
          <p:nvPr/>
        </p:nvSpPr>
        <p:spPr>
          <a:xfrm>
            <a:off x="6433560" y="8786520"/>
            <a:ext cx="560520" cy="60876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3" name="object 15"/>
          <p:cNvPicPr/>
          <p:nvPr/>
        </p:nvPicPr>
        <p:blipFill>
          <a:blip r:embed="rId9"/>
          <a:stretch/>
        </p:blipFill>
        <p:spPr>
          <a:xfrm>
            <a:off x="6533280" y="8915400"/>
            <a:ext cx="460800" cy="425520"/>
          </a:xfrm>
          <a:prstGeom prst="rect">
            <a:avLst/>
          </a:prstGeom>
          <a:ln>
            <a:noFill/>
          </a:ln>
        </p:spPr>
      </p:pic>
      <p:pic>
        <p:nvPicPr>
          <p:cNvPr id="104" name="Рисунок 2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>
            <a:noFill/>
          </a:ln>
        </p:spPr>
      </p:pic>
      <p:graphicFrame>
        <p:nvGraphicFramePr>
          <p:cNvPr id="105" name="Table 9"/>
          <p:cNvGraphicFramePr/>
          <p:nvPr>
            <p:extLst>
              <p:ext uri="{D42A27DB-BD31-4B8C-83A1-F6EECF244321}">
                <p14:modId xmlns:p14="http://schemas.microsoft.com/office/powerpoint/2010/main" val="1773025031"/>
              </p:ext>
            </p:extLst>
          </p:nvPr>
        </p:nvGraphicFramePr>
        <p:xfrm>
          <a:off x="218880" y="1378440"/>
          <a:ext cx="6897600" cy="7050600"/>
        </p:xfrm>
        <a:graphic>
          <a:graphicData uri="http://schemas.openxmlformats.org/drawingml/2006/table">
            <a:tbl>
              <a:tblPr/>
              <a:tblGrid>
                <a:gridCol w="855720"/>
                <a:gridCol w="4872600"/>
                <a:gridCol w="1169280"/>
              </a:tblGrid>
              <a:tr h="649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 Тренировка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«Мудрость в движении» (тренер Березин К.В.)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Здоровое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Долголетие —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нейрогимнастика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активист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ЦОСФ «Мудрость» Руцкая Т.С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РО Знание Лекция «Мы - Россия: Истоки и горизонты единства народов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4. РО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Знание Лекция 1. Служение Отчеству через профессиональное развитие: коллективный подход к раскрытию талантов.  2. Профессиональное выгорание: что это такое и как с ним бороться-. (Проводит психолог Лебеденко А.В. 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14-00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5.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Просмотр фильма русского географического общества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«Тайны Большого золотого кольца</a:t>
                      </a:r>
                      <a:r>
                        <a:rPr lang="ru-RU" sz="16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»,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(проводит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руководитель КС Колесникова В.П., специалист Движение Первых Нестерова Т.Г.)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6. Путешествие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 Красногвардейскому району: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«Родник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 с.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Залесово»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преподаватель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Аграрного техникума </a:t>
                      </a: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Бугаец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Т.В., руководитель КС Колесникова В.П.)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12.11.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7.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РО Знание Лекция "Кино большой страны: искусство, которое объединяет"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14-00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13.11.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8. Мастер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класс «Лесная сказка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строим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избушку» (проводит активист Центра общения «Мудрость»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Кучаева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З.Р.)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06" name="CustomShape 10"/>
          <p:cNvSpPr/>
          <p:nvPr/>
        </p:nvSpPr>
        <p:spPr>
          <a:xfrm>
            <a:off x="1201680" y="143640"/>
            <a:ext cx="3214440" cy="11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 ФОНДА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«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МУДРОСТЬ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 Красногвардейского района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object 8"/>
          <p:cNvPicPr/>
          <p:nvPr/>
        </p:nvPicPr>
        <p:blipFill>
          <a:blip r:embed="rId2"/>
          <a:stretch/>
        </p:blipFill>
        <p:spPr>
          <a:xfrm>
            <a:off x="3661200" y="30240"/>
            <a:ext cx="3883680" cy="1396080"/>
          </a:xfrm>
          <a:prstGeom prst="rect">
            <a:avLst/>
          </a:prstGeom>
          <a:ln>
            <a:noFill/>
          </a:ln>
        </p:spPr>
      </p:pic>
      <p:sp>
        <p:nvSpPr>
          <p:cNvPr id="108" name="CustomShape 1"/>
          <p:cNvSpPr/>
          <p:nvPr/>
        </p:nvSpPr>
        <p:spPr>
          <a:xfrm>
            <a:off x="199080" y="8087760"/>
            <a:ext cx="7161120" cy="23598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9" name="object 9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>
            <a:noFill/>
          </a:ln>
        </p:spPr>
      </p:pic>
      <p:sp>
        <p:nvSpPr>
          <p:cNvPr id="110" name="CustomShape 2"/>
          <p:cNvSpPr/>
          <p:nvPr/>
        </p:nvSpPr>
        <p:spPr>
          <a:xfrm>
            <a:off x="771480" y="8178120"/>
            <a:ext cx="73440" cy="1083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1" name="object 10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>
            <a:noFill/>
          </a:ln>
        </p:spPr>
      </p:pic>
      <p:pic>
        <p:nvPicPr>
          <p:cNvPr id="112" name="object 11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>
            <a:noFill/>
          </a:ln>
        </p:spPr>
      </p:pic>
      <p:pic>
        <p:nvPicPr>
          <p:cNvPr id="113" name="object 12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>
            <a:noFill/>
          </a:ln>
        </p:spPr>
      </p:pic>
      <p:pic>
        <p:nvPicPr>
          <p:cNvPr id="114" name="object 13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>
            <a:noFill/>
          </a:ln>
        </p:spPr>
      </p:pic>
      <p:sp>
        <p:nvSpPr>
          <p:cNvPr id="115" name="CustomShape 3"/>
          <p:cNvSpPr/>
          <p:nvPr/>
        </p:nvSpPr>
        <p:spPr>
          <a:xfrm>
            <a:off x="4349880" y="80640"/>
            <a:ext cx="3010320" cy="87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НОЯБРЬ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06800" algn="r">
              <a:lnSpc>
                <a:spcPts val="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431640" y="8786520"/>
            <a:ext cx="5438160" cy="15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2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Красногвардейский район с.Плешаново ул.Мира д.18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8(35345)30073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Руководитель клиентской службы Колесникова Вера Петровна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5"/>
          <p:cNvSpPr/>
          <p:nvPr/>
        </p:nvSpPr>
        <p:spPr>
          <a:xfrm>
            <a:off x="2457436" y="7907940"/>
            <a:ext cx="4678920" cy="846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1113" indent="71438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</a:t>
            </a:r>
            <a:endParaRPr lang="ru-RU" sz="1600" b="1" strike="noStrike" spc="-1" dirty="0" smtClean="0">
              <a:solidFill>
                <a:srgbClr val="58595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11113" indent="71438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Понедельник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– четверг 09:00 – 18:00 </a:t>
            </a:r>
            <a:endParaRPr lang="ru-RU" sz="1600" b="1" strike="noStrike" spc="-1" dirty="0" smtClean="0">
              <a:solidFill>
                <a:srgbClr val="58595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11113" indent="71438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6"/>
          <p:cNvSpPr/>
          <p:nvPr/>
        </p:nvSpPr>
        <p:spPr>
          <a:xfrm>
            <a:off x="6123240" y="9273240"/>
            <a:ext cx="972000" cy="2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9" name="object 14"/>
          <p:cNvPicPr/>
          <p:nvPr/>
        </p:nvPicPr>
        <p:blipFill>
          <a:blip r:embed="rId8"/>
          <a:stretch/>
        </p:blipFill>
        <p:spPr>
          <a:xfrm>
            <a:off x="300960" y="185040"/>
            <a:ext cx="770760" cy="856800"/>
          </a:xfrm>
          <a:prstGeom prst="rect">
            <a:avLst/>
          </a:prstGeom>
          <a:ln>
            <a:noFill/>
          </a:ln>
        </p:spPr>
      </p:pic>
      <p:sp>
        <p:nvSpPr>
          <p:cNvPr id="120" name="CustomShape 7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8"/>
          <p:cNvSpPr/>
          <p:nvPr/>
        </p:nvSpPr>
        <p:spPr>
          <a:xfrm>
            <a:off x="6433560" y="8786520"/>
            <a:ext cx="560520" cy="60876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22" name="object 15"/>
          <p:cNvPicPr/>
          <p:nvPr/>
        </p:nvPicPr>
        <p:blipFill>
          <a:blip r:embed="rId9"/>
          <a:stretch/>
        </p:blipFill>
        <p:spPr>
          <a:xfrm>
            <a:off x="6533280" y="8915400"/>
            <a:ext cx="460800" cy="425520"/>
          </a:xfrm>
          <a:prstGeom prst="rect">
            <a:avLst/>
          </a:prstGeom>
          <a:ln>
            <a:noFill/>
          </a:ln>
        </p:spPr>
      </p:pic>
      <p:pic>
        <p:nvPicPr>
          <p:cNvPr id="123" name="Рисунок 2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>
            <a:noFill/>
          </a:ln>
        </p:spPr>
      </p:pic>
      <p:graphicFrame>
        <p:nvGraphicFramePr>
          <p:cNvPr id="124" name="Table 9"/>
          <p:cNvGraphicFramePr/>
          <p:nvPr>
            <p:extLst>
              <p:ext uri="{D42A27DB-BD31-4B8C-83A1-F6EECF244321}">
                <p14:modId xmlns:p14="http://schemas.microsoft.com/office/powerpoint/2010/main" val="2752970015"/>
              </p:ext>
            </p:extLst>
          </p:nvPr>
        </p:nvGraphicFramePr>
        <p:xfrm>
          <a:off x="462600" y="1621189"/>
          <a:ext cx="6897600" cy="6180965"/>
        </p:xfrm>
        <a:graphic>
          <a:graphicData uri="http://schemas.openxmlformats.org/drawingml/2006/table">
            <a:tbl>
              <a:tblPr/>
              <a:tblGrid>
                <a:gridCol w="855720"/>
                <a:gridCol w="4872600"/>
                <a:gridCol w="1169280"/>
              </a:tblGrid>
              <a:tr h="6076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01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16.11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9. Помощь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военнослужащим на СВО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10. Мастер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класс «Лесная сказка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: строим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избушку» (проводит активист Центра общения «Мудрость»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Кучаева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З.Р.)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1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17.11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11.Тренировка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«Мудрость в движении» (тренер Березин К.В.)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12.Здоровое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Долголетие —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нейрогимнастика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активист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ЦОСП «Мудрость» Руцкая Т.С.).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10-00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49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18.11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13.С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днем рождения Центр общения «Мудрость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»!</a:t>
                      </a:r>
                      <a:r>
                        <a:rPr lang="ru-RU" sz="16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руководитель КС Колесникова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В.П.)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12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20.11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14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Литературная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гостиная,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посвящена творчеству Марины Цветаевой «Моим стихам, как драгоценным винам, настанет свой черед» (проводит активист Центра общения «Мудрость»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Склярук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Т.В.)   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761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23.11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24.11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15.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«День психолога: открытый тренинг» (проводит психолог КЦСОН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Бурангулова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Д.Ш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16.Тренировка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«Мудрость в движении»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тренер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Березин К.В.)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17</a:t>
                      </a:r>
                      <a:r>
                        <a:rPr lang="ru-RU" sz="1600" b="0" strike="noStrike" spc="-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Здоровое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Долголетие — </a:t>
                      </a:r>
                      <a:r>
                        <a:rPr lang="ru-RU" sz="16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нейрогимнастика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(проводит активист </a:t>
                      </a: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ЦОСФ «Мудрость» Руцкая Т.С</a:t>
                      </a: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25" name="CustomShape 10"/>
          <p:cNvSpPr/>
          <p:nvPr/>
        </p:nvSpPr>
        <p:spPr>
          <a:xfrm>
            <a:off x="1201680" y="143640"/>
            <a:ext cx="3214440" cy="11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 ФОНДА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«</a:t>
            </a:r>
            <a:r>
              <a:rPr lang="ru-RU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МУДРОСТЬ</a:t>
            </a: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 Красногвардейского района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object 8"/>
          <p:cNvPicPr/>
          <p:nvPr/>
        </p:nvPicPr>
        <p:blipFill>
          <a:blip r:embed="rId2"/>
          <a:stretch/>
        </p:blipFill>
        <p:spPr>
          <a:xfrm>
            <a:off x="3661200" y="30239"/>
            <a:ext cx="3883680" cy="1673869"/>
          </a:xfrm>
          <a:prstGeom prst="rect">
            <a:avLst/>
          </a:prstGeom>
          <a:ln>
            <a:noFill/>
          </a:ln>
        </p:spPr>
      </p:pic>
      <p:sp>
        <p:nvSpPr>
          <p:cNvPr id="127" name="CustomShape 1"/>
          <p:cNvSpPr/>
          <p:nvPr/>
        </p:nvSpPr>
        <p:spPr>
          <a:xfrm>
            <a:off x="199080" y="7441625"/>
            <a:ext cx="7161120" cy="300593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8" name="object 9"/>
          <p:cNvPicPr/>
          <p:nvPr/>
        </p:nvPicPr>
        <p:blipFill>
          <a:blip r:embed="rId3"/>
          <a:stretch/>
        </p:blipFill>
        <p:spPr>
          <a:xfrm>
            <a:off x="644400" y="8176320"/>
            <a:ext cx="82080" cy="111600"/>
          </a:xfrm>
          <a:prstGeom prst="rect">
            <a:avLst/>
          </a:prstGeom>
          <a:ln>
            <a:noFill/>
          </a:ln>
        </p:spPr>
      </p:pic>
      <p:sp>
        <p:nvSpPr>
          <p:cNvPr id="129" name="CustomShape 2"/>
          <p:cNvSpPr/>
          <p:nvPr/>
        </p:nvSpPr>
        <p:spPr>
          <a:xfrm>
            <a:off x="771480" y="8178120"/>
            <a:ext cx="73440" cy="1083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30" name="object 10"/>
          <p:cNvPicPr/>
          <p:nvPr/>
        </p:nvPicPr>
        <p:blipFill>
          <a:blip r:embed="rId4"/>
          <a:stretch/>
        </p:blipFill>
        <p:spPr>
          <a:xfrm>
            <a:off x="888840" y="8176320"/>
            <a:ext cx="271080" cy="111600"/>
          </a:xfrm>
          <a:prstGeom prst="rect">
            <a:avLst/>
          </a:prstGeom>
          <a:ln>
            <a:noFill/>
          </a:ln>
        </p:spPr>
      </p:pic>
      <p:pic>
        <p:nvPicPr>
          <p:cNvPr id="131" name="object 11"/>
          <p:cNvPicPr/>
          <p:nvPr/>
        </p:nvPicPr>
        <p:blipFill>
          <a:blip r:embed="rId5"/>
          <a:stretch/>
        </p:blipFill>
        <p:spPr>
          <a:xfrm>
            <a:off x="1201680" y="8176320"/>
            <a:ext cx="298080" cy="111600"/>
          </a:xfrm>
          <a:prstGeom prst="rect">
            <a:avLst/>
          </a:prstGeom>
          <a:ln>
            <a:noFill/>
          </a:ln>
        </p:spPr>
      </p:pic>
      <p:pic>
        <p:nvPicPr>
          <p:cNvPr id="132" name="object 12"/>
          <p:cNvPicPr/>
          <p:nvPr/>
        </p:nvPicPr>
        <p:blipFill>
          <a:blip r:embed="rId6"/>
          <a:stretch/>
        </p:blipFill>
        <p:spPr>
          <a:xfrm>
            <a:off x="1545480" y="8178120"/>
            <a:ext cx="88920" cy="108000"/>
          </a:xfrm>
          <a:prstGeom prst="rect">
            <a:avLst/>
          </a:prstGeom>
          <a:ln>
            <a:noFill/>
          </a:ln>
        </p:spPr>
      </p:pic>
      <p:pic>
        <p:nvPicPr>
          <p:cNvPr id="133" name="object 13"/>
          <p:cNvPicPr/>
          <p:nvPr/>
        </p:nvPicPr>
        <p:blipFill>
          <a:blip r:embed="rId7"/>
          <a:stretch/>
        </p:blipFill>
        <p:spPr>
          <a:xfrm>
            <a:off x="1679400" y="8178120"/>
            <a:ext cx="91800" cy="109800"/>
          </a:xfrm>
          <a:prstGeom prst="rect">
            <a:avLst/>
          </a:prstGeom>
          <a:ln>
            <a:noFill/>
          </a:ln>
        </p:spPr>
      </p:pic>
      <p:sp>
        <p:nvSpPr>
          <p:cNvPr id="134" name="CustomShape 3"/>
          <p:cNvSpPr/>
          <p:nvPr/>
        </p:nvSpPr>
        <p:spPr>
          <a:xfrm>
            <a:off x="4416120" y="263907"/>
            <a:ext cx="3010320" cy="87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 НА НОЯБРЬ 2026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06800" algn="r">
              <a:lnSpc>
                <a:spcPts val="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CustomShape 4"/>
          <p:cNvSpPr/>
          <p:nvPr/>
        </p:nvSpPr>
        <p:spPr>
          <a:xfrm>
            <a:off x="420120" y="8502300"/>
            <a:ext cx="5438160" cy="154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20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 контакты: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 Красногвардейский район </a:t>
            </a:r>
            <a:r>
              <a:rPr lang="ru-RU" sz="1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с.Плешаново</a:t>
            </a: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400" b="0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ул.Мира</a:t>
            </a: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д.18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 8(35345)30073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4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Руководитель клиентской службы Колесникова Вера Петровна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5"/>
          <p:cNvSpPr/>
          <p:nvPr/>
        </p:nvSpPr>
        <p:spPr>
          <a:xfrm>
            <a:off x="2226240" y="7421760"/>
            <a:ext cx="4678920" cy="927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 algn="r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Время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</a:t>
            </a: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Понедельник – четверг 09:00 – 18:00 </a:t>
            </a:r>
            <a:endParaRPr lang="ru-RU" sz="1600" b="1" strike="noStrike" spc="-1" dirty="0" smtClean="0">
              <a:solidFill>
                <a:srgbClr val="58595B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marL="12600" indent="1948680" algn="r">
              <a:lnSpc>
                <a:spcPct val="112000"/>
              </a:lnSpc>
            </a:pPr>
            <a:r>
              <a:rPr lang="ru-RU" sz="1600" b="1" strike="noStrike" spc="-1" dirty="0" smtClean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</a:t>
            </a: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6"/>
          <p:cNvSpPr/>
          <p:nvPr/>
        </p:nvSpPr>
        <p:spPr>
          <a:xfrm>
            <a:off x="6123240" y="9273240"/>
            <a:ext cx="972000" cy="25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33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8" name="object 14"/>
          <p:cNvPicPr/>
          <p:nvPr/>
        </p:nvPicPr>
        <p:blipFill>
          <a:blip r:embed="rId8"/>
          <a:stretch/>
        </p:blipFill>
        <p:spPr>
          <a:xfrm>
            <a:off x="259020" y="867173"/>
            <a:ext cx="770760" cy="856800"/>
          </a:xfrm>
          <a:prstGeom prst="rect">
            <a:avLst/>
          </a:prstGeom>
          <a:ln>
            <a:noFill/>
          </a:ln>
        </p:spPr>
      </p:pic>
      <p:sp>
        <p:nvSpPr>
          <p:cNvPr id="139" name="CustomShape 7"/>
          <p:cNvSpPr/>
          <p:nvPr/>
        </p:nvSpPr>
        <p:spPr>
          <a:xfrm>
            <a:off x="6140520" y="9593640"/>
            <a:ext cx="853560" cy="83736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8"/>
          <p:cNvSpPr/>
          <p:nvPr/>
        </p:nvSpPr>
        <p:spPr>
          <a:xfrm>
            <a:off x="6480099" y="8256272"/>
            <a:ext cx="731825" cy="6883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1" name="object 15"/>
          <p:cNvPicPr/>
          <p:nvPr/>
        </p:nvPicPr>
        <p:blipFill>
          <a:blip r:embed="rId9"/>
          <a:stretch/>
        </p:blipFill>
        <p:spPr>
          <a:xfrm>
            <a:off x="6615611" y="8414280"/>
            <a:ext cx="460800" cy="425520"/>
          </a:xfrm>
          <a:prstGeom prst="rect">
            <a:avLst/>
          </a:prstGeom>
          <a:ln>
            <a:noFill/>
          </a:ln>
        </p:spPr>
      </p:pic>
      <p:pic>
        <p:nvPicPr>
          <p:cNvPr id="142" name="Рисунок 2"/>
          <p:cNvPicPr/>
          <p:nvPr/>
        </p:nvPicPr>
        <p:blipFill>
          <a:blip r:embed="rId10"/>
          <a:stretch/>
        </p:blipFill>
        <p:spPr>
          <a:xfrm>
            <a:off x="6153120" y="9577080"/>
            <a:ext cx="840960" cy="840960"/>
          </a:xfrm>
          <a:prstGeom prst="rect">
            <a:avLst/>
          </a:prstGeom>
          <a:ln>
            <a:noFill/>
          </a:ln>
        </p:spPr>
      </p:pic>
      <p:graphicFrame>
        <p:nvGraphicFramePr>
          <p:cNvPr id="143" name="Table 9"/>
          <p:cNvGraphicFramePr/>
          <p:nvPr>
            <p:extLst>
              <p:ext uri="{D42A27DB-BD31-4B8C-83A1-F6EECF244321}">
                <p14:modId xmlns:p14="http://schemas.microsoft.com/office/powerpoint/2010/main" val="333244677"/>
              </p:ext>
            </p:extLst>
          </p:nvPr>
        </p:nvGraphicFramePr>
        <p:xfrm>
          <a:off x="197640" y="2819313"/>
          <a:ext cx="6897600" cy="2633040"/>
        </p:xfrm>
        <a:graphic>
          <a:graphicData uri="http://schemas.openxmlformats.org/drawingml/2006/table">
            <a:tbl>
              <a:tblPr/>
              <a:tblGrid>
                <a:gridCol w="855720"/>
                <a:gridCol w="4872600"/>
                <a:gridCol w="1169280"/>
              </a:tblGrid>
              <a:tr h="649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983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25.11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27.11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30.11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18.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Помощь военнослужащим на СВО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19.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«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Мама -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главное слово в каждой судьбе» (проводит руководитель КС Колесникова В.П. и активисты Центра общения «Мудрость» </a:t>
                      </a:r>
                      <a:r>
                        <a:rPr lang="ru-RU" sz="1600" b="0" strike="noStrike" spc="-1" dirty="0" err="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Кучаева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 З.Р., Руцкая Т.С.)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20. Мастер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класс «Сказка на ветке» (проводит активист Центра общения «Мудрость» Руцкая Т.С.)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11-00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44" name="CustomShape 10"/>
          <p:cNvSpPr/>
          <p:nvPr/>
        </p:nvSpPr>
        <p:spPr>
          <a:xfrm>
            <a:off x="1209305" y="794388"/>
            <a:ext cx="3214440" cy="1171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 ФОНДА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«</a:t>
            </a:r>
            <a:r>
              <a:rPr lang="ru-RU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МУДРОСТЬ</a:t>
            </a: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 Красногвардейского района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</TotalTime>
  <Words>825</Words>
  <Application>Microsoft Office PowerPoint</Application>
  <PresentationFormat>Произвольный</PresentationFormat>
  <Paragraphs>175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168</cp:revision>
  <cp:lastPrinted>2025-12-05T14:47:26Z</cp:lastPrinted>
  <dcterms:created xsi:type="dcterms:W3CDTF">2025-11-06T11:20:25Z</dcterms:created>
  <dcterms:modified xsi:type="dcterms:W3CDTF">2026-10-30T10:37:21Z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3</vt:i4>
  </property>
</Properties>
</file>