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2958" y="120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8440" cy="1164240"/>
          </a:xfrm>
          <a:prstGeom prst="rect">
            <a:avLst/>
          </a:prstGeom>
          <a:ln>
            <a:noFill/>
          </a:ln>
        </p:spPr>
      </p:pic>
      <p:sp>
        <p:nvSpPr>
          <p:cNvPr id="37" name="CustomShape 1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101520" cy="131040"/>
          </a:xfrm>
          <a:prstGeom prst="rect">
            <a:avLst/>
          </a:prstGeom>
          <a:ln>
            <a:noFill/>
          </a:ln>
        </p:spPr>
      </p:pic>
      <p:sp>
        <p:nvSpPr>
          <p:cNvPr id="39" name="CustomShape 2"/>
          <p:cNvSpPr/>
          <p:nvPr/>
        </p:nvSpPr>
        <p:spPr>
          <a:xfrm>
            <a:off x="771480" y="8178120"/>
            <a:ext cx="92880" cy="12780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90520" cy="131040"/>
          </a:xfrm>
          <a:prstGeom prst="rect">
            <a:avLst/>
          </a:prstGeom>
          <a:ln>
            <a:noFill/>
          </a:ln>
        </p:spPr>
      </p:pic>
      <p:pic>
        <p:nvPicPr>
          <p:cNvPr id="41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17520" cy="131040"/>
          </a:xfrm>
          <a:prstGeom prst="rect">
            <a:avLst/>
          </a:prstGeom>
          <a:ln>
            <a:noFill/>
          </a:ln>
        </p:spPr>
      </p:pic>
      <p:pic>
        <p:nvPicPr>
          <p:cNvPr id="42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108360" cy="127440"/>
          </a:xfrm>
          <a:prstGeom prst="rect">
            <a:avLst/>
          </a:prstGeom>
          <a:ln>
            <a:noFill/>
          </a:ln>
        </p:spPr>
      </p:pic>
      <p:pic>
        <p:nvPicPr>
          <p:cNvPr id="43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111240" cy="12924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>
            <a:off x="4714354" y="316800"/>
            <a:ext cx="2650747" cy="97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/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 на август </a:t>
            </a:r>
            <a:r>
              <a:rPr lang="ru-RU" sz="27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2026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628920" y="8441640"/>
            <a:ext cx="5112360" cy="230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4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1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1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</a:p>
          <a:p>
            <a:pPr marL="12600">
              <a:lnSpc>
                <a:spcPct val="7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</a:t>
            </a:r>
            <a:r>
              <a:rPr lang="ru-RU" sz="1400" b="0" strike="noStrike" spc="-2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контакты:</a:t>
            </a:r>
          </a:p>
          <a:p>
            <a:pPr marL="12600">
              <a:lnSpc>
                <a:spcPct val="7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462800 </a:t>
            </a:r>
            <a:r>
              <a:rPr lang="ru-RU" sz="1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Новоорский</a:t>
            </a: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район п. Новоорск ул. </a:t>
            </a:r>
            <a:r>
              <a:rPr lang="ru-RU" sz="1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Акбауова</a:t>
            </a: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д.14 А</a:t>
            </a:r>
          </a:p>
          <a:p>
            <a:pPr marL="12600">
              <a:lnSpc>
                <a:spcPct val="7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</a:t>
            </a:r>
            <a:r>
              <a:rPr lang="ru-RU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номер</a:t>
            </a:r>
            <a:r>
              <a:rPr lang="ru-RU" sz="1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8(3532)98-18-69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ФИО: Лебедева Елена Алексеевна</a:t>
            </a:r>
            <a:endParaRPr lang="ru-RU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3185100" y="7472212"/>
            <a:ext cx="3600015" cy="83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</a:t>
            </a:r>
            <a:r>
              <a:rPr lang="ru-RU" sz="1600" b="1" strike="noStrike" spc="-52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работы: Понедельник – четверг 09:00 – </a:t>
            </a:r>
            <a:r>
              <a:rPr lang="ru-RU" sz="1600" b="1" strike="noStrike" spc="-7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18:00 Пятница -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09:00 – </a:t>
            </a:r>
            <a:r>
              <a:rPr lang="ru-RU" sz="1600" b="1" strike="noStrike" spc="-7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16:45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6123240" y="8786520"/>
            <a:ext cx="991440" cy="7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8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</a:t>
            </a:r>
            <a:r>
              <a:rPr lang="ru-RU" sz="800" b="0" strike="noStrike" spc="-1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</a:t>
            </a:r>
            <a:r>
              <a:rPr lang="ru-RU" sz="800" b="0" strike="noStrike" spc="3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Оренбургской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" name="object 49"/>
          <p:cNvPicPr/>
          <p:nvPr/>
        </p:nvPicPr>
        <p:blipFill>
          <a:blip r:embed="rId8"/>
          <a:stretch/>
        </p:blipFill>
        <p:spPr>
          <a:xfrm>
            <a:off x="399826" y="316800"/>
            <a:ext cx="837720" cy="955440"/>
          </a:xfrm>
          <a:prstGeom prst="rect">
            <a:avLst/>
          </a:prstGeom>
          <a:ln>
            <a:noFill/>
          </a:ln>
        </p:spPr>
      </p:pic>
      <p:sp>
        <p:nvSpPr>
          <p:cNvPr id="64" name="CustomShape 11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6304892" y="799236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6" name="object 48"/>
          <p:cNvPicPr/>
          <p:nvPr/>
        </p:nvPicPr>
        <p:blipFill>
          <a:blip r:embed="rId9"/>
          <a:stretch/>
        </p:blipFill>
        <p:spPr>
          <a:xfrm>
            <a:off x="6429317" y="8220748"/>
            <a:ext cx="599760" cy="51480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>
            <a:noFill/>
          </a:ln>
        </p:spPr>
      </p:pic>
      <p:graphicFrame>
        <p:nvGraphicFramePr>
          <p:cNvPr id="68" name="Table 13"/>
          <p:cNvGraphicFramePr/>
          <p:nvPr>
            <p:extLst>
              <p:ext uri="{D42A27DB-BD31-4B8C-83A1-F6EECF244321}">
                <p14:modId xmlns:p14="http://schemas.microsoft.com/office/powerpoint/2010/main" val="888095344"/>
              </p:ext>
            </p:extLst>
          </p:nvPr>
        </p:nvGraphicFramePr>
        <p:xfrm>
          <a:off x="634978" y="1274734"/>
          <a:ext cx="6485760" cy="6083646"/>
        </p:xfrm>
        <a:graphic>
          <a:graphicData uri="http://schemas.openxmlformats.org/drawingml/2006/table">
            <a:tbl>
              <a:tblPr/>
              <a:tblGrid>
                <a:gridCol w="804702"/>
                <a:gridCol w="4777420"/>
                <a:gridCol w="903638"/>
              </a:tblGrid>
              <a:tr h="6505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539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05.08</a:t>
                      </a:r>
                      <a:endParaRPr lang="ru-RU" sz="1800" b="1" strike="noStrike" spc="-1" dirty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Аэробика»,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проводит специалист спортивного клуба Спарта.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Лекция и консультация </a:t>
                      </a:r>
                      <a:r>
                        <a:rPr lang="ru-RU" sz="1800" b="0" strike="noStrike" spc="-1" baseline="0" dirty="0" err="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Россельхозбанка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«Финансовая грамотность»</a:t>
                      </a:r>
                      <a:endParaRPr lang="ru-RU" sz="1800" b="0" strike="noStrike" spc="-1" baseline="0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10-00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12-00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15183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12.08.</a:t>
                      </a:r>
                      <a:endParaRPr lang="ru-RU" sz="1800" b="1" strike="noStrike" spc="-1" dirty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3. Мероприятие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«Пальчиковая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гимнастика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проводит активист центра </a:t>
                      </a:r>
                      <a:r>
                        <a:rPr lang="ru-RU" sz="1800" b="0" strike="noStrike" spc="-1" baseline="0" dirty="0" err="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Намазова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К.Ф.)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Индивидуальное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консультирование  руководителем КС Лебедевой Е.А. по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пенсионному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законодательству, МАХ</a:t>
                      </a:r>
                      <a:endParaRPr lang="ru-RU" sz="1800" b="0" strike="noStrike" spc="-1" baseline="0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11-00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12-00</a:t>
                      </a:r>
                      <a:endParaRPr lang="ru-RU" sz="1800" b="0" strike="noStrike" spc="-1" dirty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13.08.</a:t>
                      </a:r>
                      <a:endParaRPr lang="ru-RU" sz="1800" b="1" strike="noStrike" spc="-1" dirty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Спортивное мероприятие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КЦСОН Новоорского района «Скандинавская ходьба»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09-00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3142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20.08</a:t>
                      </a:r>
                      <a:endParaRPr lang="ru-RU" sz="1800" b="1" strike="noStrike" spc="-1" dirty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6. Лекция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«День Государственного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флага: история праздника, традиции празднования» проводит специалист КЦСОН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Новоорского района</a:t>
                      </a: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 Интеллектуальная викторина 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«Интересные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факты о флаге России»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совместное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 Движением Первых</a:t>
                      </a: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10-00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10-30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35" name="CustomShape 5"/>
          <p:cNvSpPr/>
          <p:nvPr/>
        </p:nvSpPr>
        <p:spPr>
          <a:xfrm>
            <a:off x="1316778" y="316800"/>
            <a:ext cx="32310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</a:t>
            </a:r>
            <a:r>
              <a:rPr lang="ru-RU" sz="18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Новоорского</a:t>
            </a:r>
            <a:r>
              <a:rPr lang="ru-RU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района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2"/>
          <a:stretch/>
        </p:blipFill>
        <p:spPr>
          <a:xfrm>
            <a:off x="3626104" y="79793"/>
            <a:ext cx="3718440" cy="1423398"/>
          </a:xfrm>
          <a:prstGeom prst="rect">
            <a:avLst/>
          </a:prstGeom>
          <a:ln>
            <a:noFill/>
          </a:ln>
        </p:spPr>
      </p:pic>
      <p:sp>
        <p:nvSpPr>
          <p:cNvPr id="37" name="CustomShape 1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101520" cy="131040"/>
          </a:xfrm>
          <a:prstGeom prst="rect">
            <a:avLst/>
          </a:prstGeom>
          <a:ln>
            <a:noFill/>
          </a:ln>
        </p:spPr>
      </p:pic>
      <p:sp>
        <p:nvSpPr>
          <p:cNvPr id="39" name="CustomShape 2"/>
          <p:cNvSpPr/>
          <p:nvPr/>
        </p:nvSpPr>
        <p:spPr>
          <a:xfrm>
            <a:off x="771480" y="8178120"/>
            <a:ext cx="92880" cy="12780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90520" cy="131040"/>
          </a:xfrm>
          <a:prstGeom prst="rect">
            <a:avLst/>
          </a:prstGeom>
          <a:ln>
            <a:noFill/>
          </a:ln>
        </p:spPr>
      </p:pic>
      <p:pic>
        <p:nvPicPr>
          <p:cNvPr id="41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17520" cy="131040"/>
          </a:xfrm>
          <a:prstGeom prst="rect">
            <a:avLst/>
          </a:prstGeom>
          <a:ln>
            <a:noFill/>
          </a:ln>
        </p:spPr>
      </p:pic>
      <p:pic>
        <p:nvPicPr>
          <p:cNvPr id="42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108360" cy="127440"/>
          </a:xfrm>
          <a:prstGeom prst="rect">
            <a:avLst/>
          </a:prstGeom>
          <a:ln>
            <a:noFill/>
          </a:ln>
        </p:spPr>
      </p:pic>
      <p:pic>
        <p:nvPicPr>
          <p:cNvPr id="43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111240" cy="12924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>
            <a:off x="4630958" y="167671"/>
            <a:ext cx="2483722" cy="97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/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август  </a:t>
            </a:r>
            <a:r>
              <a:rPr lang="ru-RU" sz="2700" b="1" strike="noStrike" spc="-7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2026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628920" y="8441640"/>
            <a:ext cx="5112360" cy="199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4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1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4400" b="1" strike="noStrike" spc="-1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4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</a:p>
          <a:p>
            <a:pPr marL="12600">
              <a:lnSpc>
                <a:spcPct val="7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</a:t>
            </a:r>
            <a:r>
              <a:rPr lang="ru-RU" sz="1400" b="0" strike="noStrike" spc="-2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контакты:</a:t>
            </a:r>
          </a:p>
          <a:p>
            <a:pPr marL="12600">
              <a:lnSpc>
                <a:spcPct val="7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462800 </a:t>
            </a:r>
            <a:r>
              <a:rPr lang="ru-RU" sz="1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Новоорский</a:t>
            </a: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район п. Новоорск ул. </a:t>
            </a:r>
            <a:r>
              <a:rPr lang="ru-RU" sz="1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Акбауова</a:t>
            </a: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д.14 А</a:t>
            </a:r>
          </a:p>
          <a:p>
            <a:pPr marL="12600">
              <a:lnSpc>
                <a:spcPct val="7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</a:t>
            </a:r>
            <a:r>
              <a:rPr lang="ru-RU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8(3532)98-18-69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ФИО: </a:t>
            </a:r>
            <a:r>
              <a:rPr lang="ru-RU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Лебедева Елена </a:t>
            </a:r>
            <a:r>
              <a:rPr lang="ru-RU" sz="1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Алексеевна</a:t>
            </a:r>
            <a:endParaRPr lang="ru-RU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3514665" y="7119133"/>
            <a:ext cx="3600015" cy="83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</a:t>
            </a:r>
            <a:r>
              <a:rPr lang="ru-RU" sz="1600" b="1" strike="noStrike" spc="-52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работы: Понедельник – четверг 09:00 – </a:t>
            </a:r>
            <a:r>
              <a:rPr lang="ru-RU" sz="1600" b="1" strike="noStrike" spc="-7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18:00 Пятница - </a:t>
            </a:r>
            <a:r>
              <a:rPr lang="ru-RU" sz="1600" b="1" strike="noStrike" spc="-1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09:00 – </a:t>
            </a:r>
            <a:r>
              <a:rPr lang="ru-RU" sz="1600" b="1" strike="noStrike" spc="-7" dirty="0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16:45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 indent="1948680">
              <a:lnSpc>
                <a:spcPct val="112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6123240" y="8786520"/>
            <a:ext cx="991440" cy="7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8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</a:t>
            </a:r>
            <a:r>
              <a:rPr lang="ru-RU" sz="800" b="0" strike="noStrike" spc="-1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4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</a:t>
            </a:r>
            <a:r>
              <a:rPr lang="ru-RU" sz="800" b="0" strike="noStrike" spc="3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Оренбургской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8" name="object 49"/>
          <p:cNvPicPr/>
          <p:nvPr/>
        </p:nvPicPr>
        <p:blipFill>
          <a:blip r:embed="rId8"/>
          <a:stretch/>
        </p:blipFill>
        <p:spPr>
          <a:xfrm>
            <a:off x="363960" y="791492"/>
            <a:ext cx="837720" cy="955440"/>
          </a:xfrm>
          <a:prstGeom prst="rect">
            <a:avLst/>
          </a:prstGeom>
          <a:ln>
            <a:noFill/>
          </a:ln>
        </p:spPr>
      </p:pic>
      <p:sp>
        <p:nvSpPr>
          <p:cNvPr id="64" name="CustomShape 11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6" name="object 48"/>
          <p:cNvPicPr/>
          <p:nvPr/>
        </p:nvPicPr>
        <p:blipFill>
          <a:blip r:embed="rId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>
            <a:noFill/>
          </a:ln>
        </p:spPr>
      </p:pic>
      <p:graphicFrame>
        <p:nvGraphicFramePr>
          <p:cNvPr id="68" name="Table 13"/>
          <p:cNvGraphicFramePr/>
          <p:nvPr>
            <p:extLst>
              <p:ext uri="{D42A27DB-BD31-4B8C-83A1-F6EECF244321}">
                <p14:modId xmlns:p14="http://schemas.microsoft.com/office/powerpoint/2010/main" val="1923093135"/>
              </p:ext>
            </p:extLst>
          </p:nvPr>
        </p:nvGraphicFramePr>
        <p:xfrm>
          <a:off x="695160" y="2106340"/>
          <a:ext cx="6431040" cy="5015067"/>
        </p:xfrm>
        <a:graphic>
          <a:graphicData uri="http://schemas.openxmlformats.org/drawingml/2006/table">
            <a:tbl>
              <a:tblPr/>
              <a:tblGrid>
                <a:gridCol w="1006505"/>
                <a:gridCol w="4428709"/>
                <a:gridCol w="995826"/>
              </a:tblGrid>
              <a:tr h="9375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699806">
                <a:tc>
                  <a:txBody>
                    <a:bodyPr/>
                    <a:lstStyle/>
                    <a:p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+mn-ea"/>
                          <a:cs typeface="+mn-cs"/>
                        </a:rPr>
                        <a:t>24.08.</a:t>
                      </a:r>
                      <a:endParaRPr lang="ru-RU" sz="1800" b="1" strike="noStrike" spc="-1" dirty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8. Лекция РО Знание в формате ВКС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«Цифровой суверенитет правила безопасности в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киберпространстве»</a:t>
                      </a:r>
                      <a:endParaRPr lang="ru-RU" sz="1800" b="0" strike="noStrike" spc="-1" baseline="0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9. Лекция РО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Знание в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формате ВКС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Цифровой след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госслужащего: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риски и управление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репутацией»</a:t>
                      </a:r>
                      <a:endParaRPr lang="ru-RU" sz="1800" b="0" strike="noStrike" spc="-1" baseline="0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+mn-ea"/>
                          <a:cs typeface="+mn-cs"/>
                        </a:rPr>
                        <a:t>14-00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+mn-ea"/>
                          <a:cs typeface="+mn-cs"/>
                        </a:rPr>
                        <a:t>14-30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2340140">
                <a:tc>
                  <a:txBody>
                    <a:bodyPr/>
                    <a:lstStyle/>
                    <a:p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+mn-ea"/>
                          <a:cs typeface="+mn-cs"/>
                        </a:rPr>
                        <a:t>26.08</a:t>
                      </a:r>
                      <a:endParaRPr lang="ru-RU" sz="1800" b="1" strike="noStrike" spc="-1" dirty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10.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Мы за ЗОЖ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 -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проводится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 базе спортивного клуба Спарта.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11. Индивидуальное консультирование по вопросам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законодательства руководителем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КС Лебедевой Е.А.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12. Лекция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«Возможности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сетевого мессенджера МАХ», консультация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(проводит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руководитель КС Лебедева ЕА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.)</a:t>
                      </a: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+mn-ea"/>
                          <a:cs typeface="+mn-cs"/>
                        </a:rPr>
                        <a:t>10-00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+mn-ea"/>
                          <a:cs typeface="+mn-cs"/>
                        </a:rPr>
                        <a:t>12-00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+mn-ea"/>
                          <a:cs typeface="+mn-cs"/>
                        </a:rPr>
                        <a:t>12-30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35" name="CustomShape 5"/>
          <p:cNvSpPr/>
          <p:nvPr/>
        </p:nvSpPr>
        <p:spPr>
          <a:xfrm>
            <a:off x="1399958" y="791492"/>
            <a:ext cx="32310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</a:t>
            </a:r>
            <a:r>
              <a:rPr lang="ru-RU" sz="18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Новоорского</a:t>
            </a:r>
            <a:r>
              <a:rPr lang="ru-RU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района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92488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</TotalTime>
  <Words>331</Words>
  <Application>Microsoft Office PowerPoint</Application>
  <PresentationFormat>Произвольный</PresentationFormat>
  <Paragraphs>70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Белова Юлия Викторовна</cp:lastModifiedBy>
  <cp:revision>152</cp:revision>
  <cp:lastPrinted>2025-12-05T14:47:26Z</cp:lastPrinted>
  <dcterms:created xsi:type="dcterms:W3CDTF">2025-11-06T11:20:25Z</dcterms:created>
  <dcterms:modified xsi:type="dcterms:W3CDTF">2026-07-23T05:25:41Z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1</vt:i4>
  </property>
</Properties>
</file>