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</p:sldIdLst>
  <p:sldSz cx="7556500" cy="106934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63" d="100"/>
          <a:sy n="63" d="100"/>
        </p:scale>
        <p:origin x="1266" y="66"/>
      </p:cViewPr>
      <p:guideLst>
        <p:guide orient="horz" pos="3368"/>
        <p:guide pos="23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/>
          <p:cNvPicPr/>
          <p:nvPr/>
        </p:nvPicPr>
        <p:blipFill>
          <a:blip r:embed="rId2"/>
          <a:stretch/>
        </p:blipFill>
        <p:spPr>
          <a:xfrm>
            <a:off x="3490218" y="108000"/>
            <a:ext cx="3959982" cy="1430924"/>
          </a:xfrm>
          <a:prstGeom prst="rect">
            <a:avLst/>
          </a:prstGeom>
          <a:ln>
            <a:noFill/>
          </a:ln>
        </p:spPr>
      </p:pic>
      <p:sp>
        <p:nvSpPr>
          <p:cNvPr id="37" name="CustomShape 1"/>
          <p:cNvSpPr/>
          <p:nvPr/>
        </p:nvSpPr>
        <p:spPr>
          <a:xfrm>
            <a:off x="111240" y="7000200"/>
            <a:ext cx="7344000" cy="35820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8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101520" cy="131040"/>
          </a:xfrm>
          <a:prstGeom prst="rect">
            <a:avLst/>
          </a:prstGeom>
          <a:ln>
            <a:noFill/>
          </a:ln>
        </p:spPr>
      </p:pic>
      <p:sp>
        <p:nvSpPr>
          <p:cNvPr id="39" name="CustomShape 2"/>
          <p:cNvSpPr/>
          <p:nvPr/>
        </p:nvSpPr>
        <p:spPr>
          <a:xfrm>
            <a:off x="771480" y="8178120"/>
            <a:ext cx="92880" cy="12780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0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90520" cy="131040"/>
          </a:xfrm>
          <a:prstGeom prst="rect">
            <a:avLst/>
          </a:prstGeom>
          <a:ln>
            <a:noFill/>
          </a:ln>
        </p:spPr>
      </p:pic>
      <p:pic>
        <p:nvPicPr>
          <p:cNvPr id="41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317520" cy="131040"/>
          </a:xfrm>
          <a:prstGeom prst="rect">
            <a:avLst/>
          </a:prstGeom>
          <a:ln>
            <a:noFill/>
          </a:ln>
        </p:spPr>
      </p:pic>
      <p:pic>
        <p:nvPicPr>
          <p:cNvPr id="42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108360" cy="127440"/>
          </a:xfrm>
          <a:prstGeom prst="rect">
            <a:avLst/>
          </a:prstGeom>
          <a:ln>
            <a:noFill/>
          </a:ln>
        </p:spPr>
      </p:pic>
      <p:pic>
        <p:nvPicPr>
          <p:cNvPr id="43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111240" cy="129240"/>
          </a:xfrm>
          <a:prstGeom prst="rect">
            <a:avLst/>
          </a:prstGeom>
          <a:ln>
            <a:noFill/>
          </a:ln>
        </p:spPr>
      </p:pic>
      <p:sp>
        <p:nvSpPr>
          <p:cNvPr id="44" name="CustomShape 3"/>
          <p:cNvSpPr/>
          <p:nvPr/>
        </p:nvSpPr>
        <p:spPr>
          <a:xfrm>
            <a:off x="4673615" y="120000"/>
            <a:ext cx="2650747" cy="97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/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 на сентябрь </a:t>
            </a:r>
            <a:r>
              <a:rPr lang="ru-RU" sz="27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2026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CustomShape 4"/>
          <p:cNvSpPr/>
          <p:nvPr/>
        </p:nvSpPr>
        <p:spPr>
          <a:xfrm>
            <a:off x="628920" y="8441640"/>
            <a:ext cx="5112360" cy="23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4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12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12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</a:t>
            </a:r>
            <a:r>
              <a:rPr lang="ru-RU" sz="1400" b="0" strike="noStrike" spc="-2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контакты:</a:t>
            </a: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462800 </a:t>
            </a:r>
            <a:r>
              <a:rPr lang="ru-RU" sz="14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Новоорский</a:t>
            </a: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 п. Новоорск ул. </a:t>
            </a:r>
            <a:r>
              <a:rPr lang="ru-RU" sz="14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Акбауова</a:t>
            </a: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д.14 А</a:t>
            </a: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</a:t>
            </a:r>
            <a:r>
              <a:rPr lang="ru-RU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номер</a:t>
            </a:r>
            <a:r>
              <a:rPr lang="ru-RU" sz="1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8(3532)98-18-69</a:t>
            </a:r>
            <a:endParaRPr lang="ru-RU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ФИО: Лебедева Елена Алексеевна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CustomShape 5"/>
          <p:cNvSpPr/>
          <p:nvPr/>
        </p:nvSpPr>
        <p:spPr>
          <a:xfrm>
            <a:off x="3185100" y="7472212"/>
            <a:ext cx="3600015" cy="83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</a:t>
            </a:r>
            <a:r>
              <a:rPr lang="ru-RU" sz="1600" b="1" strike="noStrike" spc="-52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работы: Понедельник – четверг 09:00 – </a:t>
            </a:r>
            <a:r>
              <a:rPr lang="ru-RU" sz="1600" b="1" strike="noStrike" spc="-7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18:00 Пятница -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09:00 – </a:t>
            </a:r>
            <a:r>
              <a:rPr lang="ru-RU" sz="1600" b="1" strike="noStrike" spc="-7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CustomShape 6"/>
          <p:cNvSpPr/>
          <p:nvPr/>
        </p:nvSpPr>
        <p:spPr>
          <a:xfrm>
            <a:off x="6123240" y="8786520"/>
            <a:ext cx="991440" cy="76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4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86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4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486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</a:t>
            </a:r>
            <a:r>
              <a:rPr lang="ru-RU" sz="800" b="0" strike="noStrike" spc="-12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4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</a:t>
            </a:r>
            <a:r>
              <a:rPr lang="ru-RU" sz="800" b="0" strike="noStrike" spc="32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7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Оренбургской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8" name="object 49"/>
          <p:cNvPicPr/>
          <p:nvPr/>
        </p:nvPicPr>
        <p:blipFill>
          <a:blip r:embed="rId8"/>
          <a:stretch/>
        </p:blipFill>
        <p:spPr>
          <a:xfrm>
            <a:off x="399826" y="316800"/>
            <a:ext cx="837720" cy="955440"/>
          </a:xfrm>
          <a:prstGeom prst="rect">
            <a:avLst/>
          </a:prstGeom>
          <a:ln>
            <a:noFill/>
          </a:ln>
        </p:spPr>
      </p:pic>
      <p:sp>
        <p:nvSpPr>
          <p:cNvPr id="64" name="CustomShape 11"/>
          <p:cNvSpPr/>
          <p:nvPr/>
        </p:nvSpPr>
        <p:spPr>
          <a:xfrm>
            <a:off x="6140520" y="9593640"/>
            <a:ext cx="873000" cy="8568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5" name="CustomShape 12"/>
          <p:cNvSpPr/>
          <p:nvPr/>
        </p:nvSpPr>
        <p:spPr>
          <a:xfrm>
            <a:off x="6304892" y="7992360"/>
            <a:ext cx="813600" cy="813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6" name="object 48"/>
          <p:cNvPicPr/>
          <p:nvPr/>
        </p:nvPicPr>
        <p:blipFill>
          <a:blip r:embed="rId9"/>
          <a:stretch/>
        </p:blipFill>
        <p:spPr>
          <a:xfrm>
            <a:off x="6429317" y="8220748"/>
            <a:ext cx="599760" cy="514800"/>
          </a:xfrm>
          <a:prstGeom prst="rect">
            <a:avLst/>
          </a:prstGeom>
          <a:ln>
            <a:noFill/>
          </a:ln>
        </p:spPr>
      </p:pic>
      <p:pic>
        <p:nvPicPr>
          <p:cNvPr id="67" name="Рисунок 7"/>
          <p:cNvPicPr/>
          <p:nvPr/>
        </p:nvPicPr>
        <p:blipFill>
          <a:blip r:embed="rId10"/>
          <a:stretch/>
        </p:blipFill>
        <p:spPr>
          <a:xfrm>
            <a:off x="6153120" y="9577080"/>
            <a:ext cx="860400" cy="860400"/>
          </a:xfrm>
          <a:prstGeom prst="rect">
            <a:avLst/>
          </a:prstGeom>
          <a:ln>
            <a:noFill/>
          </a:ln>
        </p:spPr>
      </p:pic>
      <p:graphicFrame>
        <p:nvGraphicFramePr>
          <p:cNvPr id="68" name="Table 13"/>
          <p:cNvGraphicFramePr/>
          <p:nvPr>
            <p:extLst>
              <p:ext uri="{D42A27DB-BD31-4B8C-83A1-F6EECF244321}">
                <p14:modId xmlns:p14="http://schemas.microsoft.com/office/powerpoint/2010/main" val="1397772416"/>
              </p:ext>
            </p:extLst>
          </p:nvPr>
        </p:nvGraphicFramePr>
        <p:xfrm>
          <a:off x="920730" y="1774800"/>
          <a:ext cx="6271446" cy="5385560"/>
        </p:xfrm>
        <a:graphic>
          <a:graphicData uri="http://schemas.openxmlformats.org/drawingml/2006/table">
            <a:tbl>
              <a:tblPr/>
              <a:tblGrid>
                <a:gridCol w="778112"/>
                <a:gridCol w="4619556"/>
                <a:gridCol w="87377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29203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03.09.</a:t>
                      </a:r>
                      <a:endParaRPr lang="ru-RU" sz="1800" b="1" strike="noStrike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800" b="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Спортивное мероприятие совместно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с КЦСОН </a:t>
                      </a:r>
                      <a:r>
                        <a:rPr lang="ru-RU" sz="1800" b="0" strike="noStrike" spc="-1" baseline="0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Новоорского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района Скандинавская ходьба»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2. 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РО 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Знание (онлайн-лекция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 « 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Голосуем сердцем-воспитываем примером: выборы в России»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 Встреча с председателем территориальной избирательной комиссии </a:t>
                      </a:r>
                      <a:r>
                        <a:rPr lang="ru-RU" sz="1800" b="0" strike="noStrike" spc="-1" baseline="0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Новоорского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района в рамках мероприятия « Выборы 2026» А.С.Петряевой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09-00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12-00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15-00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20994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09.09.</a:t>
                      </a:r>
                      <a:endParaRPr lang="ru-RU" sz="1800" b="1" strike="noStrike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 Мастер-класс «Рукотворное тепло» в рамках подготовки  ко Дню пожилого человека . Проводит специалист КЦСОН Данилова П.В.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 Лекция «Возможности сетевого мессенджера МАХ», консультация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(проводит руководитель КС Лебедева ЕА.)</a:t>
                      </a: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11-00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12-30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35" name="CustomShape 5"/>
          <p:cNvSpPr/>
          <p:nvPr/>
        </p:nvSpPr>
        <p:spPr>
          <a:xfrm>
            <a:off x="1360440" y="351284"/>
            <a:ext cx="32310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СОЦФОНДА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Новоорского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района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/>
          <p:cNvPicPr/>
          <p:nvPr/>
        </p:nvPicPr>
        <p:blipFill>
          <a:blip r:embed="rId2"/>
          <a:stretch/>
        </p:blipFill>
        <p:spPr>
          <a:xfrm>
            <a:off x="2987919" y="79793"/>
            <a:ext cx="4356625" cy="1340868"/>
          </a:xfrm>
          <a:prstGeom prst="rect">
            <a:avLst/>
          </a:prstGeom>
          <a:ln>
            <a:noFill/>
          </a:ln>
        </p:spPr>
      </p:pic>
      <p:sp>
        <p:nvSpPr>
          <p:cNvPr id="37" name="CustomShape 1"/>
          <p:cNvSpPr/>
          <p:nvPr/>
        </p:nvSpPr>
        <p:spPr>
          <a:xfrm>
            <a:off x="111240" y="7000200"/>
            <a:ext cx="7344000" cy="35820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8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101520" cy="131040"/>
          </a:xfrm>
          <a:prstGeom prst="rect">
            <a:avLst/>
          </a:prstGeom>
          <a:ln>
            <a:noFill/>
          </a:ln>
        </p:spPr>
      </p:pic>
      <p:sp>
        <p:nvSpPr>
          <p:cNvPr id="39" name="CustomShape 2"/>
          <p:cNvSpPr/>
          <p:nvPr/>
        </p:nvSpPr>
        <p:spPr>
          <a:xfrm>
            <a:off x="771480" y="8178120"/>
            <a:ext cx="92880" cy="12780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0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90520" cy="131040"/>
          </a:xfrm>
          <a:prstGeom prst="rect">
            <a:avLst/>
          </a:prstGeom>
          <a:ln>
            <a:noFill/>
          </a:ln>
        </p:spPr>
      </p:pic>
      <p:pic>
        <p:nvPicPr>
          <p:cNvPr id="41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317520" cy="131040"/>
          </a:xfrm>
          <a:prstGeom prst="rect">
            <a:avLst/>
          </a:prstGeom>
          <a:ln>
            <a:noFill/>
          </a:ln>
        </p:spPr>
      </p:pic>
      <p:pic>
        <p:nvPicPr>
          <p:cNvPr id="42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108360" cy="127440"/>
          </a:xfrm>
          <a:prstGeom prst="rect">
            <a:avLst/>
          </a:prstGeom>
          <a:ln>
            <a:noFill/>
          </a:ln>
        </p:spPr>
      </p:pic>
      <p:pic>
        <p:nvPicPr>
          <p:cNvPr id="43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111240" cy="129240"/>
          </a:xfrm>
          <a:prstGeom prst="rect">
            <a:avLst/>
          </a:prstGeom>
          <a:ln>
            <a:noFill/>
          </a:ln>
        </p:spPr>
      </p:pic>
      <p:sp>
        <p:nvSpPr>
          <p:cNvPr id="44" name="CustomShape 3"/>
          <p:cNvSpPr/>
          <p:nvPr/>
        </p:nvSpPr>
        <p:spPr>
          <a:xfrm>
            <a:off x="3850258" y="167671"/>
            <a:ext cx="3264422" cy="133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/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</a:t>
            </a:r>
          </a:p>
          <a:p>
            <a:pPr algn="ctr"/>
            <a:r>
              <a:rPr lang="ru-RU" sz="27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на сентябрь </a:t>
            </a:r>
            <a:r>
              <a:rPr lang="ru-RU" sz="2700" b="1" strike="noStrike" spc="-7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2026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CustomShape 4"/>
          <p:cNvSpPr/>
          <p:nvPr/>
        </p:nvSpPr>
        <p:spPr>
          <a:xfrm>
            <a:off x="628920" y="8441640"/>
            <a:ext cx="5112360" cy="199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4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12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12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</a:t>
            </a:r>
            <a:r>
              <a:rPr lang="ru-RU" sz="1400" b="0" strike="noStrike" spc="-2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контакты:</a:t>
            </a: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462800 </a:t>
            </a:r>
            <a:r>
              <a:rPr lang="ru-RU" sz="14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Новоорский</a:t>
            </a: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 п. Новоорск ул. </a:t>
            </a:r>
            <a:r>
              <a:rPr lang="ru-RU" sz="14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Акбауова</a:t>
            </a: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д.14 А</a:t>
            </a: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</a:t>
            </a:r>
            <a:r>
              <a:rPr lang="ru-RU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8(3532)98-18-69</a:t>
            </a:r>
            <a:endParaRPr lang="ru-RU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ФИО: </a:t>
            </a:r>
            <a:r>
              <a:rPr lang="ru-RU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Лебедева Елена </a:t>
            </a:r>
            <a:r>
              <a:rPr lang="ru-RU" sz="1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Алексеевна</a:t>
            </a:r>
            <a:endParaRPr lang="ru-RU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46" name="CustomShape 5"/>
          <p:cNvSpPr/>
          <p:nvPr/>
        </p:nvSpPr>
        <p:spPr>
          <a:xfrm>
            <a:off x="2987919" y="7485420"/>
            <a:ext cx="3600015" cy="83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</a:t>
            </a:r>
            <a:r>
              <a:rPr lang="ru-RU" sz="1600" b="1" strike="noStrike" spc="-52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работы: Понедельник – четверг 09:00 – </a:t>
            </a:r>
            <a:r>
              <a:rPr lang="ru-RU" sz="1600" b="1" strike="noStrike" spc="-7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18:00 Пятница -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09:00 – </a:t>
            </a:r>
            <a:r>
              <a:rPr lang="ru-RU" sz="1600" b="1" strike="noStrike" spc="-7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CustomShape 6"/>
          <p:cNvSpPr/>
          <p:nvPr/>
        </p:nvSpPr>
        <p:spPr>
          <a:xfrm>
            <a:off x="6123240" y="8786520"/>
            <a:ext cx="991440" cy="76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4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86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4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486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</a:t>
            </a:r>
            <a:r>
              <a:rPr lang="ru-RU" sz="800" b="0" strike="noStrike" spc="-12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4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</a:t>
            </a:r>
            <a:r>
              <a:rPr lang="ru-RU" sz="800" b="0" strike="noStrike" spc="32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7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Оренбургской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8" name="object 49"/>
          <p:cNvPicPr/>
          <p:nvPr/>
        </p:nvPicPr>
        <p:blipFill>
          <a:blip r:embed="rId8"/>
          <a:stretch/>
        </p:blipFill>
        <p:spPr>
          <a:xfrm>
            <a:off x="308794" y="195299"/>
            <a:ext cx="837720" cy="955440"/>
          </a:xfrm>
          <a:prstGeom prst="rect">
            <a:avLst/>
          </a:prstGeom>
          <a:ln>
            <a:noFill/>
          </a:ln>
        </p:spPr>
      </p:pic>
      <p:sp>
        <p:nvSpPr>
          <p:cNvPr id="64" name="CustomShape 11"/>
          <p:cNvSpPr/>
          <p:nvPr/>
        </p:nvSpPr>
        <p:spPr>
          <a:xfrm>
            <a:off x="6140520" y="9593640"/>
            <a:ext cx="873000" cy="8568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5" name="CustomShape 12"/>
          <p:cNvSpPr/>
          <p:nvPr/>
        </p:nvSpPr>
        <p:spPr>
          <a:xfrm>
            <a:off x="6047640" y="7937640"/>
            <a:ext cx="813600" cy="813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6" name="object 48"/>
          <p:cNvPicPr/>
          <p:nvPr/>
        </p:nvPicPr>
        <p:blipFill>
          <a:blip r:embed="rId9"/>
          <a:stretch/>
        </p:blipFill>
        <p:spPr>
          <a:xfrm>
            <a:off x="6162120" y="8141760"/>
            <a:ext cx="599760" cy="514800"/>
          </a:xfrm>
          <a:prstGeom prst="rect">
            <a:avLst/>
          </a:prstGeom>
          <a:ln>
            <a:noFill/>
          </a:ln>
        </p:spPr>
      </p:pic>
      <p:pic>
        <p:nvPicPr>
          <p:cNvPr id="67" name="Рисунок 7"/>
          <p:cNvPicPr/>
          <p:nvPr/>
        </p:nvPicPr>
        <p:blipFill>
          <a:blip r:embed="rId10"/>
          <a:stretch/>
        </p:blipFill>
        <p:spPr>
          <a:xfrm>
            <a:off x="6153120" y="9577080"/>
            <a:ext cx="860400" cy="860400"/>
          </a:xfrm>
          <a:prstGeom prst="rect">
            <a:avLst/>
          </a:prstGeom>
          <a:ln>
            <a:noFill/>
          </a:ln>
        </p:spPr>
      </p:pic>
      <p:graphicFrame>
        <p:nvGraphicFramePr>
          <p:cNvPr id="68" name="Table 13"/>
          <p:cNvGraphicFramePr/>
          <p:nvPr>
            <p:extLst>
              <p:ext uri="{D42A27DB-BD31-4B8C-83A1-F6EECF244321}">
                <p14:modId xmlns:p14="http://schemas.microsoft.com/office/powerpoint/2010/main" val="831071192"/>
              </p:ext>
            </p:extLst>
          </p:nvPr>
        </p:nvGraphicFramePr>
        <p:xfrm>
          <a:off x="704858" y="1435909"/>
          <a:ext cx="6431040" cy="6049511"/>
        </p:xfrm>
        <a:graphic>
          <a:graphicData uri="http://schemas.openxmlformats.org/drawingml/2006/table">
            <a:tbl>
              <a:tblPr/>
              <a:tblGrid>
                <a:gridCol w="1006505"/>
                <a:gridCol w="4428709"/>
                <a:gridCol w="995826"/>
              </a:tblGrid>
              <a:tr h="6890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4529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14.09.</a:t>
                      </a:r>
                      <a:endParaRPr lang="ru-RU" sz="1800" b="1" strike="noStrike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 Лекция РО Знание в формате ВКС «Противодействие терроризму. Угрозы единству России: механизмы противодействия разжиганию межнациональной и межконфессиональной розни»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 Лекция РО Знание в формате ВКС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 Информационная война как элемент гибридной войны»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14-00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14-30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14016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15.09.</a:t>
                      </a:r>
                      <a:endParaRPr lang="ru-RU" sz="1800" b="1" strike="noStrike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.«Мы за ЗОЖ» - проводится 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 базе спортивного клуба Спарта.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9. Индивидуальное консультирование по вопросам пенсионного законодательства руководителем КС Лебедевой Е.А.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10-00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12-00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1337085">
                <a:tc>
                  <a:txBody>
                    <a:bodyPr/>
                    <a:lstStyle/>
                    <a:p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17.09</a:t>
                      </a:r>
                      <a:endParaRPr lang="ru-RU" sz="1800" b="1" strike="noStrike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10.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Школа медицинской грамотности «Знаю и умею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». «А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льцгеймер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атакует. Как сохранить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память?»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(проводит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врач-методист </a:t>
                      </a:r>
                      <a:r>
                        <a:rPr lang="ru-RU" sz="18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Ириклинской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РБ)</a:t>
                      </a: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10-00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35" name="CustomShape 5"/>
          <p:cNvSpPr/>
          <p:nvPr/>
        </p:nvSpPr>
        <p:spPr>
          <a:xfrm>
            <a:off x="1201680" y="233021"/>
            <a:ext cx="32310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ЦЕНТР ОБЩЕНИЯ СОЦФОНДА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Новоорского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района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924887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/>
          <p:cNvPicPr/>
          <p:nvPr/>
        </p:nvPicPr>
        <p:blipFill>
          <a:blip r:embed="rId2"/>
          <a:stretch/>
        </p:blipFill>
        <p:spPr>
          <a:xfrm>
            <a:off x="3202186" y="79792"/>
            <a:ext cx="4142358" cy="1594499"/>
          </a:xfrm>
          <a:prstGeom prst="rect">
            <a:avLst/>
          </a:prstGeom>
          <a:ln>
            <a:noFill/>
          </a:ln>
        </p:spPr>
      </p:pic>
      <p:sp>
        <p:nvSpPr>
          <p:cNvPr id="37" name="CustomShape 1"/>
          <p:cNvSpPr/>
          <p:nvPr/>
        </p:nvSpPr>
        <p:spPr>
          <a:xfrm>
            <a:off x="111240" y="7000200"/>
            <a:ext cx="7344000" cy="35820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8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101520" cy="131040"/>
          </a:xfrm>
          <a:prstGeom prst="rect">
            <a:avLst/>
          </a:prstGeom>
          <a:ln>
            <a:noFill/>
          </a:ln>
        </p:spPr>
      </p:pic>
      <p:sp>
        <p:nvSpPr>
          <p:cNvPr id="39" name="CustomShape 2"/>
          <p:cNvSpPr/>
          <p:nvPr/>
        </p:nvSpPr>
        <p:spPr>
          <a:xfrm>
            <a:off x="771480" y="8178120"/>
            <a:ext cx="92880" cy="12780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0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90520" cy="131040"/>
          </a:xfrm>
          <a:prstGeom prst="rect">
            <a:avLst/>
          </a:prstGeom>
          <a:ln>
            <a:noFill/>
          </a:ln>
        </p:spPr>
      </p:pic>
      <p:pic>
        <p:nvPicPr>
          <p:cNvPr id="41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317520" cy="131040"/>
          </a:xfrm>
          <a:prstGeom prst="rect">
            <a:avLst/>
          </a:prstGeom>
          <a:ln>
            <a:noFill/>
          </a:ln>
        </p:spPr>
      </p:pic>
      <p:pic>
        <p:nvPicPr>
          <p:cNvPr id="42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108360" cy="127440"/>
          </a:xfrm>
          <a:prstGeom prst="rect">
            <a:avLst/>
          </a:prstGeom>
          <a:ln>
            <a:noFill/>
          </a:ln>
        </p:spPr>
      </p:pic>
      <p:pic>
        <p:nvPicPr>
          <p:cNvPr id="43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111240" cy="129240"/>
          </a:xfrm>
          <a:prstGeom prst="rect">
            <a:avLst/>
          </a:prstGeom>
          <a:ln>
            <a:noFill/>
          </a:ln>
        </p:spPr>
      </p:pic>
      <p:sp>
        <p:nvSpPr>
          <p:cNvPr id="44" name="CustomShape 3"/>
          <p:cNvSpPr/>
          <p:nvPr/>
        </p:nvSpPr>
        <p:spPr>
          <a:xfrm>
            <a:off x="4282306" y="167671"/>
            <a:ext cx="2832374" cy="97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/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</a:t>
            </a:r>
          </a:p>
          <a:p>
            <a:pPr algn="ctr"/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 сентябрь </a:t>
            </a:r>
            <a:r>
              <a:rPr lang="ru-RU" sz="2700" b="1" strike="noStrike" spc="-7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2026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CustomShape 4"/>
          <p:cNvSpPr/>
          <p:nvPr/>
        </p:nvSpPr>
        <p:spPr>
          <a:xfrm>
            <a:off x="628920" y="8441640"/>
            <a:ext cx="5112360" cy="199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4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12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12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</a:t>
            </a:r>
            <a:r>
              <a:rPr lang="ru-RU" sz="1400" b="0" strike="noStrike" spc="-2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контакты:</a:t>
            </a: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462800 </a:t>
            </a:r>
            <a:r>
              <a:rPr lang="ru-RU" sz="14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Новоорский</a:t>
            </a: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 п. Новоорск ул. </a:t>
            </a:r>
            <a:r>
              <a:rPr lang="ru-RU" sz="14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Акбауова</a:t>
            </a: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д.14 А</a:t>
            </a: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</a:t>
            </a:r>
            <a:r>
              <a:rPr lang="ru-RU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8(3532)98-18-69</a:t>
            </a:r>
            <a:endParaRPr lang="ru-RU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ФИО: </a:t>
            </a:r>
            <a:r>
              <a:rPr lang="ru-RU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Лебедева Елена </a:t>
            </a:r>
            <a:r>
              <a:rPr lang="ru-RU" sz="14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Алексеевна</a:t>
            </a:r>
            <a:endParaRPr lang="ru-RU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46" name="CustomShape 5"/>
          <p:cNvSpPr/>
          <p:nvPr/>
        </p:nvSpPr>
        <p:spPr>
          <a:xfrm>
            <a:off x="3514665" y="7119133"/>
            <a:ext cx="3600015" cy="83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</a:t>
            </a:r>
            <a:r>
              <a:rPr lang="ru-RU" sz="1600" b="1" strike="noStrike" spc="-52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работы: Понедельник – четверг 09:00 – </a:t>
            </a:r>
            <a:r>
              <a:rPr lang="ru-RU" sz="1600" b="1" strike="noStrike" spc="-7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18:00 Пятница -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09:00 – </a:t>
            </a:r>
            <a:r>
              <a:rPr lang="ru-RU" sz="1600" b="1" strike="noStrike" spc="-7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CustomShape 6"/>
          <p:cNvSpPr/>
          <p:nvPr/>
        </p:nvSpPr>
        <p:spPr>
          <a:xfrm>
            <a:off x="6123240" y="8786520"/>
            <a:ext cx="991440" cy="76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4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86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4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486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</a:t>
            </a:r>
            <a:r>
              <a:rPr lang="ru-RU" sz="800" b="0" strike="noStrike" spc="-12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4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</a:t>
            </a:r>
            <a:r>
              <a:rPr lang="ru-RU" sz="800" b="0" strike="noStrike" spc="32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7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Оренбургской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8" name="object 49"/>
          <p:cNvPicPr/>
          <p:nvPr/>
        </p:nvPicPr>
        <p:blipFill>
          <a:blip r:embed="rId8"/>
          <a:stretch/>
        </p:blipFill>
        <p:spPr>
          <a:xfrm>
            <a:off x="349226" y="917544"/>
            <a:ext cx="837720" cy="955440"/>
          </a:xfrm>
          <a:prstGeom prst="rect">
            <a:avLst/>
          </a:prstGeom>
          <a:ln>
            <a:noFill/>
          </a:ln>
        </p:spPr>
      </p:pic>
      <p:sp>
        <p:nvSpPr>
          <p:cNvPr id="64" name="CustomShape 11"/>
          <p:cNvSpPr/>
          <p:nvPr/>
        </p:nvSpPr>
        <p:spPr>
          <a:xfrm>
            <a:off x="6140520" y="9593640"/>
            <a:ext cx="873000" cy="8568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5" name="CustomShape 12"/>
          <p:cNvSpPr/>
          <p:nvPr/>
        </p:nvSpPr>
        <p:spPr>
          <a:xfrm>
            <a:off x="6047640" y="7937640"/>
            <a:ext cx="813600" cy="813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6" name="object 48"/>
          <p:cNvPicPr/>
          <p:nvPr/>
        </p:nvPicPr>
        <p:blipFill>
          <a:blip r:embed="rId9"/>
          <a:stretch/>
        </p:blipFill>
        <p:spPr>
          <a:xfrm>
            <a:off x="6162120" y="8141760"/>
            <a:ext cx="599760" cy="514800"/>
          </a:xfrm>
          <a:prstGeom prst="rect">
            <a:avLst/>
          </a:prstGeom>
          <a:ln>
            <a:noFill/>
          </a:ln>
        </p:spPr>
      </p:pic>
      <p:pic>
        <p:nvPicPr>
          <p:cNvPr id="67" name="Рисунок 7"/>
          <p:cNvPicPr/>
          <p:nvPr/>
        </p:nvPicPr>
        <p:blipFill>
          <a:blip r:embed="rId10"/>
          <a:stretch/>
        </p:blipFill>
        <p:spPr>
          <a:xfrm>
            <a:off x="6153120" y="9577080"/>
            <a:ext cx="860400" cy="860400"/>
          </a:xfrm>
          <a:prstGeom prst="rect">
            <a:avLst/>
          </a:prstGeom>
          <a:ln>
            <a:noFill/>
          </a:ln>
        </p:spPr>
      </p:pic>
      <p:graphicFrame>
        <p:nvGraphicFramePr>
          <p:cNvPr id="68" name="Table 13"/>
          <p:cNvGraphicFramePr/>
          <p:nvPr>
            <p:extLst>
              <p:ext uri="{D42A27DB-BD31-4B8C-83A1-F6EECF244321}">
                <p14:modId xmlns:p14="http://schemas.microsoft.com/office/powerpoint/2010/main" val="892350390"/>
              </p:ext>
            </p:extLst>
          </p:nvPr>
        </p:nvGraphicFramePr>
        <p:xfrm>
          <a:off x="695160" y="2106340"/>
          <a:ext cx="6431040" cy="3943042"/>
        </p:xfrm>
        <a:graphic>
          <a:graphicData uri="http://schemas.openxmlformats.org/drawingml/2006/table">
            <a:tbl>
              <a:tblPr/>
              <a:tblGrid>
                <a:gridCol w="1006505"/>
                <a:gridCol w="4428709"/>
                <a:gridCol w="995826"/>
              </a:tblGrid>
              <a:tr h="10257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864270">
                <a:tc>
                  <a:txBody>
                    <a:bodyPr/>
                    <a:lstStyle/>
                    <a:p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22.09</a:t>
                      </a:r>
                      <a:endParaRPr lang="ru-RU" sz="1800" b="1" strike="noStrike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«Щедрый осенний стол: дегустация даров урожая и блюд национальной кухни»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(проводит руководитель КС Лебедева ЕА.)</a:t>
                      </a: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15-00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864270">
                <a:tc>
                  <a:txBody>
                    <a:bodyPr/>
                    <a:lstStyle/>
                    <a:p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24.09</a:t>
                      </a:r>
                      <a:endParaRPr lang="ru-RU" sz="1800" b="1" strike="noStrike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12.Спортивное мероприятие совместно с КЦСОН « Вместе весело шагать» 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09-00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864270">
                <a:tc>
                  <a:txBody>
                    <a:bodyPr/>
                    <a:lstStyle/>
                    <a:p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29.09</a:t>
                      </a:r>
                      <a:endParaRPr lang="ru-RU" sz="1800" b="1" strike="noStrike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13. Акция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 Теплые носочки» </a:t>
                      </a:r>
                      <a:r>
                        <a:rPr lang="ru-RU" sz="1800" b="0" strike="noStrike" spc="-1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 честь Дня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пожилого человека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10-00</a:t>
                      </a:r>
                      <a:endParaRPr lang="ru-RU" sz="1800" b="1" strike="noStrike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35" name="CustomShape 5"/>
          <p:cNvSpPr/>
          <p:nvPr/>
        </p:nvSpPr>
        <p:spPr>
          <a:xfrm>
            <a:off x="1399958" y="791492"/>
            <a:ext cx="32310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ЦЕНТР ОБЩЕНИЯ СОЦФОНДА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Новоорского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района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924887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1462</TotalTime>
  <Words>450</Words>
  <Application>Microsoft Office PowerPoint</Application>
  <PresentationFormat>Произвольный</PresentationFormat>
  <Paragraphs>97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Голубева Татьяна Сергеевна</cp:lastModifiedBy>
  <cp:revision>182</cp:revision>
  <cp:lastPrinted>2025-12-05T14:47:26Z</cp:lastPrinted>
  <dcterms:created xsi:type="dcterms:W3CDTF">2025-11-06T11:20:25Z</dcterms:created>
  <dcterms:modified xsi:type="dcterms:W3CDTF">2026-08-28T06:01:33Z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1</vt:i4>
  </property>
</Properties>
</file>