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0" y="7000200"/>
            <a:ext cx="7553160" cy="3690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3" name="object 36"/>
          <p:cNvPicPr/>
          <p:nvPr/>
        </p:nvPicPr>
        <p:blipFill>
          <a:blip r:embed="rId2"/>
          <a:stretch/>
        </p:blipFill>
        <p:spPr>
          <a:xfrm>
            <a:off x="644400" y="8176320"/>
            <a:ext cx="97560" cy="127080"/>
          </a:xfrm>
          <a:prstGeom prst="rect">
            <a:avLst/>
          </a:prstGeom>
          <a:ln>
            <a:noFill/>
          </a:ln>
        </p:spPr>
      </p:pic>
      <p:sp>
        <p:nvSpPr>
          <p:cNvPr id="74" name="CustomShape 2"/>
          <p:cNvSpPr/>
          <p:nvPr/>
        </p:nvSpPr>
        <p:spPr>
          <a:xfrm>
            <a:off x="771480" y="8178120"/>
            <a:ext cx="88920" cy="1238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object 38"/>
          <p:cNvPicPr/>
          <p:nvPr/>
        </p:nvPicPr>
        <p:blipFill>
          <a:blip r:embed="rId3"/>
          <a:stretch/>
        </p:blipFill>
        <p:spPr>
          <a:xfrm>
            <a:off x="888840" y="8176320"/>
            <a:ext cx="286560" cy="127080"/>
          </a:xfrm>
          <a:prstGeom prst="rect">
            <a:avLst/>
          </a:prstGeom>
          <a:ln>
            <a:noFill/>
          </a:ln>
        </p:spPr>
      </p:pic>
      <p:pic>
        <p:nvPicPr>
          <p:cNvPr id="76" name="object 39"/>
          <p:cNvPicPr/>
          <p:nvPr/>
        </p:nvPicPr>
        <p:blipFill>
          <a:blip r:embed="rId4"/>
          <a:stretch/>
        </p:blipFill>
        <p:spPr>
          <a:xfrm>
            <a:off x="1201680" y="8176320"/>
            <a:ext cx="313560" cy="127080"/>
          </a:xfrm>
          <a:prstGeom prst="rect">
            <a:avLst/>
          </a:prstGeom>
          <a:ln>
            <a:noFill/>
          </a:ln>
        </p:spPr>
      </p:pic>
      <p:pic>
        <p:nvPicPr>
          <p:cNvPr id="77" name="object 40"/>
          <p:cNvPicPr/>
          <p:nvPr/>
        </p:nvPicPr>
        <p:blipFill>
          <a:blip r:embed="rId5"/>
          <a:stretch/>
        </p:blipFill>
        <p:spPr>
          <a:xfrm>
            <a:off x="1545480" y="8178120"/>
            <a:ext cx="104400" cy="123480"/>
          </a:xfrm>
          <a:prstGeom prst="rect">
            <a:avLst/>
          </a:prstGeom>
          <a:ln>
            <a:noFill/>
          </a:ln>
        </p:spPr>
      </p:pic>
      <p:pic>
        <p:nvPicPr>
          <p:cNvPr id="78" name="object 41"/>
          <p:cNvPicPr/>
          <p:nvPr/>
        </p:nvPicPr>
        <p:blipFill>
          <a:blip r:embed="rId6"/>
          <a:stretch/>
        </p:blipFill>
        <p:spPr>
          <a:xfrm>
            <a:off x="1679400" y="8178120"/>
            <a:ext cx="107280" cy="125280"/>
          </a:xfrm>
          <a:prstGeom prst="rect">
            <a:avLst/>
          </a:prstGeom>
          <a:ln>
            <a:noFill/>
          </a:ln>
        </p:spPr>
      </p:pic>
      <p:sp>
        <p:nvSpPr>
          <p:cNvPr id="79" name="CustomShape 3"/>
          <p:cNvSpPr/>
          <p:nvPr/>
        </p:nvSpPr>
        <p:spPr>
          <a:xfrm>
            <a:off x="3693960" y="7442280"/>
            <a:ext cx="3859200" cy="79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2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4"/>
          <p:cNvSpPr/>
          <p:nvPr/>
        </p:nvSpPr>
        <p:spPr>
          <a:xfrm>
            <a:off x="6123240" y="8786520"/>
            <a:ext cx="987480" cy="75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5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5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5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6"/>
          <p:cNvSpPr/>
          <p:nvPr/>
        </p:nvSpPr>
        <p:spPr>
          <a:xfrm>
            <a:off x="6047640" y="7937640"/>
            <a:ext cx="809640" cy="8096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3" name="object 48"/>
          <p:cNvPicPr/>
          <p:nvPr/>
        </p:nvPicPr>
        <p:blipFill>
          <a:blip r:embed="rId7"/>
          <a:stretch/>
        </p:blipFill>
        <p:spPr>
          <a:xfrm>
            <a:off x="6162120" y="8141760"/>
            <a:ext cx="595800" cy="510840"/>
          </a:xfrm>
          <a:prstGeom prst="rect">
            <a:avLst/>
          </a:prstGeom>
          <a:ln>
            <a:noFill/>
          </a:ln>
        </p:spPr>
      </p:pic>
      <p:pic>
        <p:nvPicPr>
          <p:cNvPr id="84" name="Рисунок 7"/>
          <p:cNvPicPr/>
          <p:nvPr/>
        </p:nvPicPr>
        <p:blipFill>
          <a:blip r:embed="rId8"/>
          <a:stretch/>
        </p:blipFill>
        <p:spPr>
          <a:xfrm>
            <a:off x="6153120" y="9577080"/>
            <a:ext cx="856440" cy="856440"/>
          </a:xfrm>
          <a:prstGeom prst="rect">
            <a:avLst/>
          </a:prstGeom>
          <a:ln>
            <a:noFill/>
          </a:ln>
        </p:spPr>
      </p:pic>
      <p:graphicFrame>
        <p:nvGraphicFramePr>
          <p:cNvPr id="85" name="Table 7"/>
          <p:cNvGraphicFramePr/>
          <p:nvPr>
            <p:extLst>
              <p:ext uri="{D42A27DB-BD31-4B8C-83A1-F6EECF244321}">
                <p14:modId xmlns:p14="http://schemas.microsoft.com/office/powerpoint/2010/main" val="1233808460"/>
              </p:ext>
            </p:extLst>
          </p:nvPr>
        </p:nvGraphicFramePr>
        <p:xfrm>
          <a:off x="592560" y="1763280"/>
          <a:ext cx="6770880" cy="5038920"/>
        </p:xfrm>
        <a:graphic>
          <a:graphicData uri="http://schemas.openxmlformats.org/drawingml/2006/table">
            <a:tbl>
              <a:tblPr/>
              <a:tblGrid>
                <a:gridCol w="839880"/>
                <a:gridCol w="4929120"/>
                <a:gridCol w="1001880"/>
              </a:tblGrid>
              <a:tr h="649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8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06.08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1. Мастер класс «Плетение ротангом». (КЦСОН)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 Лекция и консультация: «Возможности сетевого мессенджера МАХ» (руководитель КС).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125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14.08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3. Праздничная программа к году Единства народов России: «Выступление национального хора с. Дюсьметьево». (Совет ветеранов РДК).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17-00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38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17.08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 4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Спортивное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мероприятие «Шаг к здоровью: весёлые старты». (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КЦСОН,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руководитель КС).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5. Лекция ЗОЖ «Энергия без стимуляторов: как держать ритм без кофе и сахара» (Руководитель КС)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17-00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pic>
        <p:nvPicPr>
          <p:cNvPr id="86" name="object 49"/>
          <p:cNvPicPr/>
          <p:nvPr/>
        </p:nvPicPr>
        <p:blipFill>
          <a:blip r:embed="rId9"/>
          <a:stretch/>
        </p:blipFill>
        <p:spPr>
          <a:xfrm>
            <a:off x="452520" y="654840"/>
            <a:ext cx="869760" cy="946800"/>
          </a:xfrm>
          <a:prstGeom prst="rect">
            <a:avLst/>
          </a:prstGeom>
          <a:ln>
            <a:noFill/>
          </a:ln>
        </p:spPr>
      </p:pic>
      <p:sp>
        <p:nvSpPr>
          <p:cNvPr id="87" name="CustomShape 8"/>
          <p:cNvSpPr/>
          <p:nvPr/>
        </p:nvSpPr>
        <p:spPr>
          <a:xfrm>
            <a:off x="1485720" y="564120"/>
            <a:ext cx="3225240" cy="1197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НАДЕЖДА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Пономаревского района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CustomShape 9"/>
          <p:cNvSpPr/>
          <p:nvPr/>
        </p:nvSpPr>
        <p:spPr>
          <a:xfrm>
            <a:off x="4294800" y="476280"/>
            <a:ext cx="3071520" cy="9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23000" algn="ctr">
              <a:lnSpc>
                <a:spcPts val="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 НА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23000" algn="ctr">
              <a:lnSpc>
                <a:spcPts val="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23000" algn="ctr">
              <a:lnSpc>
                <a:spcPts val="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АПРЕЛЬ 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10"/>
          <p:cNvSpPr/>
          <p:nvPr/>
        </p:nvSpPr>
        <p:spPr>
          <a:xfrm>
            <a:off x="460080" y="8372880"/>
            <a:ext cx="4922280" cy="218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9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9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Адрес:Пономаревский район, с. Пономаревка, ул. Советская д. 58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номер: 83535721296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ФИО: Литвинов Андрей Александрович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" name="object 33"/>
          <p:cNvPicPr/>
          <p:nvPr/>
        </p:nvPicPr>
        <p:blipFill>
          <a:blip r:embed="rId10"/>
          <a:stretch/>
        </p:blipFill>
        <p:spPr>
          <a:xfrm>
            <a:off x="3731760" y="108000"/>
            <a:ext cx="3715200" cy="1268280"/>
          </a:xfrm>
          <a:prstGeom prst="rect">
            <a:avLst/>
          </a:prstGeom>
          <a:ln>
            <a:noFill/>
          </a:ln>
        </p:spPr>
      </p:pic>
      <p:sp>
        <p:nvSpPr>
          <p:cNvPr id="91" name="CustomShape 11"/>
          <p:cNvSpPr/>
          <p:nvPr/>
        </p:nvSpPr>
        <p:spPr>
          <a:xfrm>
            <a:off x="4506840" y="91080"/>
            <a:ext cx="2647440" cy="97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7000200"/>
            <a:ext cx="7553160" cy="3690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3" name="object 36"/>
          <p:cNvPicPr/>
          <p:nvPr/>
        </p:nvPicPr>
        <p:blipFill>
          <a:blip r:embed="rId2"/>
          <a:stretch/>
        </p:blipFill>
        <p:spPr>
          <a:xfrm>
            <a:off x="644400" y="8176320"/>
            <a:ext cx="97560" cy="12708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771480" y="8178120"/>
            <a:ext cx="88920" cy="1238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5" name="object 38"/>
          <p:cNvPicPr/>
          <p:nvPr/>
        </p:nvPicPr>
        <p:blipFill>
          <a:blip r:embed="rId3"/>
          <a:stretch/>
        </p:blipFill>
        <p:spPr>
          <a:xfrm>
            <a:off x="888840" y="8176320"/>
            <a:ext cx="286560" cy="127080"/>
          </a:xfrm>
          <a:prstGeom prst="rect">
            <a:avLst/>
          </a:prstGeom>
          <a:ln>
            <a:noFill/>
          </a:ln>
        </p:spPr>
      </p:pic>
      <p:pic>
        <p:nvPicPr>
          <p:cNvPr id="96" name="object 39"/>
          <p:cNvPicPr/>
          <p:nvPr/>
        </p:nvPicPr>
        <p:blipFill>
          <a:blip r:embed="rId4"/>
          <a:stretch/>
        </p:blipFill>
        <p:spPr>
          <a:xfrm>
            <a:off x="1201680" y="8176320"/>
            <a:ext cx="313560" cy="127080"/>
          </a:xfrm>
          <a:prstGeom prst="rect">
            <a:avLst/>
          </a:prstGeom>
          <a:ln>
            <a:noFill/>
          </a:ln>
        </p:spPr>
      </p:pic>
      <p:pic>
        <p:nvPicPr>
          <p:cNvPr id="97" name="object 40"/>
          <p:cNvPicPr/>
          <p:nvPr/>
        </p:nvPicPr>
        <p:blipFill>
          <a:blip r:embed="rId5"/>
          <a:stretch/>
        </p:blipFill>
        <p:spPr>
          <a:xfrm>
            <a:off x="1545480" y="8178120"/>
            <a:ext cx="104400" cy="123480"/>
          </a:xfrm>
          <a:prstGeom prst="rect">
            <a:avLst/>
          </a:prstGeom>
          <a:ln>
            <a:noFill/>
          </a:ln>
        </p:spPr>
      </p:pic>
      <p:pic>
        <p:nvPicPr>
          <p:cNvPr id="98" name="object 41"/>
          <p:cNvPicPr/>
          <p:nvPr/>
        </p:nvPicPr>
        <p:blipFill>
          <a:blip r:embed="rId6"/>
          <a:stretch/>
        </p:blipFill>
        <p:spPr>
          <a:xfrm>
            <a:off x="1679400" y="8178120"/>
            <a:ext cx="107280" cy="125280"/>
          </a:xfrm>
          <a:prstGeom prst="rect">
            <a:avLst/>
          </a:prstGeom>
          <a:ln>
            <a:noFill/>
          </a:ln>
        </p:spPr>
      </p:pic>
      <p:sp>
        <p:nvSpPr>
          <p:cNvPr id="99" name="CustomShape 3"/>
          <p:cNvSpPr/>
          <p:nvPr/>
        </p:nvSpPr>
        <p:spPr>
          <a:xfrm>
            <a:off x="3693960" y="7442280"/>
            <a:ext cx="3859200" cy="79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2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4"/>
          <p:cNvSpPr/>
          <p:nvPr/>
        </p:nvSpPr>
        <p:spPr>
          <a:xfrm>
            <a:off x="6123240" y="8786520"/>
            <a:ext cx="987480" cy="75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5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5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5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CustomShape 6"/>
          <p:cNvSpPr/>
          <p:nvPr/>
        </p:nvSpPr>
        <p:spPr>
          <a:xfrm>
            <a:off x="6047640" y="7937640"/>
            <a:ext cx="809640" cy="8096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3" name="object 48"/>
          <p:cNvPicPr/>
          <p:nvPr/>
        </p:nvPicPr>
        <p:blipFill>
          <a:blip r:embed="rId7"/>
          <a:stretch/>
        </p:blipFill>
        <p:spPr>
          <a:xfrm>
            <a:off x="6162120" y="8141760"/>
            <a:ext cx="595800" cy="51084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7"/>
          <p:cNvPicPr/>
          <p:nvPr/>
        </p:nvPicPr>
        <p:blipFill>
          <a:blip r:embed="rId8"/>
          <a:stretch/>
        </p:blipFill>
        <p:spPr>
          <a:xfrm>
            <a:off x="6153120" y="9577080"/>
            <a:ext cx="856440" cy="856440"/>
          </a:xfrm>
          <a:prstGeom prst="rect">
            <a:avLst/>
          </a:prstGeom>
          <a:ln>
            <a:noFill/>
          </a:ln>
        </p:spPr>
      </p:pic>
      <p:graphicFrame>
        <p:nvGraphicFramePr>
          <p:cNvPr id="105" name="Table 7"/>
          <p:cNvGraphicFramePr/>
          <p:nvPr>
            <p:extLst>
              <p:ext uri="{D42A27DB-BD31-4B8C-83A1-F6EECF244321}">
                <p14:modId xmlns:p14="http://schemas.microsoft.com/office/powerpoint/2010/main" val="2031063057"/>
              </p:ext>
            </p:extLst>
          </p:nvPr>
        </p:nvGraphicFramePr>
        <p:xfrm>
          <a:off x="592560" y="1763280"/>
          <a:ext cx="6770880" cy="5587560"/>
        </p:xfrm>
        <a:graphic>
          <a:graphicData uri="http://schemas.openxmlformats.org/drawingml/2006/table">
            <a:tbl>
              <a:tblPr/>
              <a:tblGrid>
                <a:gridCol w="839880"/>
                <a:gridCol w="4929120"/>
                <a:gridCol w="1001880"/>
              </a:tblGrid>
              <a:tr h="649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8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21.08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6. «Флаг объединяет: вместе с «Движением Первых»»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- акцент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на партнёрство  и единство. (ДДТ)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7. Лекция по пенсионной грамотности «Оформление периодов ухода за нетрудоспособными лицами» (Руководитель КС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). Индивидуальное консультирование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125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24.08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8. Лекция РО Знание: «Правила безопасности в киберпространстве».
9. Лекция РО Знание: «Цифровой след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госслужащего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: риски и управление репутацией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».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14-00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38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26.08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 10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Мероприятие «Первый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Спас - мёдом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нас угощает»: традиции и обычаи народа. (Районная библиотека).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11.Профилактическая беседа «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Осторожно, мошенники»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(проводит работник прокуратуры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pic>
        <p:nvPicPr>
          <p:cNvPr id="106" name="object 49"/>
          <p:cNvPicPr/>
          <p:nvPr/>
        </p:nvPicPr>
        <p:blipFill>
          <a:blip r:embed="rId9"/>
          <a:stretch/>
        </p:blipFill>
        <p:spPr>
          <a:xfrm>
            <a:off x="452520" y="654840"/>
            <a:ext cx="869760" cy="946800"/>
          </a:xfrm>
          <a:prstGeom prst="rect">
            <a:avLst/>
          </a:prstGeom>
          <a:ln>
            <a:noFill/>
          </a:ln>
        </p:spPr>
      </p:pic>
      <p:sp>
        <p:nvSpPr>
          <p:cNvPr id="107" name="CustomShape 8"/>
          <p:cNvSpPr/>
          <p:nvPr/>
        </p:nvSpPr>
        <p:spPr>
          <a:xfrm>
            <a:off x="1485720" y="564120"/>
            <a:ext cx="3225240" cy="1197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НАДЕЖДА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Пономаревского района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9"/>
          <p:cNvSpPr/>
          <p:nvPr/>
        </p:nvSpPr>
        <p:spPr>
          <a:xfrm>
            <a:off x="4294800" y="476280"/>
            <a:ext cx="3071520" cy="9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23000" algn="ctr">
              <a:lnSpc>
                <a:spcPts val="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 НА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23000" algn="ctr">
              <a:lnSpc>
                <a:spcPts val="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23000" algn="ctr">
              <a:lnSpc>
                <a:spcPts val="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АПРЕЛЬ 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10"/>
          <p:cNvSpPr/>
          <p:nvPr/>
        </p:nvSpPr>
        <p:spPr>
          <a:xfrm>
            <a:off x="460080" y="8372880"/>
            <a:ext cx="4922280" cy="218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9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9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Адрес:Пономаревский район, с. Пономаревка, ул. Советская д. 58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номер: 83535721296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ФИО: Литвинов Андрей Александрович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object 33"/>
          <p:cNvPicPr/>
          <p:nvPr/>
        </p:nvPicPr>
        <p:blipFill>
          <a:blip r:embed="rId10"/>
          <a:stretch/>
        </p:blipFill>
        <p:spPr>
          <a:xfrm>
            <a:off x="3731760" y="108000"/>
            <a:ext cx="3715200" cy="1268280"/>
          </a:xfrm>
          <a:prstGeom prst="rect">
            <a:avLst/>
          </a:prstGeom>
          <a:ln>
            <a:noFill/>
          </a:ln>
        </p:spPr>
      </p:pic>
      <p:sp>
        <p:nvSpPr>
          <p:cNvPr id="111" name="CustomShape 11"/>
          <p:cNvSpPr/>
          <p:nvPr/>
        </p:nvSpPr>
        <p:spPr>
          <a:xfrm>
            <a:off x="4506840" y="91080"/>
            <a:ext cx="2647440" cy="97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</TotalTime>
  <Words>343</Words>
  <Application>Microsoft Office PowerPoint</Application>
  <PresentationFormat>Произвольный</PresentationFormat>
  <Paragraphs>67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121</cp:revision>
  <dcterms:created xsi:type="dcterms:W3CDTF">2025-11-06T11:20:25Z</dcterms:created>
  <dcterms:modified xsi:type="dcterms:W3CDTF">2026-07-23T05:42:29Z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