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</p:sldIdLst>
  <p:sldSz cx="7556500" cy="10693400"/>
  <p:notesSz cx="7559675" cy="106918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54" d="100"/>
          <a:sy n="54" d="100"/>
        </p:scale>
        <p:origin x="108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377640" y="381600"/>
            <a:ext cx="6800400" cy="18752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6800400" cy="29581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377640" y="5741640"/>
            <a:ext cx="6800400" cy="29581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377640" y="381600"/>
            <a:ext cx="6800400" cy="18752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 type="body"/>
          </p:nvPr>
        </p:nvSpPr>
        <p:spPr>
          <a:xfrm>
            <a:off x="3862440" y="5741640"/>
            <a:ext cx="3318480" cy="29581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 type="body"/>
          </p:nvPr>
        </p:nvSpPr>
        <p:spPr>
          <a:xfrm>
            <a:off x="377640" y="5741640"/>
            <a:ext cx="3318480" cy="29581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377640" y="381600"/>
            <a:ext cx="6800400" cy="18752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 type="body"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34" name="Рисунок 33"/>
          <p:cNvPicPr/>
          <p:nvPr/>
        </p:nvPicPr>
        <p:blipFill>
          <a:blip r:embed="rId2"/>
          <a:stretch/>
        </p:blipFill>
        <p:spPr>
          <a:xfrm>
            <a:off x="377640" y="2889720"/>
            <a:ext cx="6800400" cy="5425560"/>
          </a:xfrm>
          <a:prstGeom prst="rect">
            <a:avLst/>
          </a:prstGeom>
          <a:ln>
            <a:noFill/>
          </a:ln>
        </p:spPr>
      </p:pic>
      <p:pic>
        <p:nvPicPr>
          <p:cNvPr id="35" name="Рисунок 34"/>
          <p:cNvPicPr/>
          <p:nvPr/>
        </p:nvPicPr>
        <p:blipFill>
          <a:blip r:embed="rId2"/>
          <a:stretch/>
        </p:blipFill>
        <p:spPr>
          <a:xfrm>
            <a:off x="377640" y="2889720"/>
            <a:ext cx="6800400" cy="542556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377640" y="381600"/>
            <a:ext cx="6800400" cy="18752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377640" y="381600"/>
            <a:ext cx="6800400" cy="18752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377640" y="381600"/>
            <a:ext cx="6800400" cy="18752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3318480" cy="62017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body"/>
          </p:nvPr>
        </p:nvSpPr>
        <p:spPr>
          <a:xfrm>
            <a:off x="3862440" y="2502000"/>
            <a:ext cx="3318480" cy="62017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377640" y="381600"/>
            <a:ext cx="6800400" cy="18752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377640" y="426600"/>
            <a:ext cx="6800400" cy="82767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377640" y="381600"/>
            <a:ext cx="6800400" cy="18752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 type="body"/>
          </p:nvPr>
        </p:nvSpPr>
        <p:spPr>
          <a:xfrm>
            <a:off x="377640" y="5741640"/>
            <a:ext cx="3318480" cy="29581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 type="body"/>
          </p:nvPr>
        </p:nvSpPr>
        <p:spPr>
          <a:xfrm>
            <a:off x="3862440" y="2502000"/>
            <a:ext cx="3318480" cy="62017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377640" y="381600"/>
            <a:ext cx="6800400" cy="18752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3318480" cy="62017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body"/>
          </p:nvPr>
        </p:nvSpPr>
        <p:spPr>
          <a:xfrm>
            <a:off x="3862440" y="5741640"/>
            <a:ext cx="3318480" cy="29581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377640" y="381600"/>
            <a:ext cx="6800400" cy="18752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377640" y="5741640"/>
            <a:ext cx="6800400" cy="29581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ru-RU" sz="4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Для правки текста заголовка щёлкните мышью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</p:spPr>
        <p:txBody>
          <a:bodyPr lIns="0" tIns="0" rIns="0" bIns="0"/>
          <a:lstStyle/>
          <a:p>
            <a:pPr marL="432000" indent="-324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3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Второй уровень структуры</a:t>
            </a:r>
          </a:p>
          <a:p>
            <a:pPr marL="1296000" lvl="2" indent="-288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Третий уровень структуры</a:t>
            </a:r>
          </a:p>
          <a:p>
            <a:pPr marL="1728000" lvl="3" indent="-216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Четвёртый уровень структуры</a:t>
            </a:r>
          </a:p>
          <a:p>
            <a:pPr marL="2160000" lvl="4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Пятый уровень структуры</a:t>
            </a:r>
          </a:p>
          <a:p>
            <a:pPr marL="2592000" lvl="5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Шестой уровень структуры</a:t>
            </a:r>
          </a:p>
          <a:p>
            <a:pPr marL="3024000" lvl="6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Седьмой уровень структуры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10" Type="http://schemas.openxmlformats.org/officeDocument/2006/relationships/image" Target="../media/image10.png"/><Relationship Id="rId4" Type="http://schemas.openxmlformats.org/officeDocument/2006/relationships/image" Target="../media/image4.png"/><Relationship Id="rId9" Type="http://schemas.openxmlformats.org/officeDocument/2006/relationships/image" Target="../media/image9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image" Target="../media/image8.png"/><Relationship Id="rId7" Type="http://schemas.openxmlformats.org/officeDocument/2006/relationships/image" Target="../media/image4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10" Type="http://schemas.openxmlformats.org/officeDocument/2006/relationships/image" Target="../media/image10.png"/><Relationship Id="rId4" Type="http://schemas.openxmlformats.org/officeDocument/2006/relationships/image" Target="../media/image9.png"/><Relationship Id="rId9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CustomShape 1"/>
          <p:cNvSpPr/>
          <p:nvPr/>
        </p:nvSpPr>
        <p:spPr>
          <a:xfrm>
            <a:off x="-73080" y="7000200"/>
            <a:ext cx="7344360" cy="358236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pic>
        <p:nvPicPr>
          <p:cNvPr id="38" name="object 36"/>
          <p:cNvPicPr/>
          <p:nvPr/>
        </p:nvPicPr>
        <p:blipFill>
          <a:blip r:embed="rId2"/>
          <a:stretch/>
        </p:blipFill>
        <p:spPr>
          <a:xfrm>
            <a:off x="644400" y="8176320"/>
            <a:ext cx="101880" cy="131400"/>
          </a:xfrm>
          <a:prstGeom prst="rect">
            <a:avLst/>
          </a:prstGeom>
          <a:ln>
            <a:noFill/>
          </a:ln>
        </p:spPr>
      </p:pic>
      <p:sp>
        <p:nvSpPr>
          <p:cNvPr id="39" name="CustomShape 2"/>
          <p:cNvSpPr/>
          <p:nvPr/>
        </p:nvSpPr>
        <p:spPr>
          <a:xfrm>
            <a:off x="771480" y="8178120"/>
            <a:ext cx="93240" cy="128160"/>
          </a:xfrm>
          <a:custGeom>
            <a:avLst/>
            <a:gdLst/>
            <a:ahLst/>
            <a:cxnLst/>
            <a:rect l="l" t="t" r="r" b="b"/>
            <a:pathLst>
              <a:path w="94615" h="129540">
                <a:moveTo>
                  <a:pt x="94272" y="0"/>
                </a:moveTo>
                <a:lnTo>
                  <a:pt x="0" y="0"/>
                </a:lnTo>
                <a:lnTo>
                  <a:pt x="0" y="20320"/>
                </a:lnTo>
                <a:lnTo>
                  <a:pt x="0" y="59690"/>
                </a:lnTo>
                <a:lnTo>
                  <a:pt x="0" y="80010"/>
                </a:lnTo>
                <a:lnTo>
                  <a:pt x="0" y="129540"/>
                </a:lnTo>
                <a:lnTo>
                  <a:pt x="23952" y="129540"/>
                </a:lnTo>
                <a:lnTo>
                  <a:pt x="23952" y="80010"/>
                </a:lnTo>
                <a:lnTo>
                  <a:pt x="86321" y="80010"/>
                </a:lnTo>
                <a:lnTo>
                  <a:pt x="86321" y="59690"/>
                </a:lnTo>
                <a:lnTo>
                  <a:pt x="23952" y="59690"/>
                </a:lnTo>
                <a:lnTo>
                  <a:pt x="23952" y="20320"/>
                </a:lnTo>
                <a:lnTo>
                  <a:pt x="94272" y="20320"/>
                </a:lnTo>
                <a:lnTo>
                  <a:pt x="94272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pic>
        <p:nvPicPr>
          <p:cNvPr id="40" name="object 38"/>
          <p:cNvPicPr/>
          <p:nvPr/>
        </p:nvPicPr>
        <p:blipFill>
          <a:blip r:embed="rId3"/>
          <a:stretch/>
        </p:blipFill>
        <p:spPr>
          <a:xfrm>
            <a:off x="888840" y="8176320"/>
            <a:ext cx="290880" cy="131400"/>
          </a:xfrm>
          <a:prstGeom prst="rect">
            <a:avLst/>
          </a:prstGeom>
          <a:ln>
            <a:noFill/>
          </a:ln>
        </p:spPr>
      </p:pic>
      <p:pic>
        <p:nvPicPr>
          <p:cNvPr id="41" name="object 39"/>
          <p:cNvPicPr/>
          <p:nvPr/>
        </p:nvPicPr>
        <p:blipFill>
          <a:blip r:embed="rId4"/>
          <a:stretch/>
        </p:blipFill>
        <p:spPr>
          <a:xfrm>
            <a:off x="1201680" y="8176320"/>
            <a:ext cx="317880" cy="131400"/>
          </a:xfrm>
          <a:prstGeom prst="rect">
            <a:avLst/>
          </a:prstGeom>
          <a:ln>
            <a:noFill/>
          </a:ln>
        </p:spPr>
      </p:pic>
      <p:pic>
        <p:nvPicPr>
          <p:cNvPr id="42" name="object 40"/>
          <p:cNvPicPr/>
          <p:nvPr/>
        </p:nvPicPr>
        <p:blipFill>
          <a:blip r:embed="rId5"/>
          <a:stretch/>
        </p:blipFill>
        <p:spPr>
          <a:xfrm>
            <a:off x="1545480" y="8178120"/>
            <a:ext cx="108720" cy="127800"/>
          </a:xfrm>
          <a:prstGeom prst="rect">
            <a:avLst/>
          </a:prstGeom>
          <a:ln>
            <a:noFill/>
          </a:ln>
        </p:spPr>
      </p:pic>
      <p:pic>
        <p:nvPicPr>
          <p:cNvPr id="43" name="object 41"/>
          <p:cNvPicPr/>
          <p:nvPr/>
        </p:nvPicPr>
        <p:blipFill>
          <a:blip r:embed="rId6"/>
          <a:stretch/>
        </p:blipFill>
        <p:spPr>
          <a:xfrm>
            <a:off x="1679400" y="8178120"/>
            <a:ext cx="111600" cy="129600"/>
          </a:xfrm>
          <a:prstGeom prst="rect">
            <a:avLst/>
          </a:prstGeom>
          <a:ln>
            <a:noFill/>
          </a:ln>
        </p:spPr>
      </p:pic>
      <p:sp>
        <p:nvSpPr>
          <p:cNvPr id="44" name="CustomShape 3"/>
          <p:cNvSpPr/>
          <p:nvPr/>
        </p:nvSpPr>
        <p:spPr>
          <a:xfrm>
            <a:off x="4195440" y="708120"/>
            <a:ext cx="3093840" cy="8730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81360" rIns="0" bIns="0"/>
          <a:lstStyle/>
          <a:p>
            <a:pPr marL="439560" indent="-425880" algn="r">
              <a:lnSpc>
                <a:spcPts val="42"/>
              </a:lnSpc>
            </a:pPr>
            <a:r>
              <a:rPr lang="ru-RU" sz="2700" b="1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МЕРОПРИЯТИЯ НА  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9560" indent="-425880" algn="r">
              <a:lnSpc>
                <a:spcPts val="42"/>
              </a:lnSpc>
            </a:pP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9560" indent="-425880" algn="r">
              <a:lnSpc>
                <a:spcPts val="42"/>
              </a:lnSpc>
            </a:pP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9560" indent="-425880" algn="r">
              <a:lnSpc>
                <a:spcPts val="42"/>
              </a:lnSpc>
            </a:pP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9560" indent="-425880" algn="r">
              <a:lnSpc>
                <a:spcPts val="42"/>
              </a:lnSpc>
            </a:pP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9560" indent="-425880" algn="r">
              <a:lnSpc>
                <a:spcPts val="42"/>
              </a:lnSpc>
            </a:pP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9560" indent="-425880" algn="r">
              <a:lnSpc>
                <a:spcPts val="42"/>
              </a:lnSpc>
            </a:pP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9560" indent="-425880" algn="r">
              <a:lnSpc>
                <a:spcPts val="42"/>
              </a:lnSpc>
            </a:pP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9560" indent="-425880" algn="r">
              <a:lnSpc>
                <a:spcPts val="42"/>
              </a:lnSpc>
            </a:pPr>
            <a:r>
              <a:rPr lang="ru-RU" sz="2700" b="1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Апрель </a:t>
            </a:r>
            <a:r>
              <a:rPr lang="ru-RU" sz="2700" b="1" strike="noStrike" spc="-9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2026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5" name="CustomShape 4"/>
          <p:cNvSpPr/>
          <p:nvPr/>
        </p:nvSpPr>
        <p:spPr>
          <a:xfrm>
            <a:off x="628920" y="8493120"/>
            <a:ext cx="5112720" cy="22518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74600" rIns="0" bIns="0"/>
          <a:lstStyle/>
          <a:p>
            <a:pPr marL="12600">
              <a:lnSpc>
                <a:spcPct val="75000"/>
              </a:lnSpc>
            </a:pPr>
            <a:r>
              <a:rPr lang="ru-RU" sz="4400" b="1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ПРИХОДИТЕ, МЫ</a:t>
            </a:r>
            <a:r>
              <a:rPr lang="ru-RU" sz="4400" b="1" strike="noStrike" spc="-126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ru-RU" sz="4400" b="1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ВАС</a:t>
            </a:r>
            <a:r>
              <a:rPr lang="ru-RU" sz="4400" b="1" strike="noStrike" spc="-126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ru-RU" sz="4400" b="1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ЖДЕМ!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5120">
              <a:lnSpc>
                <a:spcPts val="22"/>
              </a:lnSpc>
            </a:pP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5120">
              <a:lnSpc>
                <a:spcPts val="22"/>
              </a:lnSpc>
            </a:pP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5120">
              <a:lnSpc>
                <a:spcPts val="22"/>
              </a:lnSpc>
            </a:pP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5120">
              <a:lnSpc>
                <a:spcPts val="22"/>
              </a:lnSpc>
            </a:pP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5120">
              <a:lnSpc>
                <a:spcPts val="22"/>
              </a:lnSpc>
            </a:pP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5120">
              <a:lnSpc>
                <a:spcPts val="22"/>
              </a:lnSpc>
            </a:pP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5120">
              <a:lnSpc>
                <a:spcPts val="22"/>
              </a:lnSpc>
            </a:pPr>
            <a:r>
              <a:rPr lang="ru-RU" sz="13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Наши</a:t>
            </a:r>
            <a:r>
              <a:rPr lang="ru-RU" sz="1300" b="0" strike="noStrike" spc="-24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ru-RU" sz="13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контакты: 83535721296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5120">
              <a:lnSpc>
                <a:spcPts val="22"/>
              </a:lnSpc>
            </a:pPr>
            <a:r>
              <a:rPr lang="ru-RU" sz="13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А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5120">
              <a:lnSpc>
                <a:spcPts val="22"/>
              </a:lnSpc>
            </a:pP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5120">
              <a:lnSpc>
                <a:spcPts val="22"/>
              </a:lnSpc>
            </a:pP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5120">
              <a:lnSpc>
                <a:spcPts val="22"/>
              </a:lnSpc>
            </a:pP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5120">
              <a:lnSpc>
                <a:spcPts val="22"/>
              </a:lnSpc>
            </a:pP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5120">
              <a:lnSpc>
                <a:spcPts val="22"/>
              </a:lnSpc>
            </a:pPr>
            <a:r>
              <a:rPr lang="ru-RU" sz="13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А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5120">
              <a:lnSpc>
                <a:spcPts val="22"/>
              </a:lnSpc>
            </a:pPr>
            <a:r>
              <a:rPr lang="ru-RU" sz="13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Адрес: Пономаревский район, с. Пономаревка, ул. Советская д. 58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5120">
              <a:lnSpc>
                <a:spcPts val="22"/>
              </a:lnSpc>
            </a:pP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5120">
              <a:lnSpc>
                <a:spcPts val="22"/>
              </a:lnSpc>
            </a:pP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5120">
              <a:lnSpc>
                <a:spcPts val="22"/>
              </a:lnSpc>
            </a:pP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5120">
              <a:lnSpc>
                <a:spcPts val="22"/>
              </a:lnSpc>
            </a:pP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5120">
              <a:lnSpc>
                <a:spcPts val="20"/>
              </a:lnSpc>
            </a:pP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5120">
              <a:lnSpc>
                <a:spcPts val="20"/>
              </a:lnSpc>
            </a:pPr>
            <a:r>
              <a:rPr lang="ru-RU" sz="13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Рукодитель КС  Литвинов Андрей Александрович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6" name="CustomShape 5"/>
          <p:cNvSpPr/>
          <p:nvPr/>
        </p:nvSpPr>
        <p:spPr>
          <a:xfrm>
            <a:off x="3484800" y="7346160"/>
            <a:ext cx="3863520" cy="8002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2600" rIns="0" bIns="0"/>
          <a:lstStyle/>
          <a:p>
            <a:pPr marL="12600" indent="1948680">
              <a:lnSpc>
                <a:spcPct val="112000"/>
              </a:lnSpc>
            </a:pPr>
            <a:r>
              <a:rPr lang="ru-RU" sz="1600" b="1" strike="noStrike" spc="-1">
                <a:solidFill>
                  <a:srgbClr val="58595B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Время</a:t>
            </a:r>
            <a:r>
              <a:rPr lang="ru-RU" sz="1600" b="1" strike="noStrike" spc="-55">
                <a:solidFill>
                  <a:srgbClr val="58595B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ru-RU" sz="1600" b="1" strike="noStrike" spc="-1">
                <a:solidFill>
                  <a:srgbClr val="58595B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работы: Понедельник – четверг 09:00 –</a:t>
            </a:r>
            <a:r>
              <a:rPr lang="ru-RU" sz="1600" b="1" strike="noStrike" spc="-4">
                <a:solidFill>
                  <a:srgbClr val="58595B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ru-RU" sz="1600" b="1" strike="noStrike" spc="-9">
                <a:solidFill>
                  <a:srgbClr val="58595B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18:00 Пятница - </a:t>
            </a:r>
            <a:r>
              <a:rPr lang="ru-RU" sz="1600" b="1" strike="noStrike" spc="-1">
                <a:solidFill>
                  <a:srgbClr val="58595B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09:00 –</a:t>
            </a:r>
            <a:r>
              <a:rPr lang="ru-RU" sz="1600" b="1" strike="noStrike" spc="-4">
                <a:solidFill>
                  <a:srgbClr val="58595B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ru-RU" sz="1600" b="1" strike="noStrike" spc="-9">
                <a:solidFill>
                  <a:srgbClr val="58595B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16:45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7" name="CustomShape 6"/>
          <p:cNvSpPr/>
          <p:nvPr/>
        </p:nvSpPr>
        <p:spPr>
          <a:xfrm>
            <a:off x="6123240" y="8786520"/>
            <a:ext cx="991800" cy="7617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33120" rIns="0" bIns="0"/>
          <a:lstStyle/>
          <a:p>
            <a:pPr marL="12600">
              <a:lnSpc>
                <a:spcPts val="12"/>
              </a:lnSpc>
            </a:pPr>
            <a:r>
              <a:rPr lang="ru-RU" sz="8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Отделение Фонда</a:t>
            </a:r>
            <a:r>
              <a:rPr lang="ru-RU" sz="800" b="0" strike="noStrike" spc="488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ru-RU" sz="8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пенсионного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2600">
              <a:lnSpc>
                <a:spcPts val="12"/>
              </a:lnSpc>
            </a:pPr>
            <a:r>
              <a:rPr lang="ru-RU" sz="8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и социального</a:t>
            </a:r>
            <a:r>
              <a:rPr lang="ru-RU" sz="800" b="0" strike="noStrike" spc="488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ru-RU" sz="8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страхования</a:t>
            </a:r>
            <a:r>
              <a:rPr lang="ru-RU" sz="800" b="0" strike="noStrike" spc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ru-RU" sz="800" b="0" strike="noStrike" spc="-15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РФ 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2600">
              <a:lnSpc>
                <a:spcPts val="12"/>
              </a:lnSpc>
            </a:pPr>
            <a:r>
              <a:rPr lang="ru-RU" sz="8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по</a:t>
            </a:r>
            <a:r>
              <a:rPr lang="ru-RU" sz="800" b="0" strike="noStrike" spc="35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ru-RU" sz="800" b="0" strike="noStrike" spc="-9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Оренбургской </a:t>
            </a:r>
            <a:r>
              <a:rPr lang="ru-RU" sz="8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области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8" name="CustomShape 7"/>
          <p:cNvSpPr/>
          <p:nvPr/>
        </p:nvSpPr>
        <p:spPr>
          <a:xfrm>
            <a:off x="6140520" y="9593640"/>
            <a:ext cx="873360" cy="857160"/>
          </a:xfrm>
          <a:prstGeom prst="roundRect">
            <a:avLst>
              <a:gd name="adj" fmla="val 8611"/>
            </a:avLst>
          </a:prstGeom>
          <a:solidFill>
            <a:srgbClr val="FFFFFF"/>
          </a:solidFill>
          <a:ln w="255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49" name="CustomShape 8"/>
          <p:cNvSpPr/>
          <p:nvPr/>
        </p:nvSpPr>
        <p:spPr>
          <a:xfrm>
            <a:off x="6047640" y="7937640"/>
            <a:ext cx="813960" cy="813960"/>
          </a:xfrm>
          <a:prstGeom prst="ellipse">
            <a:avLst/>
          </a:prstGeom>
          <a:solidFill>
            <a:srgbClr val="FFFFFF"/>
          </a:solidFill>
          <a:ln w="255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pic>
        <p:nvPicPr>
          <p:cNvPr id="50" name="object 48"/>
          <p:cNvPicPr/>
          <p:nvPr/>
        </p:nvPicPr>
        <p:blipFill>
          <a:blip r:embed="rId7"/>
          <a:stretch/>
        </p:blipFill>
        <p:spPr>
          <a:xfrm>
            <a:off x="6162120" y="8141760"/>
            <a:ext cx="600120" cy="515160"/>
          </a:xfrm>
          <a:prstGeom prst="rect">
            <a:avLst/>
          </a:prstGeom>
          <a:ln>
            <a:noFill/>
          </a:ln>
        </p:spPr>
      </p:pic>
      <p:pic>
        <p:nvPicPr>
          <p:cNvPr id="51" name="Рисунок 7"/>
          <p:cNvPicPr/>
          <p:nvPr/>
        </p:nvPicPr>
        <p:blipFill>
          <a:blip r:embed="rId8"/>
          <a:stretch/>
        </p:blipFill>
        <p:spPr>
          <a:xfrm>
            <a:off x="6153120" y="9577080"/>
            <a:ext cx="860760" cy="860760"/>
          </a:xfrm>
          <a:prstGeom prst="rect">
            <a:avLst/>
          </a:prstGeom>
          <a:ln>
            <a:noFill/>
          </a:ln>
        </p:spPr>
      </p:pic>
      <p:graphicFrame>
        <p:nvGraphicFramePr>
          <p:cNvPr id="52" name="Table 9"/>
          <p:cNvGraphicFramePr/>
          <p:nvPr>
            <p:extLst>
              <p:ext uri="{D42A27DB-BD31-4B8C-83A1-F6EECF244321}">
                <p14:modId xmlns:p14="http://schemas.microsoft.com/office/powerpoint/2010/main" val="395616602"/>
              </p:ext>
            </p:extLst>
          </p:nvPr>
        </p:nvGraphicFramePr>
        <p:xfrm>
          <a:off x="733680" y="2541960"/>
          <a:ext cx="6419880" cy="5456880"/>
        </p:xfrm>
        <a:graphic>
          <a:graphicData uri="http://schemas.openxmlformats.org/drawingml/2006/table">
            <a:tbl>
              <a:tblPr/>
              <a:tblGrid>
                <a:gridCol w="796320"/>
                <a:gridCol w="4673576"/>
                <a:gridCol w="949984"/>
              </a:tblGrid>
              <a:tr h="6498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DejaVu Sans"/>
                        </a:rPr>
                        <a:t>Дата 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DejaVu Sans"/>
                        </a:rPr>
                        <a:t>Мероприятие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DejaVu Sans"/>
                        </a:rPr>
                        <a:t>Время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DejaVu Sans"/>
                        </a:rPr>
                        <a:t>начала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</a:tr>
              <a:tr h="14868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DejaVu Sans"/>
                        </a:rPr>
                        <a:t>02.04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Times New Roman"/>
                        </a:rPr>
                        <a:t>1. Лекция и консультация «Возможности сетевого мессенджера МАХ». Руководитель КС.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Times New Roman"/>
                        </a:rPr>
                        <a:t>2.Встреча: «День смеха» проводит совет ветеранов.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DejaVu Sans"/>
                        </a:rPr>
                        <a:t>10-</a:t>
                      </a:r>
                      <a:r>
                        <a:rPr lang="ru-RU" sz="1800" b="0" strike="noStrike" spc="-15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DejaVu Sans"/>
                        </a:rPr>
                        <a:t>00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5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DejaVu Sans"/>
                        </a:rPr>
                        <a:t>11-00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17658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DejaVu Sans"/>
                        </a:rPr>
                        <a:t>10.04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Times New Roman"/>
                        </a:rPr>
                        <a:t>1. Праздничная встреча «Сила России — в единстве её народов».</a:t>
                      </a:r>
                      <a:r>
                        <a:rPr lang="ru-RU" sz="1800" b="0" strike="noStrike" spc="-1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Microsoft YaHei"/>
                        </a:rPr>
                        <a:t> (Совет ветеранов, Отдел кадров, КЦСОН). 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Microsoft YaHei"/>
                        </a:rPr>
                        <a:t>2. Лекция и консультирование «Пенсионное законодательство» проводит руководитель КС 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DejaVu Sans"/>
                        </a:rPr>
                        <a:t>10-00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DejaVu Sans"/>
                        </a:rPr>
                        <a:t>14-00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DejaVu Sans"/>
                        </a:rPr>
                        <a:t>13.04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 </a:t>
                      </a:r>
                      <a:r>
                        <a:rPr lang="ru-RU" sz="1800" b="0" strike="noStrike" spc="-1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Times New Roman"/>
                        </a:rPr>
                        <a:t>1.  Просмотр фильма: «Битва за космос».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DejaVu Sans"/>
                        </a:rPr>
                        <a:t>11-00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DejaVu Sans"/>
                        </a:rPr>
                        <a:t>16.04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marL="360">
                        <a:lnSpc>
                          <a:spcPct val="100000"/>
                        </a:lnSpc>
                      </a:pPr>
                      <a:r>
                        <a:rPr lang="ru-RU" sz="1800" b="0" strike="noStrike" spc="-1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Microsoft YaHei"/>
                        </a:rPr>
                        <a:t>1. Участие в онлайн-лекции от ФП Знание </a:t>
                      </a:r>
                      <a:r>
                        <a:rPr lang="ru-RU" sz="18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Microsoft YaHei"/>
                        </a:rPr>
                        <a:t>«Эхо Чернобыля. Подвиг ликвидаторов»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  <a:p>
                      <a:pPr marL="360">
                        <a:lnSpc>
                          <a:spcPct val="100000"/>
                        </a:lnSpc>
                      </a:pPr>
                      <a:r>
                        <a:rPr lang="ru-RU" sz="18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Microsoft YaHei"/>
                        </a:rPr>
                        <a:t>2. Лекция ЗОЖ «Профилактика сахарного диабета» врач-терапевт Пономаревской РБ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DejaVu Sans"/>
                        </a:rPr>
                        <a:t>11-00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lang="ru-RU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DejaVu Sans"/>
                        </a:rPr>
                        <a:t>13-00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</a:tbl>
          </a:graphicData>
        </a:graphic>
      </p:graphicFrame>
      <p:pic>
        <p:nvPicPr>
          <p:cNvPr id="53" name="object 49"/>
          <p:cNvPicPr/>
          <p:nvPr/>
        </p:nvPicPr>
        <p:blipFill>
          <a:blip r:embed="rId9"/>
          <a:stretch/>
        </p:blipFill>
        <p:spPr>
          <a:xfrm>
            <a:off x="442440" y="1295640"/>
            <a:ext cx="1060200" cy="951120"/>
          </a:xfrm>
          <a:prstGeom prst="rect">
            <a:avLst/>
          </a:prstGeom>
          <a:ln>
            <a:noFill/>
          </a:ln>
        </p:spPr>
      </p:pic>
      <p:sp>
        <p:nvSpPr>
          <p:cNvPr id="54" name="CustomShape 10"/>
          <p:cNvSpPr/>
          <p:nvPr/>
        </p:nvSpPr>
        <p:spPr>
          <a:xfrm>
            <a:off x="1600560" y="1145520"/>
            <a:ext cx="3229560" cy="9932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ru-RU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ЦЕНТР ОБЩЕНИЯ СТАРШЕГО ПОКОЛЕНИЯ «</a:t>
            </a:r>
            <a:r>
              <a:rPr lang="ru-RU" sz="18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НАДЕЖДА</a:t>
            </a:r>
            <a:r>
              <a:rPr lang="ru-RU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»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ru-RU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Пономаревского района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21" name="object 33">
            <a:extLst>
              <a:ext uri="{FF2B5EF4-FFF2-40B4-BE49-F238E27FC236}">
                <a16:creationId xmlns:a16="http://schemas.microsoft.com/office/drawing/2014/main" xmlns="" id="{C401BC21-B45F-3D40-8F64-4BE418C4FC93}"/>
              </a:ext>
            </a:extLst>
          </p:cNvPr>
          <p:cNvPicPr/>
          <p:nvPr/>
        </p:nvPicPr>
        <p:blipFill>
          <a:blip r:embed="rId10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23" name="object 42">
            <a:extLst>
              <a:ext uri="{FF2B5EF4-FFF2-40B4-BE49-F238E27FC236}">
                <a16:creationId xmlns:a16="http://schemas.microsoft.com/office/drawing/2014/main" xmlns="" id="{CEF42E5D-5CBC-4146-2EE1-F13902DD6F3D}"/>
              </a:ext>
            </a:extLst>
          </p:cNvPr>
          <p:cNvSpPr txBox="1">
            <a:spLocks/>
          </p:cNvSpPr>
          <p:nvPr/>
        </p:nvSpPr>
        <p:spPr>
          <a:xfrm>
            <a:off x="4195440" y="316976"/>
            <a:ext cx="3075840" cy="779381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ea typeface="+mj-ea"/>
                <a:cs typeface="Calibri"/>
              </a:defRPr>
            </a:lvl1pPr>
          </a:lstStyle>
          <a:p>
            <a:pPr marL="439420" marR="5715" lvl="0" indent="-427355" algn="ctr" defTabSz="914400" eaLnBrk="1" fontAlgn="auto" latinLnBrk="0" hangingPunct="1">
              <a:lnSpc>
                <a:spcPts val="2700"/>
              </a:lnSpc>
              <a:spcBef>
                <a:spcPts val="64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700" b="1" i="0" u="none" strike="noStrike" kern="0" cap="none" spc="-10" normalizeH="0" baseline="0" noProof="0" dirty="0" smtClean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/>
                <a:ea typeface="+mj-ea"/>
              </a:rPr>
              <a:t>МЕРОПРИЯТИЯ  </a:t>
            </a:r>
            <a:r>
              <a:rPr kumimoji="0" lang="ru-RU" sz="2700" b="1" i="0" u="none" strike="noStrike" kern="0" cap="none" spc="0" normalizeH="0" baseline="0" noProof="0" dirty="0" smtClean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/>
                <a:ea typeface="+mj-ea"/>
              </a:rPr>
              <a:t>НА</a:t>
            </a:r>
            <a:r>
              <a:rPr kumimoji="0" lang="ru-RU" sz="2700" b="1" i="0" u="none" strike="noStrike" kern="0" cap="none" spc="-5" normalizeH="0" baseline="0" noProof="0" dirty="0" smtClean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/>
                <a:ea typeface="+mj-ea"/>
              </a:rPr>
              <a:t> </a:t>
            </a:r>
            <a:r>
              <a:rPr kumimoji="0" lang="ru-RU" sz="2700" b="1" i="0" u="none" strike="noStrike" kern="0" cap="none" spc="-10" normalizeH="0" baseline="0" noProof="0" dirty="0" smtClean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/>
                <a:ea typeface="+mj-ea"/>
              </a:rPr>
              <a:t>АПРЕЛЬ  </a:t>
            </a:r>
            <a:r>
              <a:rPr kumimoji="0" lang="ru-RU" sz="2700" b="1" i="0" u="none" strike="noStrike" kern="0" cap="none" spc="-20" normalizeH="0" baseline="0" noProof="0" dirty="0" smtClean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/>
                <a:ea typeface="+mj-ea"/>
              </a:rPr>
              <a:t>2026</a:t>
            </a:r>
            <a:endParaRPr kumimoji="0" lang="ru-RU" sz="2700" b="1" i="0" u="none" strike="noStrike" kern="0" cap="none" spc="-20" normalizeH="0" baseline="0" noProof="0" dirty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j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CustomShape 1"/>
          <p:cNvSpPr/>
          <p:nvPr/>
        </p:nvSpPr>
        <p:spPr>
          <a:xfrm>
            <a:off x="240120" y="6531120"/>
            <a:ext cx="7168320" cy="405180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57" name="CustomShape 2"/>
          <p:cNvSpPr/>
          <p:nvPr/>
        </p:nvSpPr>
        <p:spPr>
          <a:xfrm>
            <a:off x="4086360" y="486000"/>
            <a:ext cx="3028680" cy="9270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81360" rIns="0" bIns="0"/>
          <a:lstStyle/>
          <a:p>
            <a:pPr marL="439560" indent="-425880" algn="r">
              <a:lnSpc>
                <a:spcPts val="42"/>
              </a:lnSpc>
            </a:pPr>
            <a:r>
              <a:rPr lang="ru-RU" sz="2700" b="1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МЕРОПРИЯТИЯ НА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9560" indent="-425880" algn="r">
              <a:lnSpc>
                <a:spcPts val="42"/>
              </a:lnSpc>
            </a:pP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9560" indent="-425880" algn="r">
              <a:lnSpc>
                <a:spcPts val="42"/>
              </a:lnSpc>
            </a:pP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9560" indent="-425880" algn="r">
              <a:lnSpc>
                <a:spcPts val="42"/>
              </a:lnSpc>
            </a:pP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9560" indent="-425880" algn="r">
              <a:lnSpc>
                <a:spcPts val="42"/>
              </a:lnSpc>
            </a:pP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9560" indent="-425880" algn="r">
              <a:lnSpc>
                <a:spcPts val="42"/>
              </a:lnSpc>
            </a:pP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9560" indent="-425880" algn="r">
              <a:lnSpc>
                <a:spcPts val="42"/>
              </a:lnSpc>
            </a:pP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9560" indent="-425880" algn="r">
              <a:lnSpc>
                <a:spcPts val="42"/>
              </a:lnSpc>
            </a:pP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9560" indent="-425880" algn="r">
              <a:lnSpc>
                <a:spcPts val="42"/>
              </a:lnSpc>
            </a:pP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9560" indent="-425880" algn="r">
              <a:lnSpc>
                <a:spcPts val="42"/>
              </a:lnSpc>
            </a:pP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9560" indent="-425880" algn="r">
              <a:lnSpc>
                <a:spcPts val="42"/>
              </a:lnSpc>
            </a:pPr>
            <a:r>
              <a:rPr lang="ru-RU" sz="2700" b="1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Апрель </a:t>
            </a:r>
            <a:r>
              <a:rPr lang="ru-RU" sz="2700" b="1" strike="noStrike" spc="-9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2026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8" name="CustomShape 3"/>
          <p:cNvSpPr/>
          <p:nvPr/>
        </p:nvSpPr>
        <p:spPr>
          <a:xfrm>
            <a:off x="509040" y="8264520"/>
            <a:ext cx="5630400" cy="25686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74600" rIns="0" bIns="0"/>
          <a:lstStyle/>
          <a:p>
            <a:pPr marL="12600">
              <a:lnSpc>
                <a:spcPct val="75000"/>
              </a:lnSpc>
            </a:pPr>
            <a:r>
              <a:rPr lang="ru-RU" sz="4400" b="1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ПРИХОДИТЕ, МЫ</a:t>
            </a:r>
            <a:r>
              <a:rPr lang="ru-RU" sz="4400" b="1" strike="noStrike" spc="-126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ru-RU" sz="4400" b="1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ВАС</a:t>
            </a:r>
            <a:r>
              <a:rPr lang="ru-RU" sz="4400" b="1" strike="noStrike" spc="-126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ru-RU" sz="4400" b="1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ЖДЕМ!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2600">
              <a:lnSpc>
                <a:spcPct val="75000"/>
              </a:lnSpc>
            </a:pP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5120">
              <a:lnSpc>
                <a:spcPts val="22"/>
              </a:lnSpc>
            </a:pPr>
            <a:r>
              <a:rPr lang="ru-RU" sz="13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Наши</a:t>
            </a:r>
            <a:r>
              <a:rPr lang="ru-RU" sz="1300" b="0" strike="noStrike" spc="-24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ru-RU" sz="13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контакты: 83535721296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5120">
              <a:lnSpc>
                <a:spcPts val="22"/>
              </a:lnSpc>
            </a:pPr>
            <a:r>
              <a:rPr lang="ru-RU" sz="13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Адрес: Пономаревский район, с. Пономаревка, ул. Советская д. 58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5120">
              <a:lnSpc>
                <a:spcPts val="20"/>
              </a:lnSpc>
            </a:pPr>
            <a:r>
              <a:rPr lang="ru-RU" sz="13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Контактный номер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5120">
              <a:lnSpc>
                <a:spcPts val="20"/>
              </a:lnSpc>
            </a:pPr>
            <a:r>
              <a:rPr lang="ru-RU" sz="13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ФИО Руководитель КС  Литвинов Андрей Александрович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9" name="CustomShape 4"/>
          <p:cNvSpPr/>
          <p:nvPr/>
        </p:nvSpPr>
        <p:spPr>
          <a:xfrm>
            <a:off x="2590560" y="6145200"/>
            <a:ext cx="3863520" cy="8002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2600" rIns="0" bIns="0"/>
          <a:lstStyle/>
          <a:p>
            <a:pPr marL="12600" indent="1948680">
              <a:lnSpc>
                <a:spcPct val="112000"/>
              </a:lnSpc>
            </a:pPr>
            <a:r>
              <a:rPr lang="ru-RU" sz="1600" b="1" strike="noStrike" spc="-1">
                <a:solidFill>
                  <a:srgbClr val="58595B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Время</a:t>
            </a:r>
            <a:r>
              <a:rPr lang="ru-RU" sz="1600" b="1" strike="noStrike" spc="-55">
                <a:solidFill>
                  <a:srgbClr val="58595B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ru-RU" sz="1600" b="1" strike="noStrike" spc="-1">
                <a:solidFill>
                  <a:srgbClr val="58595B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работы: Понедельник – четверг 09:00 –</a:t>
            </a:r>
            <a:r>
              <a:rPr lang="ru-RU" sz="1600" b="1" strike="noStrike" spc="-4">
                <a:solidFill>
                  <a:srgbClr val="58595B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ru-RU" sz="1600" b="1" strike="noStrike" spc="-9">
                <a:solidFill>
                  <a:srgbClr val="58595B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18:00 Пятница - </a:t>
            </a:r>
            <a:r>
              <a:rPr lang="ru-RU" sz="1600" b="1" strike="noStrike" spc="-1">
                <a:solidFill>
                  <a:srgbClr val="58595B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09:00 –</a:t>
            </a:r>
            <a:r>
              <a:rPr lang="ru-RU" sz="1600" b="1" strike="noStrike" spc="-4">
                <a:solidFill>
                  <a:srgbClr val="58595B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ru-RU" sz="1600" b="1" strike="noStrike" spc="-9">
                <a:solidFill>
                  <a:srgbClr val="58595B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16:45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0" name="CustomShape 5"/>
          <p:cNvSpPr/>
          <p:nvPr/>
        </p:nvSpPr>
        <p:spPr>
          <a:xfrm>
            <a:off x="6123240" y="8786520"/>
            <a:ext cx="991800" cy="7617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33120" rIns="0" bIns="0"/>
          <a:lstStyle/>
          <a:p>
            <a:pPr marL="12600">
              <a:lnSpc>
                <a:spcPts val="12"/>
              </a:lnSpc>
            </a:pPr>
            <a:r>
              <a:rPr lang="ru-RU" sz="8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Отделение Фонда</a:t>
            </a:r>
            <a:r>
              <a:rPr lang="ru-RU" sz="800" b="0" strike="noStrike" spc="488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ru-RU" sz="8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пенсионного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2600">
              <a:lnSpc>
                <a:spcPts val="12"/>
              </a:lnSpc>
            </a:pPr>
            <a:r>
              <a:rPr lang="ru-RU" sz="8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и социального</a:t>
            </a:r>
            <a:r>
              <a:rPr lang="ru-RU" sz="800" b="0" strike="noStrike" spc="488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ru-RU" sz="8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страхования</a:t>
            </a:r>
            <a:r>
              <a:rPr lang="ru-RU" sz="800" b="0" strike="noStrike" spc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ru-RU" sz="800" b="0" strike="noStrike" spc="-15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РФ 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2600">
              <a:lnSpc>
                <a:spcPts val="12"/>
              </a:lnSpc>
            </a:pPr>
            <a:r>
              <a:rPr lang="ru-RU" sz="8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по</a:t>
            </a:r>
            <a:r>
              <a:rPr lang="ru-RU" sz="800" b="0" strike="noStrike" spc="35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ru-RU" sz="800" b="0" strike="noStrike" spc="-9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Оренбургской </a:t>
            </a:r>
            <a:r>
              <a:rPr lang="ru-RU" sz="8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области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1" name="CustomShape 6"/>
          <p:cNvSpPr/>
          <p:nvPr/>
        </p:nvSpPr>
        <p:spPr>
          <a:xfrm>
            <a:off x="6140520" y="9593640"/>
            <a:ext cx="873360" cy="857160"/>
          </a:xfrm>
          <a:prstGeom prst="roundRect">
            <a:avLst>
              <a:gd name="adj" fmla="val 8611"/>
            </a:avLst>
          </a:prstGeom>
          <a:solidFill>
            <a:srgbClr val="FFFFFF"/>
          </a:solidFill>
          <a:ln w="255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62" name="CustomShape 7"/>
          <p:cNvSpPr/>
          <p:nvPr/>
        </p:nvSpPr>
        <p:spPr>
          <a:xfrm>
            <a:off x="6047640" y="7937640"/>
            <a:ext cx="813960" cy="813960"/>
          </a:xfrm>
          <a:prstGeom prst="ellipse">
            <a:avLst/>
          </a:prstGeom>
          <a:solidFill>
            <a:srgbClr val="FFFFFF"/>
          </a:solidFill>
          <a:ln w="255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pic>
        <p:nvPicPr>
          <p:cNvPr id="63" name="object 48"/>
          <p:cNvPicPr/>
          <p:nvPr/>
        </p:nvPicPr>
        <p:blipFill>
          <a:blip r:embed="rId2"/>
          <a:stretch/>
        </p:blipFill>
        <p:spPr>
          <a:xfrm>
            <a:off x="6166440" y="8138520"/>
            <a:ext cx="600120" cy="515160"/>
          </a:xfrm>
          <a:prstGeom prst="rect">
            <a:avLst/>
          </a:prstGeom>
          <a:ln>
            <a:noFill/>
          </a:ln>
        </p:spPr>
      </p:pic>
      <p:pic>
        <p:nvPicPr>
          <p:cNvPr id="64" name="Рисунок 7"/>
          <p:cNvPicPr/>
          <p:nvPr/>
        </p:nvPicPr>
        <p:blipFill>
          <a:blip r:embed="rId3"/>
          <a:stretch/>
        </p:blipFill>
        <p:spPr>
          <a:xfrm>
            <a:off x="6153120" y="9577080"/>
            <a:ext cx="860760" cy="860760"/>
          </a:xfrm>
          <a:prstGeom prst="rect">
            <a:avLst/>
          </a:prstGeom>
          <a:ln>
            <a:noFill/>
          </a:ln>
        </p:spPr>
      </p:pic>
      <p:graphicFrame>
        <p:nvGraphicFramePr>
          <p:cNvPr id="65" name="Table 8"/>
          <p:cNvGraphicFramePr/>
          <p:nvPr/>
        </p:nvGraphicFramePr>
        <p:xfrm>
          <a:off x="684720" y="2569680"/>
          <a:ext cx="6630480" cy="3450960"/>
        </p:xfrm>
        <a:graphic>
          <a:graphicData uri="http://schemas.openxmlformats.org/drawingml/2006/table">
            <a:tbl>
              <a:tblPr/>
              <a:tblGrid>
                <a:gridCol w="796320"/>
                <a:gridCol w="4580640"/>
                <a:gridCol w="1253520"/>
              </a:tblGrid>
              <a:tr h="79056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DejaVu Sans"/>
                        </a:rPr>
                        <a:t>Дата 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DejaVu Sans"/>
                        </a:rPr>
                        <a:t>Мероприятие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DejaVu Sans"/>
                        </a:rPr>
                        <a:t>Время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DejaVu Sans"/>
                        </a:rPr>
                        <a:t>начала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</a:tr>
              <a:tr h="11973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DejaVu Sans"/>
                        </a:rPr>
                        <a:t>23.04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DejaVu Sans"/>
                        </a:rPr>
                        <a:t>1.Лекция  «Чернобыль: трагедия и подвиг». Руководитель КС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DejaVu Sans"/>
                        </a:rPr>
                        <a:t>2.РГО "Знание" Праздничное мероприятие в преддверии 9 мая в формате ВКС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DejaVu Sans"/>
                        </a:rPr>
                        <a:t>11-00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DejaVu Sans"/>
                        </a:rPr>
                        <a:t>12-00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11973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DejaVu Sans"/>
                        </a:rPr>
                        <a:t>27.04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DejaVu Sans"/>
                        </a:rPr>
                        <a:t>1. Субботник в парке «Победы». (Актив ЦОСП).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DejaVu Sans"/>
                        </a:rPr>
                        <a:t>2. Обучающий семинар «Финансовое планирование» проводит работник банка ВТБ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DejaVu Sans"/>
                        </a:rPr>
                        <a:t>11-00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</a:tbl>
          </a:graphicData>
        </a:graphic>
      </p:graphicFrame>
      <p:pic>
        <p:nvPicPr>
          <p:cNvPr id="66" name="object 49"/>
          <p:cNvPicPr/>
          <p:nvPr/>
        </p:nvPicPr>
        <p:blipFill>
          <a:blip r:embed="rId4"/>
          <a:stretch/>
        </p:blipFill>
        <p:spPr>
          <a:xfrm>
            <a:off x="335160" y="980640"/>
            <a:ext cx="1060200" cy="951120"/>
          </a:xfrm>
          <a:prstGeom prst="rect">
            <a:avLst/>
          </a:prstGeom>
          <a:ln>
            <a:noFill/>
          </a:ln>
        </p:spPr>
      </p:pic>
      <p:sp>
        <p:nvSpPr>
          <p:cNvPr id="67" name="CustomShape 9"/>
          <p:cNvSpPr/>
          <p:nvPr/>
        </p:nvSpPr>
        <p:spPr>
          <a:xfrm>
            <a:off x="1519920" y="847080"/>
            <a:ext cx="3229560" cy="14166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ru-RU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ЦЕНТР ОБЩЕНИЯ СТАРШЕГО ПОКОЛЕНИЯ 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ru-RU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«</a:t>
            </a:r>
            <a:r>
              <a:rPr lang="ru-RU" sz="18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НАДЕЖДА</a:t>
            </a:r>
            <a:r>
              <a:rPr lang="ru-RU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»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ru-RU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Пономаревского района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68" name="object 36"/>
          <p:cNvPicPr/>
          <p:nvPr/>
        </p:nvPicPr>
        <p:blipFill>
          <a:blip r:embed="rId5"/>
          <a:stretch/>
        </p:blipFill>
        <p:spPr>
          <a:xfrm>
            <a:off x="246600" y="7367400"/>
            <a:ext cx="98640" cy="128160"/>
          </a:xfrm>
          <a:prstGeom prst="rect">
            <a:avLst/>
          </a:prstGeom>
          <a:ln>
            <a:noFill/>
          </a:ln>
        </p:spPr>
      </p:pic>
      <p:sp>
        <p:nvSpPr>
          <p:cNvPr id="69" name="CustomShape 10"/>
          <p:cNvSpPr/>
          <p:nvPr/>
        </p:nvSpPr>
        <p:spPr>
          <a:xfrm>
            <a:off x="373680" y="7369200"/>
            <a:ext cx="90000" cy="124920"/>
          </a:xfrm>
          <a:custGeom>
            <a:avLst/>
            <a:gdLst/>
            <a:ahLst/>
            <a:cxnLst/>
            <a:rect l="l" t="t" r="r" b="b"/>
            <a:pathLst>
              <a:path w="94615" h="129540">
                <a:moveTo>
                  <a:pt x="94272" y="0"/>
                </a:moveTo>
                <a:lnTo>
                  <a:pt x="0" y="0"/>
                </a:lnTo>
                <a:lnTo>
                  <a:pt x="0" y="20320"/>
                </a:lnTo>
                <a:lnTo>
                  <a:pt x="0" y="59690"/>
                </a:lnTo>
                <a:lnTo>
                  <a:pt x="0" y="80010"/>
                </a:lnTo>
                <a:lnTo>
                  <a:pt x="0" y="129540"/>
                </a:lnTo>
                <a:lnTo>
                  <a:pt x="23952" y="129540"/>
                </a:lnTo>
                <a:lnTo>
                  <a:pt x="23952" y="80010"/>
                </a:lnTo>
                <a:lnTo>
                  <a:pt x="86321" y="80010"/>
                </a:lnTo>
                <a:lnTo>
                  <a:pt x="86321" y="59690"/>
                </a:lnTo>
                <a:lnTo>
                  <a:pt x="23952" y="59690"/>
                </a:lnTo>
                <a:lnTo>
                  <a:pt x="23952" y="20320"/>
                </a:lnTo>
                <a:lnTo>
                  <a:pt x="94272" y="20320"/>
                </a:lnTo>
                <a:lnTo>
                  <a:pt x="94272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pic>
        <p:nvPicPr>
          <p:cNvPr id="70" name="object 38"/>
          <p:cNvPicPr/>
          <p:nvPr/>
        </p:nvPicPr>
        <p:blipFill>
          <a:blip r:embed="rId6"/>
          <a:stretch/>
        </p:blipFill>
        <p:spPr>
          <a:xfrm>
            <a:off x="491040" y="7367400"/>
            <a:ext cx="287640" cy="128160"/>
          </a:xfrm>
          <a:prstGeom prst="rect">
            <a:avLst/>
          </a:prstGeom>
          <a:ln>
            <a:noFill/>
          </a:ln>
        </p:spPr>
      </p:pic>
      <p:pic>
        <p:nvPicPr>
          <p:cNvPr id="71" name="object 39"/>
          <p:cNvPicPr/>
          <p:nvPr/>
        </p:nvPicPr>
        <p:blipFill>
          <a:blip r:embed="rId7"/>
          <a:stretch/>
        </p:blipFill>
        <p:spPr>
          <a:xfrm>
            <a:off x="803880" y="7367400"/>
            <a:ext cx="314640" cy="128160"/>
          </a:xfrm>
          <a:prstGeom prst="rect">
            <a:avLst/>
          </a:prstGeom>
          <a:ln>
            <a:noFill/>
          </a:ln>
        </p:spPr>
      </p:pic>
      <p:pic>
        <p:nvPicPr>
          <p:cNvPr id="72" name="object 40"/>
          <p:cNvPicPr/>
          <p:nvPr/>
        </p:nvPicPr>
        <p:blipFill>
          <a:blip r:embed="rId8"/>
          <a:stretch/>
        </p:blipFill>
        <p:spPr>
          <a:xfrm>
            <a:off x="1147680" y="7369200"/>
            <a:ext cx="105480" cy="124560"/>
          </a:xfrm>
          <a:prstGeom prst="rect">
            <a:avLst/>
          </a:prstGeom>
          <a:ln>
            <a:noFill/>
          </a:ln>
        </p:spPr>
      </p:pic>
      <p:pic>
        <p:nvPicPr>
          <p:cNvPr id="73" name="object 41"/>
          <p:cNvPicPr/>
          <p:nvPr/>
        </p:nvPicPr>
        <p:blipFill>
          <a:blip r:embed="rId9"/>
          <a:stretch/>
        </p:blipFill>
        <p:spPr>
          <a:xfrm>
            <a:off x="1281600" y="7369200"/>
            <a:ext cx="108360" cy="126360"/>
          </a:xfrm>
          <a:prstGeom prst="rect">
            <a:avLst/>
          </a:prstGeom>
          <a:ln>
            <a:noFill/>
          </a:ln>
        </p:spPr>
      </p:pic>
      <p:pic>
        <p:nvPicPr>
          <p:cNvPr id="21" name="object 33">
            <a:extLst>
              <a:ext uri="{FF2B5EF4-FFF2-40B4-BE49-F238E27FC236}">
                <a16:creationId xmlns:a16="http://schemas.microsoft.com/office/drawing/2014/main" xmlns="" id="{C401BC21-B45F-3D40-8F64-4BE418C4FC93}"/>
              </a:ext>
            </a:extLst>
          </p:cNvPr>
          <p:cNvPicPr/>
          <p:nvPr/>
        </p:nvPicPr>
        <p:blipFill>
          <a:blip r:embed="rId10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22" name="object 42">
            <a:extLst>
              <a:ext uri="{FF2B5EF4-FFF2-40B4-BE49-F238E27FC236}">
                <a16:creationId xmlns:a16="http://schemas.microsoft.com/office/drawing/2014/main" xmlns="" id="{CEF42E5D-5CBC-4146-2EE1-F13902DD6F3D}"/>
              </a:ext>
            </a:extLst>
          </p:cNvPr>
          <p:cNvSpPr txBox="1">
            <a:spLocks/>
          </p:cNvSpPr>
          <p:nvPr/>
        </p:nvSpPr>
        <p:spPr>
          <a:xfrm>
            <a:off x="4195440" y="316976"/>
            <a:ext cx="3075840" cy="779381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ea typeface="+mj-ea"/>
                <a:cs typeface="Calibri"/>
              </a:defRPr>
            </a:lvl1pPr>
          </a:lstStyle>
          <a:p>
            <a:pPr marL="439420" marR="5715" lvl="0" indent="-427355" algn="ctr" defTabSz="914400" eaLnBrk="1" fontAlgn="auto" latinLnBrk="0" hangingPunct="1">
              <a:lnSpc>
                <a:spcPts val="2700"/>
              </a:lnSpc>
              <a:spcBef>
                <a:spcPts val="64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700" b="1" i="0" u="none" strike="noStrike" kern="0" cap="none" spc="-10" normalizeH="0" baseline="0" noProof="0" dirty="0" smtClean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/>
                <a:ea typeface="+mj-ea"/>
              </a:rPr>
              <a:t>МЕРОПРИЯТИЯ  </a:t>
            </a:r>
            <a:r>
              <a:rPr kumimoji="0" lang="ru-RU" sz="2700" b="1" i="0" u="none" strike="noStrike" kern="0" cap="none" spc="0" normalizeH="0" baseline="0" noProof="0" dirty="0" smtClean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/>
                <a:ea typeface="+mj-ea"/>
              </a:rPr>
              <a:t>НА</a:t>
            </a:r>
            <a:r>
              <a:rPr kumimoji="0" lang="ru-RU" sz="2700" b="1" i="0" u="none" strike="noStrike" kern="0" cap="none" spc="-5" normalizeH="0" baseline="0" noProof="0" dirty="0" smtClean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/>
                <a:ea typeface="+mj-ea"/>
              </a:rPr>
              <a:t> </a:t>
            </a:r>
            <a:r>
              <a:rPr kumimoji="0" lang="ru-RU" sz="2700" b="1" i="0" u="none" strike="noStrike" kern="0" cap="none" spc="-10" normalizeH="0" baseline="0" noProof="0" dirty="0" smtClean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/>
                <a:ea typeface="+mj-ea"/>
              </a:rPr>
              <a:t>АПРЕЛЬ  </a:t>
            </a:r>
            <a:r>
              <a:rPr kumimoji="0" lang="ru-RU" sz="2700" b="1" i="0" u="none" strike="noStrike" kern="0" cap="none" spc="-20" normalizeH="0" baseline="0" noProof="0" dirty="0" smtClean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/>
                <a:ea typeface="+mj-ea"/>
              </a:rPr>
              <a:t>2026</a:t>
            </a:r>
            <a:endParaRPr kumimoji="0" lang="ru-RU" sz="2700" b="1" i="0" u="none" strike="noStrike" kern="0" cap="none" spc="-20" normalizeH="0" baseline="0" noProof="0" dirty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j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466</TotalTime>
  <Words>314</Words>
  <Application>Microsoft Office PowerPoint</Application>
  <PresentationFormat>Произвольный</PresentationFormat>
  <Paragraphs>102</Paragraphs>
  <Slides>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10" baseType="lpstr">
      <vt:lpstr>Microsoft YaHei</vt:lpstr>
      <vt:lpstr>Arial</vt:lpstr>
      <vt:lpstr>Calibri</vt:lpstr>
      <vt:lpstr>DejaVu Sans</vt:lpstr>
      <vt:lpstr>Symbol</vt:lpstr>
      <vt:lpstr>Times New Roman</vt:lpstr>
      <vt:lpstr>Wingdings</vt:lpstr>
      <vt:lpstr>Office Theme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subject/>
  <dc:creator>Пользователь</dc:creator>
  <dc:description/>
  <cp:lastModifiedBy>Голубева Татьяна Сергеевна</cp:lastModifiedBy>
  <cp:revision>83</cp:revision>
  <dcterms:created xsi:type="dcterms:W3CDTF">2025-11-06T11:20:25Z</dcterms:created>
  <dcterms:modified xsi:type="dcterms:W3CDTF">2026-03-25T07:46:18Z</dcterms:modified>
  <dc:language>ru-RU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15.0000</vt:lpwstr>
  </property>
  <property fmtid="{D5CDD505-2E9C-101B-9397-08002B2CF9AE}" pid="3" name="Created">
    <vt:filetime>2025-11-06T00:00:00Z</vt:filetime>
  </property>
  <property fmtid="{D5CDD505-2E9C-101B-9397-08002B2CF9AE}" pid="4" name="Creator">
    <vt:lpwstr>Adobe InDesign 18.4 (Windows)</vt:lpwstr>
  </property>
  <property fmtid="{D5CDD505-2E9C-101B-9397-08002B2CF9AE}" pid="5" name="HiddenSlides">
    <vt:i4>0</vt:i4>
  </property>
  <property fmtid="{D5CDD505-2E9C-101B-9397-08002B2CF9AE}" pid="6" name="HyperlinksChanged">
    <vt:bool>false</vt:bool>
  </property>
  <property fmtid="{D5CDD505-2E9C-101B-9397-08002B2CF9AE}" pid="7" name="LastSaved">
    <vt:filetime>2025-11-06T00:00:00Z</vt:filetime>
  </property>
  <property fmtid="{D5CDD505-2E9C-101B-9397-08002B2CF9AE}" pid="8" name="LinksUpToDate">
    <vt:bool>false</vt:bool>
  </property>
  <property fmtid="{D5CDD505-2E9C-101B-9397-08002B2CF9AE}" pid="9" name="MMClips">
    <vt:i4>0</vt:i4>
  </property>
  <property fmtid="{D5CDD505-2E9C-101B-9397-08002B2CF9AE}" pid="10" name="Notes">
    <vt:i4>0</vt:i4>
  </property>
  <property fmtid="{D5CDD505-2E9C-101B-9397-08002B2CF9AE}" pid="11" name="PresentationFormat">
    <vt:lpwstr>Произвольный</vt:lpwstr>
  </property>
  <property fmtid="{D5CDD505-2E9C-101B-9397-08002B2CF9AE}" pid="12" name="Producer">
    <vt:lpwstr>Adobe PDF Library 17.0</vt:lpwstr>
  </property>
  <property fmtid="{D5CDD505-2E9C-101B-9397-08002B2CF9AE}" pid="13" name="ScaleCrop">
    <vt:bool>false</vt:bool>
  </property>
  <property fmtid="{D5CDD505-2E9C-101B-9397-08002B2CF9AE}" pid="14" name="ShareDoc">
    <vt:bool>false</vt:bool>
  </property>
  <property fmtid="{D5CDD505-2E9C-101B-9397-08002B2CF9AE}" pid="15" name="Slides">
    <vt:i4>2</vt:i4>
  </property>
</Properties>
</file>