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295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Рисунок 33"/>
          <p:cNvPicPr/>
          <p:nvPr/>
        </p:nvPicPr>
        <p:blipFill>
          <a:blip r:embed="rId2"/>
          <a:stretch/>
        </p:blipFill>
        <p:spPr>
          <a:xfrm>
            <a:off x="377640" y="2889720"/>
            <a:ext cx="6800400" cy="5425560"/>
          </a:xfrm>
          <a:prstGeom prst="rect">
            <a:avLst/>
          </a:prstGeom>
          <a:ln>
            <a:noFill/>
          </a:ln>
        </p:spPr>
      </p:pic>
      <p:pic>
        <p:nvPicPr>
          <p:cNvPr id="35" name="Рисунок 34"/>
          <p:cNvPicPr/>
          <p:nvPr/>
        </p:nvPicPr>
        <p:blipFill>
          <a:blip r:embed="rId2"/>
          <a:stretch/>
        </p:blipFill>
        <p:spPr>
          <a:xfrm>
            <a:off x="377640" y="2889720"/>
            <a:ext cx="6800400" cy="5425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текста заголовка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Второй уровень структуры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Третий уровень структуры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Пятый уровень структуры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Шестой уровень структуры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8.png"/><Relationship Id="rId7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0.png"/><Relationship Id="rId10" Type="http://schemas.openxmlformats.org/officeDocument/2006/relationships/image" Target="../media/image6.png"/><Relationship Id="rId4" Type="http://schemas.openxmlformats.org/officeDocument/2006/relationships/image" Target="../media/image9.png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CustomShape 1"/>
          <p:cNvSpPr/>
          <p:nvPr/>
        </p:nvSpPr>
        <p:spPr>
          <a:xfrm>
            <a:off x="0" y="7000200"/>
            <a:ext cx="7554240" cy="369108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37" name="object 36"/>
          <p:cNvPicPr/>
          <p:nvPr/>
        </p:nvPicPr>
        <p:blipFill>
          <a:blip r:embed="rId2"/>
          <a:stretch/>
        </p:blipFill>
        <p:spPr>
          <a:xfrm>
            <a:off x="644400" y="8176320"/>
            <a:ext cx="98640" cy="128160"/>
          </a:xfrm>
          <a:prstGeom prst="rect">
            <a:avLst/>
          </a:prstGeom>
          <a:ln>
            <a:noFill/>
          </a:ln>
        </p:spPr>
      </p:pic>
      <p:sp>
        <p:nvSpPr>
          <p:cNvPr id="38" name="CustomShape 2"/>
          <p:cNvSpPr/>
          <p:nvPr/>
        </p:nvSpPr>
        <p:spPr>
          <a:xfrm>
            <a:off x="771480" y="8178120"/>
            <a:ext cx="90000" cy="12492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39" name="object 38"/>
          <p:cNvPicPr/>
          <p:nvPr/>
        </p:nvPicPr>
        <p:blipFill>
          <a:blip r:embed="rId3"/>
          <a:stretch/>
        </p:blipFill>
        <p:spPr>
          <a:xfrm>
            <a:off x="888840" y="8176320"/>
            <a:ext cx="287640" cy="128160"/>
          </a:xfrm>
          <a:prstGeom prst="rect">
            <a:avLst/>
          </a:prstGeom>
          <a:ln>
            <a:noFill/>
          </a:ln>
        </p:spPr>
      </p:pic>
      <p:pic>
        <p:nvPicPr>
          <p:cNvPr id="40" name="object 39"/>
          <p:cNvPicPr/>
          <p:nvPr/>
        </p:nvPicPr>
        <p:blipFill>
          <a:blip r:embed="rId4"/>
          <a:stretch/>
        </p:blipFill>
        <p:spPr>
          <a:xfrm>
            <a:off x="1201680" y="8176320"/>
            <a:ext cx="314640" cy="128160"/>
          </a:xfrm>
          <a:prstGeom prst="rect">
            <a:avLst/>
          </a:prstGeom>
          <a:ln>
            <a:noFill/>
          </a:ln>
        </p:spPr>
      </p:pic>
      <p:pic>
        <p:nvPicPr>
          <p:cNvPr id="41" name="object 40"/>
          <p:cNvPicPr/>
          <p:nvPr/>
        </p:nvPicPr>
        <p:blipFill>
          <a:blip r:embed="rId5"/>
          <a:stretch/>
        </p:blipFill>
        <p:spPr>
          <a:xfrm>
            <a:off x="1545480" y="8178120"/>
            <a:ext cx="105480" cy="124560"/>
          </a:xfrm>
          <a:prstGeom prst="rect">
            <a:avLst/>
          </a:prstGeom>
          <a:ln>
            <a:noFill/>
          </a:ln>
        </p:spPr>
      </p:pic>
      <p:pic>
        <p:nvPicPr>
          <p:cNvPr id="42" name="object 41"/>
          <p:cNvPicPr/>
          <p:nvPr/>
        </p:nvPicPr>
        <p:blipFill>
          <a:blip r:embed="rId6"/>
          <a:stretch/>
        </p:blipFill>
        <p:spPr>
          <a:xfrm>
            <a:off x="1679400" y="8178120"/>
            <a:ext cx="108360" cy="126360"/>
          </a:xfrm>
          <a:prstGeom prst="rect">
            <a:avLst/>
          </a:prstGeom>
          <a:ln>
            <a:noFill/>
          </a:ln>
        </p:spPr>
      </p:pic>
      <p:sp>
        <p:nvSpPr>
          <p:cNvPr id="43" name="CustomShape 3"/>
          <p:cNvSpPr/>
          <p:nvPr/>
        </p:nvSpPr>
        <p:spPr>
          <a:xfrm>
            <a:off x="3693960" y="7442280"/>
            <a:ext cx="3860280" cy="797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/>
          <a:lstStyle/>
          <a:p>
            <a:pPr marL="12600" indent="1948680">
              <a:lnSpc>
                <a:spcPct val="112000"/>
              </a:lnSpc>
            </a:pPr>
            <a:r>
              <a:rPr lang="ru-RU" sz="1600" b="1" strike="noStrike" spc="-1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Время</a:t>
            </a:r>
            <a:r>
              <a:rPr lang="ru-RU" sz="1600" b="1" strike="noStrike" spc="-29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работы: Понедельник – четверг 09:00 – 18:00 Пятница - 09:00 – 16:45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" name="CustomShape 4"/>
          <p:cNvSpPr/>
          <p:nvPr/>
        </p:nvSpPr>
        <p:spPr>
          <a:xfrm>
            <a:off x="6123240" y="8786520"/>
            <a:ext cx="988560" cy="758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/>
          <a:lstStyle/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63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пенсионного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 социального</a:t>
            </a:r>
            <a:r>
              <a:rPr lang="ru-RU" sz="800" b="0" strike="noStrike" spc="463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страхования РФ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по</a:t>
            </a:r>
            <a:r>
              <a:rPr lang="ru-RU" sz="800" b="0" strike="noStrike" spc="9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Оренбургской области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CustomShape 5"/>
          <p:cNvSpPr/>
          <p:nvPr/>
        </p:nvSpPr>
        <p:spPr>
          <a:xfrm>
            <a:off x="6140520" y="9593640"/>
            <a:ext cx="870120" cy="853920"/>
          </a:xfrm>
          <a:prstGeom prst="roundRect">
            <a:avLst>
              <a:gd name="adj" fmla="val 8611"/>
            </a:avLst>
          </a:prstGeom>
          <a:solidFill>
            <a:srgbClr val="FFFFFF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6" name="CustomShape 6"/>
          <p:cNvSpPr/>
          <p:nvPr/>
        </p:nvSpPr>
        <p:spPr>
          <a:xfrm>
            <a:off x="6047640" y="7937640"/>
            <a:ext cx="810720" cy="810720"/>
          </a:xfrm>
          <a:prstGeom prst="ellipse">
            <a:avLst/>
          </a:prstGeom>
          <a:solidFill>
            <a:srgbClr val="FFFFFF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7" name="object 48"/>
          <p:cNvPicPr/>
          <p:nvPr/>
        </p:nvPicPr>
        <p:blipFill>
          <a:blip r:embed="rId7"/>
          <a:stretch/>
        </p:blipFill>
        <p:spPr>
          <a:xfrm>
            <a:off x="6162120" y="8141760"/>
            <a:ext cx="596880" cy="511920"/>
          </a:xfrm>
          <a:prstGeom prst="rect">
            <a:avLst/>
          </a:prstGeom>
          <a:ln>
            <a:noFill/>
          </a:ln>
        </p:spPr>
      </p:pic>
      <p:pic>
        <p:nvPicPr>
          <p:cNvPr id="48" name="Рисунок 7"/>
          <p:cNvPicPr/>
          <p:nvPr/>
        </p:nvPicPr>
        <p:blipFill>
          <a:blip r:embed="rId8"/>
          <a:stretch/>
        </p:blipFill>
        <p:spPr>
          <a:xfrm>
            <a:off x="6153120" y="9577080"/>
            <a:ext cx="857520" cy="857520"/>
          </a:xfrm>
          <a:prstGeom prst="rect">
            <a:avLst/>
          </a:prstGeom>
          <a:ln>
            <a:noFill/>
          </a:ln>
        </p:spPr>
      </p:pic>
      <p:graphicFrame>
        <p:nvGraphicFramePr>
          <p:cNvPr id="49" name="Table 7"/>
          <p:cNvGraphicFramePr/>
          <p:nvPr>
            <p:extLst>
              <p:ext uri="{D42A27DB-BD31-4B8C-83A1-F6EECF244321}">
                <p14:modId xmlns:p14="http://schemas.microsoft.com/office/powerpoint/2010/main" val="316352698"/>
              </p:ext>
            </p:extLst>
          </p:nvPr>
        </p:nvGraphicFramePr>
        <p:xfrm>
          <a:off x="592560" y="1763280"/>
          <a:ext cx="6770880" cy="5313240"/>
        </p:xfrm>
        <a:graphic>
          <a:graphicData uri="http://schemas.openxmlformats.org/drawingml/2006/table">
            <a:tbl>
              <a:tblPr/>
              <a:tblGrid>
                <a:gridCol w="839880"/>
                <a:gridCol w="4929120"/>
                <a:gridCol w="1001880"/>
              </a:tblGrid>
              <a:tr h="649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1647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03.07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1. Вечер встречи: «Призвание-торговля, нам есть что вспомнить» (Совет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ветеранов,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Районная библиотека).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2. Лекция и консультация: «Возможности сетевого мессенджера МАХ» (руководитель КС).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11-00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12-00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</a:tr>
              <a:tr h="1387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08.07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3. Развлекательная программа: «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Семья - любви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и верности венец»</a:t>
                      </a: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.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(Совет ветеранов Районная библиотека).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4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. </a:t>
                      </a: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Консультирование </a:t>
                      </a: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по вопросам пенсионного </a:t>
                      </a: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законодательства </a:t>
                      </a: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(руководитель КС).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10-00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12-00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</a:tr>
              <a:tr h="1125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10.07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 </a:t>
                      </a: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5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.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Праздничная программа к году Единства народов России: «Выступление национального хора с. Нижние-</a:t>
                      </a:r>
                      <a:r>
                        <a:rPr lang="ru-RU" sz="1800" b="0" strike="noStrike" spc="-1" dirty="0" err="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Кузлы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». (Совет ветеранов РДК).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17-00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</a:tr>
            </a:tbl>
          </a:graphicData>
        </a:graphic>
      </p:graphicFrame>
      <p:pic>
        <p:nvPicPr>
          <p:cNvPr id="50" name="object 49"/>
          <p:cNvPicPr/>
          <p:nvPr/>
        </p:nvPicPr>
        <p:blipFill>
          <a:blip r:embed="rId9"/>
          <a:stretch/>
        </p:blipFill>
        <p:spPr>
          <a:xfrm>
            <a:off x="452520" y="654840"/>
            <a:ext cx="870840" cy="947880"/>
          </a:xfrm>
          <a:prstGeom prst="rect">
            <a:avLst/>
          </a:prstGeom>
          <a:ln>
            <a:noFill/>
          </a:ln>
        </p:spPr>
      </p:pic>
      <p:sp>
        <p:nvSpPr>
          <p:cNvPr id="51" name="CustomShape 8"/>
          <p:cNvSpPr/>
          <p:nvPr/>
        </p:nvSpPr>
        <p:spPr>
          <a:xfrm>
            <a:off x="1485720" y="564120"/>
            <a:ext cx="3226320" cy="1198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ЦЕНТР ОБЩЕНИЯ СТАРШЕГО ПОКОЛЕНИЯ «</a:t>
            </a:r>
            <a:r>
              <a:rPr lang="ru-RU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НАДЕЖДА</a:t>
            </a: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»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Пономаревского района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2" name="CustomShape 9"/>
          <p:cNvSpPr/>
          <p:nvPr/>
        </p:nvSpPr>
        <p:spPr>
          <a:xfrm>
            <a:off x="4294800" y="476280"/>
            <a:ext cx="3072600" cy="901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pPr marL="439560" indent="-424080" algn="ctr">
              <a:lnSpc>
                <a:spcPts val="0"/>
              </a:lnSpc>
            </a:pPr>
            <a:r>
              <a:rPr lang="ru-RU" sz="27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МЕРОПРИЯТИЯ  НА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24080" algn="ctr">
              <a:lnSpc>
                <a:spcPts val="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24080" algn="ctr">
              <a:lnSpc>
                <a:spcPts val="0"/>
              </a:lnSpc>
            </a:pPr>
            <a:r>
              <a:rPr lang="ru-RU" sz="27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АПРЕЛЬ  2026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3" name="CustomShape 10"/>
          <p:cNvSpPr/>
          <p:nvPr/>
        </p:nvSpPr>
        <p:spPr>
          <a:xfrm>
            <a:off x="460080" y="8372880"/>
            <a:ext cx="4923360" cy="2183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>
              <a:lnSpc>
                <a:spcPct val="75000"/>
              </a:lnSpc>
            </a:pPr>
            <a:r>
              <a:rPr lang="ru-RU" sz="44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ПРИХОДИТЕ, МЫ</a:t>
            </a:r>
            <a:r>
              <a:rPr lang="ru-RU" sz="4400" b="1" strike="noStrike" spc="-1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ВАС</a:t>
            </a:r>
            <a:r>
              <a:rPr lang="ru-RU" sz="4400" b="1" strike="noStrike" spc="-1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ЖДЕМ!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Наши контакты: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Адрес:Пономаревский район, с. Пономаревка, ул. Советская д. 58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Контактный номер: 83535721296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ФИО: Литвинов Андрей Александрович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54" name="object 33"/>
          <p:cNvPicPr/>
          <p:nvPr/>
        </p:nvPicPr>
        <p:blipFill>
          <a:blip r:embed="rId10"/>
          <a:stretch/>
        </p:blipFill>
        <p:spPr>
          <a:xfrm>
            <a:off x="3731760" y="108000"/>
            <a:ext cx="3716280" cy="1269360"/>
          </a:xfrm>
          <a:prstGeom prst="rect">
            <a:avLst/>
          </a:prstGeom>
          <a:ln>
            <a:noFill/>
          </a:ln>
        </p:spPr>
      </p:pic>
      <p:sp>
        <p:nvSpPr>
          <p:cNvPr id="55" name="CustomShape 11"/>
          <p:cNvSpPr/>
          <p:nvPr/>
        </p:nvSpPr>
        <p:spPr>
          <a:xfrm>
            <a:off x="4506840" y="91080"/>
            <a:ext cx="2648520" cy="973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pPr algn="r">
              <a:lnSpc>
                <a:spcPct val="100000"/>
              </a:lnSpc>
            </a:pPr>
            <a:r>
              <a:rPr lang="ru-RU" sz="27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МЕРОПРИЯТИЯ НА ИЮЛЬ 2026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CustomShape 1"/>
          <p:cNvSpPr/>
          <p:nvPr/>
        </p:nvSpPr>
        <p:spPr>
          <a:xfrm>
            <a:off x="0" y="7242840"/>
            <a:ext cx="7554240" cy="34484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7" name="CustomShape 2"/>
          <p:cNvSpPr/>
          <p:nvPr/>
        </p:nvSpPr>
        <p:spPr>
          <a:xfrm>
            <a:off x="4086360" y="486000"/>
            <a:ext cx="3025440" cy="923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pPr marL="439560" indent="-422640" algn="r">
              <a:lnSpc>
                <a:spcPts val="0"/>
              </a:lnSpc>
            </a:pPr>
            <a:r>
              <a:rPr lang="ru-RU" sz="27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МЕРОПРИЯТИЯ НА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22640" algn="r">
              <a:lnSpc>
                <a:spcPts val="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22640" algn="r">
              <a:lnSpc>
                <a:spcPts val="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22640" algn="r">
              <a:lnSpc>
                <a:spcPts val="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22640" algn="r">
              <a:lnSpc>
                <a:spcPts val="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22640" algn="r">
              <a:lnSpc>
                <a:spcPts val="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22640" algn="r">
              <a:lnSpc>
                <a:spcPts val="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22640" algn="r">
              <a:lnSpc>
                <a:spcPts val="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22640" algn="r">
              <a:lnSpc>
                <a:spcPts val="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22640" algn="r">
              <a:lnSpc>
                <a:spcPts val="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22640" algn="r">
              <a:lnSpc>
                <a:spcPts val="0"/>
              </a:lnSpc>
            </a:pPr>
            <a:r>
              <a:rPr lang="ru-RU" sz="27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Апрель 2026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CustomShape 3"/>
          <p:cNvSpPr/>
          <p:nvPr/>
        </p:nvSpPr>
        <p:spPr>
          <a:xfrm>
            <a:off x="216360" y="8688960"/>
            <a:ext cx="4923360" cy="2183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>
              <a:lnSpc>
                <a:spcPct val="75000"/>
              </a:lnSpc>
            </a:pPr>
            <a:r>
              <a:rPr lang="ru-RU" sz="44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ПРИХОДИТЕ, МЫ</a:t>
            </a:r>
            <a:r>
              <a:rPr lang="ru-RU" sz="4400" b="1" strike="noStrike" spc="-1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ВАС</a:t>
            </a:r>
            <a:r>
              <a:rPr lang="ru-RU" sz="4400" b="1" strike="noStrike" spc="-1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ЖДЕМ!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Наши контакты: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Адрес:Пономаревский район, с. Пономаревка, ул. Советская д. 58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Контактный номер: 83535721296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ФИО: Литвинов Андрей Александрович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9" name="CustomShape 4"/>
          <p:cNvSpPr/>
          <p:nvPr/>
        </p:nvSpPr>
        <p:spPr>
          <a:xfrm>
            <a:off x="3172680" y="7684560"/>
            <a:ext cx="3860280" cy="797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/>
          <a:lstStyle/>
          <a:p>
            <a:pPr marL="12600" indent="1948680">
              <a:lnSpc>
                <a:spcPct val="112000"/>
              </a:lnSpc>
            </a:pPr>
            <a:r>
              <a:rPr lang="ru-RU" sz="1600" b="1" strike="noStrike" spc="-1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Время</a:t>
            </a:r>
            <a:r>
              <a:rPr lang="ru-RU" sz="1600" b="1" strike="noStrike" spc="-29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работы: Понедельник – четверг 09:00 – 18:00 Пятница - 09:00 – 16:45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CustomShape 5"/>
          <p:cNvSpPr/>
          <p:nvPr/>
        </p:nvSpPr>
        <p:spPr>
          <a:xfrm>
            <a:off x="6123240" y="8786520"/>
            <a:ext cx="988560" cy="758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/>
          <a:lstStyle/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63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пенсионного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 социального</a:t>
            </a:r>
            <a:r>
              <a:rPr lang="ru-RU" sz="800" b="0" strike="noStrike" spc="463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страхования РФ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по</a:t>
            </a:r>
            <a:r>
              <a:rPr lang="ru-RU" sz="800" b="0" strike="noStrike" spc="9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Оренбургской области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1" name="CustomShape 6"/>
          <p:cNvSpPr/>
          <p:nvPr/>
        </p:nvSpPr>
        <p:spPr>
          <a:xfrm>
            <a:off x="6140520" y="9593640"/>
            <a:ext cx="870120" cy="853920"/>
          </a:xfrm>
          <a:prstGeom prst="roundRect">
            <a:avLst>
              <a:gd name="adj" fmla="val 8611"/>
            </a:avLst>
          </a:prstGeom>
          <a:solidFill>
            <a:srgbClr val="FFFFFF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2" name="CustomShape 7"/>
          <p:cNvSpPr/>
          <p:nvPr/>
        </p:nvSpPr>
        <p:spPr>
          <a:xfrm>
            <a:off x="6559200" y="8200440"/>
            <a:ext cx="810720" cy="810720"/>
          </a:xfrm>
          <a:prstGeom prst="ellipse">
            <a:avLst/>
          </a:prstGeom>
          <a:solidFill>
            <a:srgbClr val="FFFFFF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63" name="object 48"/>
          <p:cNvPicPr/>
          <p:nvPr/>
        </p:nvPicPr>
        <p:blipFill>
          <a:blip r:embed="rId2"/>
          <a:stretch/>
        </p:blipFill>
        <p:spPr>
          <a:xfrm>
            <a:off x="6704280" y="8432640"/>
            <a:ext cx="596880" cy="511920"/>
          </a:xfrm>
          <a:prstGeom prst="rect">
            <a:avLst/>
          </a:prstGeom>
          <a:ln>
            <a:noFill/>
          </a:ln>
        </p:spPr>
      </p:pic>
      <p:pic>
        <p:nvPicPr>
          <p:cNvPr id="64" name="Рисунок 7"/>
          <p:cNvPicPr/>
          <p:nvPr/>
        </p:nvPicPr>
        <p:blipFill>
          <a:blip r:embed="rId3"/>
          <a:stretch/>
        </p:blipFill>
        <p:spPr>
          <a:xfrm>
            <a:off x="6153120" y="9577080"/>
            <a:ext cx="857520" cy="857520"/>
          </a:xfrm>
          <a:prstGeom prst="rect">
            <a:avLst/>
          </a:prstGeom>
          <a:ln>
            <a:noFill/>
          </a:ln>
        </p:spPr>
      </p:pic>
      <p:graphicFrame>
        <p:nvGraphicFramePr>
          <p:cNvPr id="65" name="Table 8"/>
          <p:cNvGraphicFramePr/>
          <p:nvPr>
            <p:extLst>
              <p:ext uri="{D42A27DB-BD31-4B8C-83A1-F6EECF244321}">
                <p14:modId xmlns:p14="http://schemas.microsoft.com/office/powerpoint/2010/main" val="2559343718"/>
              </p:ext>
            </p:extLst>
          </p:nvPr>
        </p:nvGraphicFramePr>
        <p:xfrm>
          <a:off x="644400" y="1598761"/>
          <a:ext cx="6643800" cy="5943600"/>
        </p:xfrm>
        <a:graphic>
          <a:graphicData uri="http://schemas.openxmlformats.org/drawingml/2006/table">
            <a:tbl>
              <a:tblPr/>
              <a:tblGrid>
                <a:gridCol w="797760"/>
                <a:gridCol w="4563360"/>
                <a:gridCol w="1282680"/>
              </a:tblGrid>
              <a:tr h="5871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4361759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16.07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22.07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28.07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6.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Спортивное мероприятие «Шаг к здоровью: весёлые старты». (КЦСОН руководитель КС).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7</a:t>
                      </a: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. </a:t>
                      </a: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Консультирование по вопросам пенсионного </a:t>
                      </a: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законодательства (проводит </a:t>
                      </a: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руководитель КС).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8. </a:t>
                      </a: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Встреча с  волонтерами в с. Бижбуляк по обмену опытом помощи участникам СВО. (Руководитель КС, Совет ветеранов).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9.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РГО «Знание» лекция:</a:t>
                      </a: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 «Цивилизация России: уникальные черты и факторы исторического развития».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10.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РГО «Знание» лекция:</a:t>
                      </a: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 «Российская культура: искусство и традиции как инструмент». </a:t>
                      </a:r>
                      <a:endParaRPr lang="ru-RU" sz="1800" b="0" strike="noStrike" spc="-1" dirty="0" smtClean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 smtClean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11-00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12-00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DejaVu Sans"/>
                        </a:rPr>
                        <a:t>12-00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10-00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</a:tr>
              <a:tr h="5032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38160">
                      <a:solidFill>
                        <a:srgbClr val="FFFFFF"/>
                      </a:solidFill>
                    </a:lnT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6" name="object 49"/>
          <p:cNvPicPr/>
          <p:nvPr/>
        </p:nvPicPr>
        <p:blipFill>
          <a:blip r:embed="rId4"/>
          <a:stretch/>
        </p:blipFill>
        <p:spPr>
          <a:xfrm>
            <a:off x="322560" y="316800"/>
            <a:ext cx="895680" cy="947880"/>
          </a:xfrm>
          <a:prstGeom prst="rect">
            <a:avLst/>
          </a:prstGeom>
          <a:ln>
            <a:noFill/>
          </a:ln>
        </p:spPr>
      </p:pic>
      <p:sp>
        <p:nvSpPr>
          <p:cNvPr id="67" name="CustomShape 9"/>
          <p:cNvSpPr/>
          <p:nvPr/>
        </p:nvSpPr>
        <p:spPr>
          <a:xfrm>
            <a:off x="1360440" y="293040"/>
            <a:ext cx="3226320" cy="1413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ЦЕНТР ОБЩЕНИЯ СТАРШЕГО ПОКОЛЕНИЯ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«</a:t>
            </a:r>
            <a:r>
              <a:rPr lang="ru-RU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НАДЕЖДА</a:t>
            </a: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»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Пономаревского района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8" name="CustomShape 10"/>
          <p:cNvSpPr/>
          <p:nvPr/>
        </p:nvSpPr>
        <p:spPr>
          <a:xfrm>
            <a:off x="4195440" y="316800"/>
            <a:ext cx="3072600" cy="901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pPr marL="439560" indent="-424080" algn="ctr">
              <a:lnSpc>
                <a:spcPts val="0"/>
              </a:lnSpc>
            </a:pPr>
            <a:r>
              <a:rPr lang="ru-RU" sz="27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МЕРОПРИЯТИЯ  НА МАЙ  2026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9" name="object 33"/>
          <p:cNvPicPr/>
          <p:nvPr/>
        </p:nvPicPr>
        <p:blipFill>
          <a:blip r:embed="rId5"/>
          <a:stretch/>
        </p:blipFill>
        <p:spPr>
          <a:xfrm>
            <a:off x="3803760" y="65520"/>
            <a:ext cx="3716280" cy="1301760"/>
          </a:xfrm>
          <a:prstGeom prst="rect">
            <a:avLst/>
          </a:prstGeom>
          <a:ln>
            <a:noFill/>
          </a:ln>
        </p:spPr>
      </p:pic>
      <p:sp>
        <p:nvSpPr>
          <p:cNvPr id="70" name="CustomShape 11"/>
          <p:cNvSpPr/>
          <p:nvPr/>
        </p:nvSpPr>
        <p:spPr>
          <a:xfrm>
            <a:off x="4541400" y="124200"/>
            <a:ext cx="2648520" cy="973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pPr algn="r">
              <a:lnSpc>
                <a:spcPct val="100000"/>
              </a:lnSpc>
            </a:pPr>
            <a:r>
              <a:rPr lang="ru-RU" sz="27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МЕРОПРИЯТИЯ НА ИЮЛЬ 2026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1" name="object 36"/>
          <p:cNvPicPr/>
          <p:nvPr/>
        </p:nvPicPr>
        <p:blipFill>
          <a:blip r:embed="rId6"/>
          <a:stretch/>
        </p:blipFill>
        <p:spPr>
          <a:xfrm>
            <a:off x="644400" y="8176320"/>
            <a:ext cx="98640" cy="128160"/>
          </a:xfrm>
          <a:prstGeom prst="rect">
            <a:avLst/>
          </a:prstGeom>
          <a:ln>
            <a:noFill/>
          </a:ln>
        </p:spPr>
      </p:pic>
      <p:sp>
        <p:nvSpPr>
          <p:cNvPr id="72" name="CustomShape 12"/>
          <p:cNvSpPr/>
          <p:nvPr/>
        </p:nvSpPr>
        <p:spPr>
          <a:xfrm>
            <a:off x="771480" y="8178120"/>
            <a:ext cx="90000" cy="12492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73" name="object 38"/>
          <p:cNvPicPr/>
          <p:nvPr/>
        </p:nvPicPr>
        <p:blipFill>
          <a:blip r:embed="rId7"/>
          <a:stretch/>
        </p:blipFill>
        <p:spPr>
          <a:xfrm>
            <a:off x="888840" y="8176320"/>
            <a:ext cx="287640" cy="128160"/>
          </a:xfrm>
          <a:prstGeom prst="rect">
            <a:avLst/>
          </a:prstGeom>
          <a:ln>
            <a:noFill/>
          </a:ln>
        </p:spPr>
      </p:pic>
      <p:pic>
        <p:nvPicPr>
          <p:cNvPr id="74" name="object 39"/>
          <p:cNvPicPr/>
          <p:nvPr/>
        </p:nvPicPr>
        <p:blipFill>
          <a:blip r:embed="rId8"/>
          <a:stretch/>
        </p:blipFill>
        <p:spPr>
          <a:xfrm>
            <a:off x="1201680" y="8176320"/>
            <a:ext cx="314640" cy="128160"/>
          </a:xfrm>
          <a:prstGeom prst="rect">
            <a:avLst/>
          </a:prstGeom>
          <a:ln>
            <a:noFill/>
          </a:ln>
        </p:spPr>
      </p:pic>
      <p:pic>
        <p:nvPicPr>
          <p:cNvPr id="75" name="object 40"/>
          <p:cNvPicPr/>
          <p:nvPr/>
        </p:nvPicPr>
        <p:blipFill>
          <a:blip r:embed="rId9"/>
          <a:stretch/>
        </p:blipFill>
        <p:spPr>
          <a:xfrm>
            <a:off x="1545480" y="8178120"/>
            <a:ext cx="105480" cy="124560"/>
          </a:xfrm>
          <a:prstGeom prst="rect">
            <a:avLst/>
          </a:prstGeom>
          <a:ln>
            <a:noFill/>
          </a:ln>
        </p:spPr>
      </p:pic>
      <p:pic>
        <p:nvPicPr>
          <p:cNvPr id="76" name="object 41"/>
          <p:cNvPicPr/>
          <p:nvPr/>
        </p:nvPicPr>
        <p:blipFill>
          <a:blip r:embed="rId10"/>
          <a:stretch/>
        </p:blipFill>
        <p:spPr>
          <a:xfrm>
            <a:off x="1679400" y="8178120"/>
            <a:ext cx="108360" cy="1263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606</TotalTime>
  <Words>350</Words>
  <Application>Microsoft Office PowerPoint</Application>
  <PresentationFormat>Произвольный</PresentationFormat>
  <Paragraphs>99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9" baseType="lpstr">
      <vt:lpstr>Arial</vt:lpstr>
      <vt:lpstr>Calibri</vt:lpstr>
      <vt:lpstr>DejaVu Sans</vt:lpstr>
      <vt:lpstr>Symbol</vt:lpstr>
      <vt:lpstr>Times New Roman</vt:lpstr>
      <vt:lpstr>Wingdings</vt:lpstr>
      <vt:lpstr>Office Theme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Белова Юлия Викторовна</cp:lastModifiedBy>
  <cp:revision>115</cp:revision>
  <dcterms:created xsi:type="dcterms:W3CDTF">2025-11-06T11:20:25Z</dcterms:created>
  <dcterms:modified xsi:type="dcterms:W3CDTF">2026-06-29T05:56:50Z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Created">
    <vt:filetime>2025-11-06T00:00:00Z</vt:filetime>
  </property>
  <property fmtid="{D5CDD505-2E9C-101B-9397-08002B2CF9AE}" pid="4" name="Creator">
    <vt:lpwstr>Adobe InDesign 18.4 (Windows)</vt:lpwstr>
  </property>
  <property fmtid="{D5CDD505-2E9C-101B-9397-08002B2CF9AE}" pid="5" name="HiddenSlides">
    <vt:i4>0</vt:i4>
  </property>
  <property fmtid="{D5CDD505-2E9C-101B-9397-08002B2CF9AE}" pid="6" name="HyperlinksChanged">
    <vt:bool>false</vt:bool>
  </property>
  <property fmtid="{D5CDD505-2E9C-101B-9397-08002B2CF9AE}" pid="7" name="LastSaved">
    <vt:filetime>2025-11-06T00:00:00Z</vt:filetime>
  </property>
  <property fmtid="{D5CDD505-2E9C-101B-9397-08002B2CF9AE}" pid="8" name="LinksUpToDate">
    <vt:bool>false</vt:bool>
  </property>
  <property fmtid="{D5CDD505-2E9C-101B-9397-08002B2CF9AE}" pid="9" name="MMClips">
    <vt:i4>0</vt:i4>
  </property>
  <property fmtid="{D5CDD505-2E9C-101B-9397-08002B2CF9AE}" pid="10" name="Notes">
    <vt:i4>0</vt:i4>
  </property>
  <property fmtid="{D5CDD505-2E9C-101B-9397-08002B2CF9AE}" pid="11" name="PresentationFormat">
    <vt:lpwstr>Произвольный</vt:lpwstr>
  </property>
  <property fmtid="{D5CDD505-2E9C-101B-9397-08002B2CF9AE}" pid="12" name="Producer">
    <vt:lpwstr>Adobe PDF Library 17.0</vt:lpwstr>
  </property>
  <property fmtid="{D5CDD505-2E9C-101B-9397-08002B2CF9AE}" pid="13" name="ScaleCrop">
    <vt:bool>false</vt:bool>
  </property>
  <property fmtid="{D5CDD505-2E9C-101B-9397-08002B2CF9AE}" pid="14" name="ShareDoc">
    <vt:bool>false</vt:bool>
  </property>
  <property fmtid="{D5CDD505-2E9C-101B-9397-08002B2CF9AE}" pid="15" name="Slides">
    <vt:i4>2</vt:i4>
  </property>
</Properties>
</file>