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9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10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0" y="7000200"/>
            <a:ext cx="7554960" cy="36918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7" name="object 36"/>
          <p:cNvPicPr/>
          <p:nvPr/>
        </p:nvPicPr>
        <p:blipFill>
          <a:blip r:embed="rId2"/>
          <a:stretch/>
        </p:blipFill>
        <p:spPr>
          <a:xfrm>
            <a:off x="644400" y="8176320"/>
            <a:ext cx="99360" cy="128880"/>
          </a:xfrm>
          <a:prstGeom prst="rect">
            <a:avLst/>
          </a:prstGeom>
          <a:ln>
            <a:noFill/>
          </a:ln>
        </p:spPr>
      </p:pic>
      <p:sp>
        <p:nvSpPr>
          <p:cNvPr id="38" name="CustomShape 2"/>
          <p:cNvSpPr/>
          <p:nvPr/>
        </p:nvSpPr>
        <p:spPr>
          <a:xfrm>
            <a:off x="771480" y="8178120"/>
            <a:ext cx="90720" cy="12564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9" name="object 38"/>
          <p:cNvPicPr/>
          <p:nvPr/>
        </p:nvPicPr>
        <p:blipFill>
          <a:blip r:embed="rId3"/>
          <a:stretch/>
        </p:blipFill>
        <p:spPr>
          <a:xfrm>
            <a:off x="888840" y="8176320"/>
            <a:ext cx="288360" cy="128880"/>
          </a:xfrm>
          <a:prstGeom prst="rect">
            <a:avLst/>
          </a:prstGeom>
          <a:ln>
            <a:noFill/>
          </a:ln>
        </p:spPr>
      </p:pic>
      <p:pic>
        <p:nvPicPr>
          <p:cNvPr id="40" name="object 39"/>
          <p:cNvPicPr/>
          <p:nvPr/>
        </p:nvPicPr>
        <p:blipFill>
          <a:blip r:embed="rId4"/>
          <a:stretch/>
        </p:blipFill>
        <p:spPr>
          <a:xfrm>
            <a:off x="1201680" y="8176320"/>
            <a:ext cx="315360" cy="128880"/>
          </a:xfrm>
          <a:prstGeom prst="rect">
            <a:avLst/>
          </a:prstGeom>
          <a:ln>
            <a:noFill/>
          </a:ln>
        </p:spPr>
      </p:pic>
      <p:pic>
        <p:nvPicPr>
          <p:cNvPr id="41" name="object 40"/>
          <p:cNvPicPr/>
          <p:nvPr/>
        </p:nvPicPr>
        <p:blipFill>
          <a:blip r:embed="rId5"/>
          <a:stretch/>
        </p:blipFill>
        <p:spPr>
          <a:xfrm>
            <a:off x="1545480" y="8178120"/>
            <a:ext cx="106200" cy="125280"/>
          </a:xfrm>
          <a:prstGeom prst="rect">
            <a:avLst/>
          </a:prstGeom>
          <a:ln>
            <a:noFill/>
          </a:ln>
        </p:spPr>
      </p:pic>
      <p:pic>
        <p:nvPicPr>
          <p:cNvPr id="42" name="object 41"/>
          <p:cNvPicPr/>
          <p:nvPr/>
        </p:nvPicPr>
        <p:blipFill>
          <a:blip r:embed="rId6"/>
          <a:stretch/>
        </p:blipFill>
        <p:spPr>
          <a:xfrm>
            <a:off x="1679400" y="8178120"/>
            <a:ext cx="109080" cy="127080"/>
          </a:xfrm>
          <a:prstGeom prst="rect">
            <a:avLst/>
          </a:prstGeom>
          <a:ln>
            <a:noFill/>
          </a:ln>
        </p:spPr>
      </p:pic>
      <p:sp>
        <p:nvSpPr>
          <p:cNvPr id="43" name="CustomShape 3"/>
          <p:cNvSpPr/>
          <p:nvPr/>
        </p:nvSpPr>
        <p:spPr>
          <a:xfrm>
            <a:off x="3693960" y="7442280"/>
            <a:ext cx="3861000" cy="797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35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4"/>
          <p:cNvSpPr/>
          <p:nvPr/>
        </p:nvSpPr>
        <p:spPr>
          <a:xfrm>
            <a:off x="6123240" y="8786520"/>
            <a:ext cx="989280" cy="75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6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6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1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5"/>
          <p:cNvSpPr/>
          <p:nvPr/>
        </p:nvSpPr>
        <p:spPr>
          <a:xfrm>
            <a:off x="6140520" y="9593640"/>
            <a:ext cx="870840" cy="85464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6"/>
          <p:cNvSpPr/>
          <p:nvPr/>
        </p:nvSpPr>
        <p:spPr>
          <a:xfrm>
            <a:off x="6047640" y="7937640"/>
            <a:ext cx="811440" cy="81144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7" name="object 48"/>
          <p:cNvPicPr/>
          <p:nvPr/>
        </p:nvPicPr>
        <p:blipFill>
          <a:blip r:embed="rId7"/>
          <a:stretch/>
        </p:blipFill>
        <p:spPr>
          <a:xfrm>
            <a:off x="6162120" y="8141760"/>
            <a:ext cx="597600" cy="512640"/>
          </a:xfrm>
          <a:prstGeom prst="rect">
            <a:avLst/>
          </a:prstGeom>
          <a:ln>
            <a:noFill/>
          </a:ln>
        </p:spPr>
      </p:pic>
      <p:pic>
        <p:nvPicPr>
          <p:cNvPr id="48" name="Рисунок 7"/>
          <p:cNvPicPr/>
          <p:nvPr/>
        </p:nvPicPr>
        <p:blipFill>
          <a:blip r:embed="rId8"/>
          <a:stretch/>
        </p:blipFill>
        <p:spPr>
          <a:xfrm>
            <a:off x="6153120" y="9577080"/>
            <a:ext cx="858240" cy="858240"/>
          </a:xfrm>
          <a:prstGeom prst="rect">
            <a:avLst/>
          </a:prstGeom>
          <a:ln>
            <a:noFill/>
          </a:ln>
        </p:spPr>
      </p:pic>
      <p:graphicFrame>
        <p:nvGraphicFramePr>
          <p:cNvPr id="49" name="Table 7"/>
          <p:cNvGraphicFramePr/>
          <p:nvPr>
            <p:extLst>
              <p:ext uri="{D42A27DB-BD31-4B8C-83A1-F6EECF244321}">
                <p14:modId xmlns:p14="http://schemas.microsoft.com/office/powerpoint/2010/main" val="4259742065"/>
              </p:ext>
            </p:extLst>
          </p:nvPr>
        </p:nvGraphicFramePr>
        <p:xfrm>
          <a:off x="592560" y="1763280"/>
          <a:ext cx="6770880" cy="5943600"/>
        </p:xfrm>
        <a:graphic>
          <a:graphicData uri="http://schemas.openxmlformats.org/drawingml/2006/table">
            <a:tbl>
              <a:tblPr/>
              <a:tblGrid>
                <a:gridCol w="839880"/>
                <a:gridCol w="4929120"/>
                <a:gridCol w="1001880"/>
              </a:tblGrid>
              <a:tr h="6169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649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01.06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1. День защиты детей. Поздравление детей из  многодетных семей работников.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(руководитель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КС Литвинов А.А.)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2. Лекция и консультация: «Возможности сетевого мессенджера МАХ»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(руководитель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КС).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10-00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4116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08.06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3.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Литературная встреча: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Microsoft YaHei"/>
                        </a:rPr>
                        <a:t> «Русский язык сквозь призму Пушкина».  (РДК, Совет ветеранов).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Microsoft YaHei"/>
                        </a:rPr>
                        <a:t>4.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Лекция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и консультация: «Пенсионное законодательство».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(руководитель КС Литвинов А.А.)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10-00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6483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 Онлайн лекция: ФП  Знание "Здоровое долголетие"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Тема: «Как сохранить здоровье летом?»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1146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12.06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. Праздничная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программа: «День России-Лето в парке». (Совет ветеранов, Народный Хор «Серебряные нити».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17-00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pic>
        <p:nvPicPr>
          <p:cNvPr id="50" name="object 49"/>
          <p:cNvPicPr/>
          <p:nvPr/>
        </p:nvPicPr>
        <p:blipFill>
          <a:blip r:embed="rId9"/>
          <a:stretch/>
        </p:blipFill>
        <p:spPr>
          <a:xfrm>
            <a:off x="452520" y="654840"/>
            <a:ext cx="871560" cy="948600"/>
          </a:xfrm>
          <a:prstGeom prst="rect">
            <a:avLst/>
          </a:prstGeom>
          <a:ln>
            <a:noFill/>
          </a:ln>
        </p:spPr>
      </p:pic>
      <p:sp>
        <p:nvSpPr>
          <p:cNvPr id="51" name="CustomShape 8"/>
          <p:cNvSpPr/>
          <p:nvPr/>
        </p:nvSpPr>
        <p:spPr>
          <a:xfrm>
            <a:off x="1485720" y="564120"/>
            <a:ext cx="3227040" cy="119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НАДЕЖДА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Пономаревского района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CustomShape 9"/>
          <p:cNvSpPr/>
          <p:nvPr/>
        </p:nvSpPr>
        <p:spPr>
          <a:xfrm>
            <a:off x="4294800" y="476280"/>
            <a:ext cx="3073320" cy="90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4800" algn="ctr">
              <a:lnSpc>
                <a:spcPts val="2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 НА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4800" algn="ctr">
              <a:lnSpc>
                <a:spcPts val="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4800" algn="ctr">
              <a:lnSpc>
                <a:spcPts val="2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АПРЕЛЬ 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CustomShape 10"/>
          <p:cNvSpPr/>
          <p:nvPr/>
        </p:nvSpPr>
        <p:spPr>
          <a:xfrm>
            <a:off x="460080" y="8372880"/>
            <a:ext cx="4924080" cy="2183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0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0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Адрес:Пономаревский район, с. Пономаревка, ул. Советская д. 58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 83535721296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Литвинов Андрей Александрович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4" name="object 33"/>
          <p:cNvPicPr/>
          <p:nvPr/>
        </p:nvPicPr>
        <p:blipFill>
          <a:blip r:embed="rId10"/>
          <a:stretch/>
        </p:blipFill>
        <p:spPr>
          <a:xfrm>
            <a:off x="3731760" y="108000"/>
            <a:ext cx="3717000" cy="1270080"/>
          </a:xfrm>
          <a:prstGeom prst="rect">
            <a:avLst/>
          </a:prstGeom>
          <a:ln>
            <a:noFill/>
          </a:ln>
        </p:spPr>
      </p:pic>
      <p:sp>
        <p:nvSpPr>
          <p:cNvPr id="55" name="CustomShape 11"/>
          <p:cNvSpPr/>
          <p:nvPr/>
        </p:nvSpPr>
        <p:spPr>
          <a:xfrm>
            <a:off x="4506840" y="91080"/>
            <a:ext cx="2649240" cy="97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ИЮНЬ 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0" y="7242840"/>
            <a:ext cx="7554960" cy="34491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7" name="CustomShape 2"/>
          <p:cNvSpPr/>
          <p:nvPr/>
        </p:nvSpPr>
        <p:spPr>
          <a:xfrm>
            <a:off x="4086360" y="486000"/>
            <a:ext cx="3026160" cy="92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3360" algn="r">
              <a:lnSpc>
                <a:spcPts val="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336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336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336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336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336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336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336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336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336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3360" algn="r">
              <a:lnSpc>
                <a:spcPts val="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Апрель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CustomShape 3"/>
          <p:cNvSpPr/>
          <p:nvPr/>
        </p:nvSpPr>
        <p:spPr>
          <a:xfrm>
            <a:off x="216360" y="8688780"/>
            <a:ext cx="4924080" cy="2183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06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06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Адрес:Пономаревский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район, с. Пономаревка, ул. Советская д. 58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 83535721296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Литвинов Андрей Александрович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4"/>
          <p:cNvSpPr/>
          <p:nvPr/>
        </p:nvSpPr>
        <p:spPr>
          <a:xfrm>
            <a:off x="3172500" y="7684380"/>
            <a:ext cx="3861000" cy="797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35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CustomShape 5"/>
          <p:cNvSpPr/>
          <p:nvPr/>
        </p:nvSpPr>
        <p:spPr>
          <a:xfrm>
            <a:off x="6123240" y="8786520"/>
            <a:ext cx="989280" cy="75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6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6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1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CustomShape 6"/>
          <p:cNvSpPr/>
          <p:nvPr/>
        </p:nvSpPr>
        <p:spPr>
          <a:xfrm>
            <a:off x="6140520" y="9593640"/>
            <a:ext cx="870840" cy="85464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" name="CustomShape 7"/>
          <p:cNvSpPr/>
          <p:nvPr/>
        </p:nvSpPr>
        <p:spPr>
          <a:xfrm>
            <a:off x="6559020" y="8200260"/>
            <a:ext cx="811440" cy="81144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3" name="object 48"/>
          <p:cNvPicPr/>
          <p:nvPr/>
        </p:nvPicPr>
        <p:blipFill>
          <a:blip r:embed="rId2"/>
          <a:stretch/>
        </p:blipFill>
        <p:spPr>
          <a:xfrm>
            <a:off x="6704457" y="8432460"/>
            <a:ext cx="597600" cy="512640"/>
          </a:xfrm>
          <a:prstGeom prst="rect">
            <a:avLst/>
          </a:prstGeom>
          <a:ln>
            <a:noFill/>
          </a:ln>
        </p:spPr>
      </p:pic>
      <p:pic>
        <p:nvPicPr>
          <p:cNvPr id="64" name="Рисунок 7"/>
          <p:cNvPicPr/>
          <p:nvPr/>
        </p:nvPicPr>
        <p:blipFill>
          <a:blip r:embed="rId3"/>
          <a:stretch/>
        </p:blipFill>
        <p:spPr>
          <a:xfrm>
            <a:off x="6153120" y="9577080"/>
            <a:ext cx="858240" cy="858240"/>
          </a:xfrm>
          <a:prstGeom prst="rect">
            <a:avLst/>
          </a:prstGeom>
          <a:ln>
            <a:noFill/>
          </a:ln>
        </p:spPr>
      </p:pic>
      <p:graphicFrame>
        <p:nvGraphicFramePr>
          <p:cNvPr id="65" name="Table 8"/>
          <p:cNvGraphicFramePr/>
          <p:nvPr>
            <p:extLst>
              <p:ext uri="{D42A27DB-BD31-4B8C-83A1-F6EECF244321}">
                <p14:modId xmlns:p14="http://schemas.microsoft.com/office/powerpoint/2010/main" val="2804987980"/>
              </p:ext>
            </p:extLst>
          </p:nvPr>
        </p:nvGraphicFramePr>
        <p:xfrm>
          <a:off x="644400" y="1598638"/>
          <a:ext cx="6643800" cy="6126480"/>
        </p:xfrm>
        <a:graphic>
          <a:graphicData uri="http://schemas.openxmlformats.org/drawingml/2006/table">
            <a:tbl>
              <a:tblPr/>
              <a:tblGrid>
                <a:gridCol w="797760"/>
                <a:gridCol w="4563360"/>
                <a:gridCol w="1282680"/>
              </a:tblGrid>
              <a:tr h="261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461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16.06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1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1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18.06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7.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Ярмарка единства и дружбы народов: «Вместе-ярче».(Совет ветеранов,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Пономаревская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детская библиотека, КЦСОН, Единая Россия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).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8.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Лекция: «ЗОЖ в летний период: профилактика и первая помощь при ожогах и укусах насекомых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». (руководитель КС Литвинов А.А.)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9.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Онлайн лекция: «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Ценности,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как основа государственных решений в РФ» ФП РО Знание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Онлайн лекция: «Традиционные ценности: Что стоит за этим понятием» ФП РО Знание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596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22.06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11. Онлайн лекция РГО «Знание» « Память пылающих лет: путь к Победе».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869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24.06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12.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Шашечный турнир между ЦОСП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Пономаревского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и ЦОСП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Шарлыкского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района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(руководитель КС Литвинов А.А.)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11-00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pic>
        <p:nvPicPr>
          <p:cNvPr id="66" name="object 49"/>
          <p:cNvPicPr/>
          <p:nvPr/>
        </p:nvPicPr>
        <p:blipFill>
          <a:blip r:embed="rId4"/>
          <a:stretch/>
        </p:blipFill>
        <p:spPr>
          <a:xfrm>
            <a:off x="322708" y="316800"/>
            <a:ext cx="896400" cy="948600"/>
          </a:xfrm>
          <a:prstGeom prst="rect">
            <a:avLst/>
          </a:prstGeom>
          <a:ln>
            <a:noFill/>
          </a:ln>
        </p:spPr>
      </p:pic>
      <p:sp>
        <p:nvSpPr>
          <p:cNvPr id="67" name="CustomShape 9"/>
          <p:cNvSpPr/>
          <p:nvPr/>
        </p:nvSpPr>
        <p:spPr>
          <a:xfrm>
            <a:off x="1360408" y="292860"/>
            <a:ext cx="3227040" cy="141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</a:t>
            </a: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НАДЕЖДА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Пономаревского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CustomShape 10"/>
          <p:cNvSpPr/>
          <p:nvPr/>
        </p:nvSpPr>
        <p:spPr>
          <a:xfrm>
            <a:off x="4195440" y="316800"/>
            <a:ext cx="3073320" cy="90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4800" algn="ctr">
              <a:lnSpc>
                <a:spcPts val="2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 НА МАЙ 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9" name="object 33"/>
          <p:cNvPicPr/>
          <p:nvPr/>
        </p:nvPicPr>
        <p:blipFill>
          <a:blip r:embed="rId5"/>
          <a:stretch/>
        </p:blipFill>
        <p:spPr>
          <a:xfrm>
            <a:off x="3803760" y="65509"/>
            <a:ext cx="3717000" cy="1302480"/>
          </a:xfrm>
          <a:prstGeom prst="rect">
            <a:avLst/>
          </a:prstGeom>
          <a:ln>
            <a:noFill/>
          </a:ln>
        </p:spPr>
      </p:pic>
      <p:sp>
        <p:nvSpPr>
          <p:cNvPr id="70" name="CustomShape 11"/>
          <p:cNvSpPr/>
          <p:nvPr/>
        </p:nvSpPr>
        <p:spPr>
          <a:xfrm>
            <a:off x="4541400" y="124020"/>
            <a:ext cx="2649240" cy="97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ИЮНЬ </a:t>
            </a: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1" name="object 36"/>
          <p:cNvPicPr/>
          <p:nvPr/>
        </p:nvPicPr>
        <p:blipFill>
          <a:blip r:embed="rId6"/>
          <a:stretch/>
        </p:blipFill>
        <p:spPr>
          <a:xfrm>
            <a:off x="644400" y="8176320"/>
            <a:ext cx="99360" cy="128880"/>
          </a:xfrm>
          <a:prstGeom prst="rect">
            <a:avLst/>
          </a:prstGeom>
          <a:ln>
            <a:noFill/>
          </a:ln>
        </p:spPr>
      </p:pic>
      <p:sp>
        <p:nvSpPr>
          <p:cNvPr id="72" name="CustomShape 12"/>
          <p:cNvSpPr/>
          <p:nvPr/>
        </p:nvSpPr>
        <p:spPr>
          <a:xfrm>
            <a:off x="771480" y="8178120"/>
            <a:ext cx="90720" cy="12564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3" name="object 38"/>
          <p:cNvPicPr/>
          <p:nvPr/>
        </p:nvPicPr>
        <p:blipFill>
          <a:blip r:embed="rId7"/>
          <a:stretch/>
        </p:blipFill>
        <p:spPr>
          <a:xfrm>
            <a:off x="888840" y="8176320"/>
            <a:ext cx="288360" cy="128880"/>
          </a:xfrm>
          <a:prstGeom prst="rect">
            <a:avLst/>
          </a:prstGeom>
          <a:ln>
            <a:noFill/>
          </a:ln>
        </p:spPr>
      </p:pic>
      <p:pic>
        <p:nvPicPr>
          <p:cNvPr id="74" name="object 39"/>
          <p:cNvPicPr/>
          <p:nvPr/>
        </p:nvPicPr>
        <p:blipFill>
          <a:blip r:embed="rId8"/>
          <a:stretch/>
        </p:blipFill>
        <p:spPr>
          <a:xfrm>
            <a:off x="1201680" y="8176320"/>
            <a:ext cx="315360" cy="128880"/>
          </a:xfrm>
          <a:prstGeom prst="rect">
            <a:avLst/>
          </a:prstGeom>
          <a:ln>
            <a:noFill/>
          </a:ln>
        </p:spPr>
      </p:pic>
      <p:pic>
        <p:nvPicPr>
          <p:cNvPr id="75" name="object 40"/>
          <p:cNvPicPr/>
          <p:nvPr/>
        </p:nvPicPr>
        <p:blipFill>
          <a:blip r:embed="rId9"/>
          <a:stretch/>
        </p:blipFill>
        <p:spPr>
          <a:xfrm>
            <a:off x="1545480" y="8178120"/>
            <a:ext cx="106200" cy="125280"/>
          </a:xfrm>
          <a:prstGeom prst="rect">
            <a:avLst/>
          </a:prstGeom>
          <a:ln>
            <a:noFill/>
          </a:ln>
        </p:spPr>
      </p:pic>
      <p:pic>
        <p:nvPicPr>
          <p:cNvPr id="76" name="object 41"/>
          <p:cNvPicPr/>
          <p:nvPr/>
        </p:nvPicPr>
        <p:blipFill>
          <a:blip r:embed="rId10"/>
          <a:stretch/>
        </p:blipFill>
        <p:spPr>
          <a:xfrm>
            <a:off x="1679400" y="8178120"/>
            <a:ext cx="109080" cy="127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403</Words>
  <Application>Microsoft Office PowerPoint</Application>
  <PresentationFormat>Произвольный</PresentationFormat>
  <Paragraphs>94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Белова Юлия Викторовна</cp:lastModifiedBy>
  <cp:revision>109</cp:revision>
  <dcterms:created xsi:type="dcterms:W3CDTF">2025-11-06T11:20:25Z</dcterms:created>
  <dcterms:modified xsi:type="dcterms:W3CDTF">2026-05-26T11:31:48Z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