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0" y="7000200"/>
            <a:ext cx="7552800" cy="36896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3" name="object 36"/>
          <p:cNvPicPr/>
          <p:nvPr/>
        </p:nvPicPr>
        <p:blipFill>
          <a:blip r:embed="rId2"/>
          <a:stretch/>
        </p:blipFill>
        <p:spPr>
          <a:xfrm>
            <a:off x="644400" y="8176320"/>
            <a:ext cx="97200" cy="126720"/>
          </a:xfrm>
          <a:prstGeom prst="rect">
            <a:avLst/>
          </a:prstGeom>
          <a:ln>
            <a:noFill/>
          </a:ln>
        </p:spPr>
      </p:pic>
      <p:sp>
        <p:nvSpPr>
          <p:cNvPr id="74" name="CustomShape 2"/>
          <p:cNvSpPr/>
          <p:nvPr/>
        </p:nvSpPr>
        <p:spPr>
          <a:xfrm>
            <a:off x="771480" y="8178120"/>
            <a:ext cx="88560" cy="12348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object 38"/>
          <p:cNvPicPr/>
          <p:nvPr/>
        </p:nvPicPr>
        <p:blipFill>
          <a:blip r:embed="rId3"/>
          <a:stretch/>
        </p:blipFill>
        <p:spPr>
          <a:xfrm>
            <a:off x="888840" y="8176320"/>
            <a:ext cx="286200" cy="126720"/>
          </a:xfrm>
          <a:prstGeom prst="rect">
            <a:avLst/>
          </a:prstGeom>
          <a:ln>
            <a:noFill/>
          </a:ln>
        </p:spPr>
      </p:pic>
      <p:pic>
        <p:nvPicPr>
          <p:cNvPr id="76" name="object 39"/>
          <p:cNvPicPr/>
          <p:nvPr/>
        </p:nvPicPr>
        <p:blipFill>
          <a:blip r:embed="rId4"/>
          <a:stretch/>
        </p:blipFill>
        <p:spPr>
          <a:xfrm>
            <a:off x="1201680" y="8176320"/>
            <a:ext cx="313200" cy="126720"/>
          </a:xfrm>
          <a:prstGeom prst="rect">
            <a:avLst/>
          </a:prstGeom>
          <a:ln>
            <a:noFill/>
          </a:ln>
        </p:spPr>
      </p:pic>
      <p:pic>
        <p:nvPicPr>
          <p:cNvPr id="77" name="object 40"/>
          <p:cNvPicPr/>
          <p:nvPr/>
        </p:nvPicPr>
        <p:blipFill>
          <a:blip r:embed="rId5"/>
          <a:stretch/>
        </p:blipFill>
        <p:spPr>
          <a:xfrm>
            <a:off x="1545480" y="8178120"/>
            <a:ext cx="104040" cy="123120"/>
          </a:xfrm>
          <a:prstGeom prst="rect">
            <a:avLst/>
          </a:prstGeom>
          <a:ln>
            <a:noFill/>
          </a:ln>
        </p:spPr>
      </p:pic>
      <p:pic>
        <p:nvPicPr>
          <p:cNvPr id="78" name="object 41"/>
          <p:cNvPicPr/>
          <p:nvPr/>
        </p:nvPicPr>
        <p:blipFill>
          <a:blip r:embed="rId6"/>
          <a:stretch/>
        </p:blipFill>
        <p:spPr>
          <a:xfrm>
            <a:off x="1679400" y="8178120"/>
            <a:ext cx="106920" cy="124920"/>
          </a:xfrm>
          <a:prstGeom prst="rect">
            <a:avLst/>
          </a:prstGeom>
          <a:ln>
            <a:noFill/>
          </a:ln>
        </p:spPr>
      </p:pic>
      <p:sp>
        <p:nvSpPr>
          <p:cNvPr id="79" name="CustomShape 3"/>
          <p:cNvSpPr/>
          <p:nvPr/>
        </p:nvSpPr>
        <p:spPr>
          <a:xfrm>
            <a:off x="3693960" y="7442280"/>
            <a:ext cx="3858840" cy="79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</a:t>
            </a:r>
            <a:r>
              <a:rPr lang="ru-RU" sz="1600" b="1" strike="noStrike" spc="-18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4"/>
          <p:cNvSpPr/>
          <p:nvPr/>
        </p:nvSpPr>
        <p:spPr>
          <a:xfrm>
            <a:off x="6123240" y="8786520"/>
            <a:ext cx="987120" cy="75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5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5"/>
          <p:cNvSpPr/>
          <p:nvPr/>
        </p:nvSpPr>
        <p:spPr>
          <a:xfrm>
            <a:off x="6140520" y="9593640"/>
            <a:ext cx="868680" cy="85248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CustomShape 6"/>
          <p:cNvSpPr/>
          <p:nvPr/>
        </p:nvSpPr>
        <p:spPr>
          <a:xfrm>
            <a:off x="6047640" y="7937640"/>
            <a:ext cx="809280" cy="80928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3" name="object 48"/>
          <p:cNvPicPr/>
          <p:nvPr/>
        </p:nvPicPr>
        <p:blipFill>
          <a:blip r:embed="rId7"/>
          <a:stretch/>
        </p:blipFill>
        <p:spPr>
          <a:xfrm>
            <a:off x="6162120" y="8141760"/>
            <a:ext cx="595440" cy="510480"/>
          </a:xfrm>
          <a:prstGeom prst="rect">
            <a:avLst/>
          </a:prstGeom>
          <a:ln>
            <a:noFill/>
          </a:ln>
        </p:spPr>
      </p:pic>
      <p:pic>
        <p:nvPicPr>
          <p:cNvPr id="84" name="Рисунок 7"/>
          <p:cNvPicPr/>
          <p:nvPr/>
        </p:nvPicPr>
        <p:blipFill>
          <a:blip r:embed="rId8"/>
          <a:stretch/>
        </p:blipFill>
        <p:spPr>
          <a:xfrm>
            <a:off x="6153120" y="9577080"/>
            <a:ext cx="856080" cy="856080"/>
          </a:xfrm>
          <a:prstGeom prst="rect">
            <a:avLst/>
          </a:prstGeom>
          <a:ln>
            <a:noFill/>
          </a:ln>
        </p:spPr>
      </p:pic>
      <p:graphicFrame>
        <p:nvGraphicFramePr>
          <p:cNvPr id="85" name="Table 7"/>
          <p:cNvGraphicFramePr/>
          <p:nvPr>
            <p:extLst>
              <p:ext uri="{D42A27DB-BD31-4B8C-83A1-F6EECF244321}">
                <p14:modId xmlns:p14="http://schemas.microsoft.com/office/powerpoint/2010/main" val="4187638666"/>
              </p:ext>
            </p:extLst>
          </p:nvPr>
        </p:nvGraphicFramePr>
        <p:xfrm>
          <a:off x="592560" y="1763280"/>
          <a:ext cx="6770880" cy="5932920"/>
        </p:xfrm>
        <a:graphic>
          <a:graphicData uri="http://schemas.openxmlformats.org/drawingml/2006/table">
            <a:tbl>
              <a:tblPr/>
              <a:tblGrid>
                <a:gridCol w="839880"/>
                <a:gridCol w="4929120"/>
                <a:gridCol w="1001880"/>
              </a:tblGrid>
              <a:tr h="6148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99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03.09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 Онлайн-лекция РО Знание Москва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Тема: Голосуем сердцем — воспитываем примером: выборы в России.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9035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04.09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 «Школьные годы наши, Весёлый урок».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Совет ветеранов,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Районная библиотека)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3. Лекция и консультация: «МАХ без паники: отвечаем на вопросы и показываем на примерах».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руководитель КС 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Литвинов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А.А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12-00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644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11.09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4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Спортивное мероприятие «Шаг к здоровью: весёлые старты».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КЦСОН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, руководитель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Литвинов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А.А.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5. Лекция ЗОЖ «Движение без перегруза: безопасные нагрузки для взрослых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руководитель КС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Литвинов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А.А.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pic>
        <p:nvPicPr>
          <p:cNvPr id="86" name="object 49"/>
          <p:cNvPicPr/>
          <p:nvPr/>
        </p:nvPicPr>
        <p:blipFill>
          <a:blip r:embed="rId9"/>
          <a:stretch/>
        </p:blipFill>
        <p:spPr>
          <a:xfrm>
            <a:off x="452520" y="654840"/>
            <a:ext cx="869400" cy="946440"/>
          </a:xfrm>
          <a:prstGeom prst="rect">
            <a:avLst/>
          </a:prstGeom>
          <a:ln>
            <a:noFill/>
          </a:ln>
        </p:spPr>
      </p:pic>
      <p:sp>
        <p:nvSpPr>
          <p:cNvPr id="87" name="CustomShape 8"/>
          <p:cNvSpPr/>
          <p:nvPr/>
        </p:nvSpPr>
        <p:spPr>
          <a:xfrm>
            <a:off x="1485720" y="564120"/>
            <a:ext cx="3224880" cy="119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ЦЕНТР ОБЩЕНИЯ 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НАДЕЖДА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Пономаревского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9"/>
          <p:cNvSpPr/>
          <p:nvPr/>
        </p:nvSpPr>
        <p:spPr>
          <a:xfrm>
            <a:off x="4294800" y="476280"/>
            <a:ext cx="3071160" cy="89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22640" algn="ctr">
              <a:lnSpc>
                <a:spcPts val="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 НА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22640" algn="ctr">
              <a:lnSpc>
                <a:spcPts val="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22640" algn="ctr">
              <a:lnSpc>
                <a:spcPts val="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АПРЕЛЬ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10"/>
          <p:cNvSpPr/>
          <p:nvPr/>
        </p:nvSpPr>
        <p:spPr>
          <a:xfrm>
            <a:off x="460080" y="8372880"/>
            <a:ext cx="4921920" cy="218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8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8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Адрес:Пономаревский район, с. Пономаревка, ул. Советская д. 58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номер: 83535721296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ФИО: Литвинов Андрей Александрович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0" name="object 33"/>
          <p:cNvPicPr/>
          <p:nvPr/>
        </p:nvPicPr>
        <p:blipFill>
          <a:blip r:embed="rId10"/>
          <a:stretch/>
        </p:blipFill>
        <p:spPr>
          <a:xfrm>
            <a:off x="3335100" y="125400"/>
            <a:ext cx="4093800" cy="1396800"/>
          </a:xfrm>
          <a:prstGeom prst="rect">
            <a:avLst/>
          </a:prstGeom>
          <a:ln>
            <a:noFill/>
          </a:ln>
        </p:spPr>
      </p:pic>
      <p:sp>
        <p:nvSpPr>
          <p:cNvPr id="91" name="CustomShape 11"/>
          <p:cNvSpPr/>
          <p:nvPr/>
        </p:nvSpPr>
        <p:spPr>
          <a:xfrm>
            <a:off x="4231860" y="91080"/>
            <a:ext cx="2922060" cy="1128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НА СЕНТЯБРЬ 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0" y="7000200"/>
            <a:ext cx="7552800" cy="36896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3" name="object 36"/>
          <p:cNvPicPr/>
          <p:nvPr/>
        </p:nvPicPr>
        <p:blipFill>
          <a:blip r:embed="rId2"/>
          <a:stretch/>
        </p:blipFill>
        <p:spPr>
          <a:xfrm>
            <a:off x="644400" y="8176320"/>
            <a:ext cx="97200" cy="12672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771480" y="8178120"/>
            <a:ext cx="88560" cy="12348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5" name="object 38"/>
          <p:cNvPicPr/>
          <p:nvPr/>
        </p:nvPicPr>
        <p:blipFill>
          <a:blip r:embed="rId3"/>
          <a:stretch/>
        </p:blipFill>
        <p:spPr>
          <a:xfrm>
            <a:off x="888840" y="8176320"/>
            <a:ext cx="286200" cy="126720"/>
          </a:xfrm>
          <a:prstGeom prst="rect">
            <a:avLst/>
          </a:prstGeom>
          <a:ln>
            <a:noFill/>
          </a:ln>
        </p:spPr>
      </p:pic>
      <p:pic>
        <p:nvPicPr>
          <p:cNvPr id="96" name="object 39"/>
          <p:cNvPicPr/>
          <p:nvPr/>
        </p:nvPicPr>
        <p:blipFill>
          <a:blip r:embed="rId4"/>
          <a:stretch/>
        </p:blipFill>
        <p:spPr>
          <a:xfrm>
            <a:off x="1201680" y="8176320"/>
            <a:ext cx="313200" cy="126720"/>
          </a:xfrm>
          <a:prstGeom prst="rect">
            <a:avLst/>
          </a:prstGeom>
          <a:ln>
            <a:noFill/>
          </a:ln>
        </p:spPr>
      </p:pic>
      <p:pic>
        <p:nvPicPr>
          <p:cNvPr id="97" name="object 40"/>
          <p:cNvPicPr/>
          <p:nvPr/>
        </p:nvPicPr>
        <p:blipFill>
          <a:blip r:embed="rId5"/>
          <a:stretch/>
        </p:blipFill>
        <p:spPr>
          <a:xfrm>
            <a:off x="1545480" y="8178120"/>
            <a:ext cx="104040" cy="123120"/>
          </a:xfrm>
          <a:prstGeom prst="rect">
            <a:avLst/>
          </a:prstGeom>
          <a:ln>
            <a:noFill/>
          </a:ln>
        </p:spPr>
      </p:pic>
      <p:pic>
        <p:nvPicPr>
          <p:cNvPr id="98" name="object 41"/>
          <p:cNvPicPr/>
          <p:nvPr/>
        </p:nvPicPr>
        <p:blipFill>
          <a:blip r:embed="rId6"/>
          <a:stretch/>
        </p:blipFill>
        <p:spPr>
          <a:xfrm>
            <a:off x="1679400" y="8178120"/>
            <a:ext cx="106920" cy="124920"/>
          </a:xfrm>
          <a:prstGeom prst="rect">
            <a:avLst/>
          </a:prstGeom>
          <a:ln>
            <a:noFill/>
          </a:ln>
        </p:spPr>
      </p:pic>
      <p:sp>
        <p:nvSpPr>
          <p:cNvPr id="99" name="CustomShape 3"/>
          <p:cNvSpPr/>
          <p:nvPr/>
        </p:nvSpPr>
        <p:spPr>
          <a:xfrm>
            <a:off x="3251520" y="7475220"/>
            <a:ext cx="3858840" cy="795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</a:t>
            </a:r>
            <a:r>
              <a:rPr lang="ru-RU" sz="1600" b="1" strike="noStrike" spc="-18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4"/>
          <p:cNvSpPr/>
          <p:nvPr/>
        </p:nvSpPr>
        <p:spPr>
          <a:xfrm>
            <a:off x="6123240" y="8786520"/>
            <a:ext cx="987120" cy="75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5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5"/>
          <p:cNvSpPr/>
          <p:nvPr/>
        </p:nvSpPr>
        <p:spPr>
          <a:xfrm>
            <a:off x="6140520" y="9593640"/>
            <a:ext cx="868680" cy="85248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CustomShape 6"/>
          <p:cNvSpPr/>
          <p:nvPr/>
        </p:nvSpPr>
        <p:spPr>
          <a:xfrm>
            <a:off x="6047640" y="7937640"/>
            <a:ext cx="809280" cy="80928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3" name="object 48"/>
          <p:cNvPicPr/>
          <p:nvPr/>
        </p:nvPicPr>
        <p:blipFill>
          <a:blip r:embed="rId7"/>
          <a:stretch/>
        </p:blipFill>
        <p:spPr>
          <a:xfrm>
            <a:off x="6162120" y="8141760"/>
            <a:ext cx="595440" cy="510480"/>
          </a:xfrm>
          <a:prstGeom prst="rect">
            <a:avLst/>
          </a:prstGeom>
          <a:ln>
            <a:noFill/>
          </a:ln>
        </p:spPr>
      </p:pic>
      <p:pic>
        <p:nvPicPr>
          <p:cNvPr id="104" name="Рисунок 7"/>
          <p:cNvPicPr/>
          <p:nvPr/>
        </p:nvPicPr>
        <p:blipFill>
          <a:blip r:embed="rId8"/>
          <a:stretch/>
        </p:blipFill>
        <p:spPr>
          <a:xfrm>
            <a:off x="6153120" y="9577080"/>
            <a:ext cx="856080" cy="856080"/>
          </a:xfrm>
          <a:prstGeom prst="rect">
            <a:avLst/>
          </a:prstGeom>
          <a:ln>
            <a:noFill/>
          </a:ln>
        </p:spPr>
      </p:pic>
      <p:graphicFrame>
        <p:nvGraphicFramePr>
          <p:cNvPr id="105" name="Table 7"/>
          <p:cNvGraphicFramePr/>
          <p:nvPr>
            <p:extLst>
              <p:ext uri="{D42A27DB-BD31-4B8C-83A1-F6EECF244321}">
                <p14:modId xmlns:p14="http://schemas.microsoft.com/office/powerpoint/2010/main" val="439158414"/>
              </p:ext>
            </p:extLst>
          </p:nvPr>
        </p:nvGraphicFramePr>
        <p:xfrm>
          <a:off x="655200" y="1703521"/>
          <a:ext cx="6770880" cy="6000370"/>
        </p:xfrm>
        <a:graphic>
          <a:graphicData uri="http://schemas.openxmlformats.org/drawingml/2006/table">
            <a:tbl>
              <a:tblPr/>
              <a:tblGrid>
                <a:gridCol w="839880"/>
                <a:gridCol w="4929120"/>
                <a:gridCol w="1001880"/>
              </a:tblGrid>
              <a:tr h="6209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9515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Лекции РО "Знание" в формате ВКС на темы: 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  <a:ea typeface="Times New Roman"/>
                      </a:endParaRPr>
                    </a:p>
                    <a:p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Угрозы единству России: механизмы противодействия разжиганию межнациональной и межконфессиональной розни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7. Информационная война как элемент гибридной войны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14-00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2217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18.09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8. Индивидуальное консультирование: «Работающие пенсионеры: индексация перерасчет».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специалист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Горшкова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Л.И.)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9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Концерт «Родники единого отечества» выступление национальных фольклорных коллективов сел </a:t>
                      </a:r>
                      <a:r>
                        <a:rPr lang="ru-RU" sz="18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Пономаревского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района. (Активисты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центра общения,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РДК)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17-00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06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30.09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10.Участие в фестивале «Вера, надежда.,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любовь. Серебряное сердце»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в с. Плешаново </a:t>
                      </a:r>
                      <a:r>
                        <a:rPr lang="ru-RU" sz="1800" b="0" strike="noStrike" spc="-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(проводит руководитель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В.П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. Колесникова)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pic>
        <p:nvPicPr>
          <p:cNvPr id="106" name="object 49"/>
          <p:cNvPicPr/>
          <p:nvPr/>
        </p:nvPicPr>
        <p:blipFill>
          <a:blip r:embed="rId9"/>
          <a:stretch/>
        </p:blipFill>
        <p:spPr>
          <a:xfrm>
            <a:off x="400320" y="476280"/>
            <a:ext cx="869400" cy="946440"/>
          </a:xfrm>
          <a:prstGeom prst="rect">
            <a:avLst/>
          </a:prstGeom>
          <a:ln>
            <a:noFill/>
          </a:ln>
        </p:spPr>
      </p:pic>
      <p:sp>
        <p:nvSpPr>
          <p:cNvPr id="107" name="CustomShape 8"/>
          <p:cNvSpPr/>
          <p:nvPr/>
        </p:nvSpPr>
        <p:spPr>
          <a:xfrm>
            <a:off x="1402560" y="412110"/>
            <a:ext cx="3224880" cy="119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ЦЕНТР ОБЩЕНИЯ 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НАДЕЖДА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Пономаревского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9"/>
          <p:cNvSpPr/>
          <p:nvPr/>
        </p:nvSpPr>
        <p:spPr>
          <a:xfrm>
            <a:off x="4294800" y="476280"/>
            <a:ext cx="3071160" cy="89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22640" algn="ctr">
              <a:lnSpc>
                <a:spcPts val="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 НА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22640" algn="ctr">
              <a:lnSpc>
                <a:spcPts val="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22640" algn="ctr">
              <a:lnSpc>
                <a:spcPts val="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АПРЕЛЬ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10"/>
          <p:cNvSpPr/>
          <p:nvPr/>
        </p:nvSpPr>
        <p:spPr>
          <a:xfrm>
            <a:off x="460080" y="8372880"/>
            <a:ext cx="4921920" cy="218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8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8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Адрес:Пономаревский район, с. Пономаревка, ул. Советская д. 58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номер: 83535721296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ФИО: Литвинов Андрей Александрович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0" name="object 33"/>
          <p:cNvPicPr/>
          <p:nvPr/>
        </p:nvPicPr>
        <p:blipFill>
          <a:blip r:embed="rId10"/>
          <a:stretch/>
        </p:blipFill>
        <p:spPr>
          <a:xfrm>
            <a:off x="3693960" y="108000"/>
            <a:ext cx="3752640" cy="1450080"/>
          </a:xfrm>
          <a:prstGeom prst="rect">
            <a:avLst/>
          </a:prstGeom>
          <a:ln>
            <a:noFill/>
          </a:ln>
        </p:spPr>
      </p:pic>
      <p:sp>
        <p:nvSpPr>
          <p:cNvPr id="111" name="CustomShape 11"/>
          <p:cNvSpPr/>
          <p:nvPr/>
        </p:nvSpPr>
        <p:spPr>
          <a:xfrm>
            <a:off x="4214160" y="91080"/>
            <a:ext cx="3040080" cy="97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НА СЕНТЯБРЬ 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365</Words>
  <Application>Microsoft Office PowerPoint</Application>
  <PresentationFormat>Произвольный</PresentationFormat>
  <Paragraphs>69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128</cp:revision>
  <dcterms:created xsi:type="dcterms:W3CDTF">2025-11-06T11:20:25Z</dcterms:created>
  <dcterms:modified xsi:type="dcterms:W3CDTF">2026-08-28T06:19:42Z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2</vt:i4>
  </property>
</Properties>
</file>