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media/image9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7556500" cy="106934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0" y="7620120"/>
            <a:ext cx="7549560" cy="3066480"/>
          </a:xfrm>
          <a:custGeom>
            <a:avLst/>
            <a:gdLst/>
            <a:ah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77" name="object 36" descr=""/>
          <p:cNvPicPr/>
          <p:nvPr/>
        </p:nvPicPr>
        <p:blipFill>
          <a:blip r:embed="rId1"/>
          <a:stretch/>
        </p:blipFill>
        <p:spPr>
          <a:xfrm>
            <a:off x="644400" y="8176320"/>
            <a:ext cx="93960" cy="123480"/>
          </a:xfrm>
          <a:prstGeom prst="rect">
            <a:avLst/>
          </a:prstGeom>
          <a:ln>
            <a:noFill/>
          </a:ln>
        </p:spPr>
      </p:pic>
      <p:sp>
        <p:nvSpPr>
          <p:cNvPr id="78" name="CustomShape 2"/>
          <p:cNvSpPr/>
          <p:nvPr/>
        </p:nvSpPr>
        <p:spPr>
          <a:xfrm>
            <a:off x="771480" y="8178120"/>
            <a:ext cx="85320" cy="120240"/>
          </a:xfrm>
          <a:custGeom>
            <a:avLst/>
            <a:gdLst/>
            <a:ah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79" name="object 38" descr=""/>
          <p:cNvPicPr/>
          <p:nvPr/>
        </p:nvPicPr>
        <p:blipFill>
          <a:blip r:embed="rId2"/>
          <a:stretch/>
        </p:blipFill>
        <p:spPr>
          <a:xfrm>
            <a:off x="888840" y="8176320"/>
            <a:ext cx="282960" cy="123480"/>
          </a:xfrm>
          <a:prstGeom prst="rect">
            <a:avLst/>
          </a:prstGeom>
          <a:ln>
            <a:noFill/>
          </a:ln>
        </p:spPr>
      </p:pic>
      <p:pic>
        <p:nvPicPr>
          <p:cNvPr id="80" name="object 39" descr=""/>
          <p:cNvPicPr/>
          <p:nvPr/>
        </p:nvPicPr>
        <p:blipFill>
          <a:blip r:embed="rId3"/>
          <a:stretch/>
        </p:blipFill>
        <p:spPr>
          <a:xfrm>
            <a:off x="1201680" y="8176320"/>
            <a:ext cx="309960" cy="123480"/>
          </a:xfrm>
          <a:prstGeom prst="rect">
            <a:avLst/>
          </a:prstGeom>
          <a:ln>
            <a:noFill/>
          </a:ln>
        </p:spPr>
      </p:pic>
      <p:pic>
        <p:nvPicPr>
          <p:cNvPr id="81" name="object 40" descr=""/>
          <p:cNvPicPr/>
          <p:nvPr/>
        </p:nvPicPr>
        <p:blipFill>
          <a:blip r:embed="rId4"/>
          <a:stretch/>
        </p:blipFill>
        <p:spPr>
          <a:xfrm>
            <a:off x="1545480" y="8178120"/>
            <a:ext cx="100800" cy="119880"/>
          </a:xfrm>
          <a:prstGeom prst="rect">
            <a:avLst/>
          </a:prstGeom>
          <a:ln>
            <a:noFill/>
          </a:ln>
        </p:spPr>
      </p:pic>
      <p:pic>
        <p:nvPicPr>
          <p:cNvPr id="82" name="object 41" descr=""/>
          <p:cNvPicPr/>
          <p:nvPr/>
        </p:nvPicPr>
        <p:blipFill>
          <a:blip r:embed="rId5"/>
          <a:stretch/>
        </p:blipFill>
        <p:spPr>
          <a:xfrm>
            <a:off x="1679400" y="8178120"/>
            <a:ext cx="103680" cy="121680"/>
          </a:xfrm>
          <a:prstGeom prst="rect">
            <a:avLst/>
          </a:prstGeom>
          <a:ln>
            <a:noFill/>
          </a:ln>
        </p:spPr>
      </p:pic>
      <p:sp>
        <p:nvSpPr>
          <p:cNvPr id="83" name="CustomShape 3"/>
          <p:cNvSpPr/>
          <p:nvPr/>
        </p:nvSpPr>
        <p:spPr>
          <a:xfrm>
            <a:off x="3693960" y="7442280"/>
            <a:ext cx="3855600" cy="792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/>
          <a:p>
            <a:pPr marL="12600" indent="1948680">
              <a:lnSpc>
                <a:spcPct val="112000"/>
              </a:lnSpc>
            </a:pP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Время работы: Понедельник – четверг 09:00 – 18:00 Пятница - 09:00 – 16:45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84" name="CustomShape 4"/>
          <p:cNvSpPr/>
          <p:nvPr/>
        </p:nvSpPr>
        <p:spPr>
          <a:xfrm>
            <a:off x="6123240" y="8786520"/>
            <a:ext cx="983880" cy="753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/>
          <a:p>
            <a:pPr marL="12600">
              <a:lnSpc>
                <a:spcPts val="0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b="0" lang="ru-RU" sz="800" spc="426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и социального</a:t>
            </a:r>
            <a:r>
              <a:rPr b="0" lang="ru-RU" sz="800" spc="426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страхования РФ 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по Оренбургской области</a:t>
            </a:r>
            <a:endParaRPr b="0" lang="ru-RU" sz="800" spc="-1" strike="noStrike">
              <a:latin typeface="Arial"/>
            </a:endParaRPr>
          </a:p>
        </p:txBody>
      </p:sp>
      <p:sp>
        <p:nvSpPr>
          <p:cNvPr id="85" name="CustomShape 5"/>
          <p:cNvSpPr/>
          <p:nvPr/>
        </p:nvSpPr>
        <p:spPr>
          <a:xfrm>
            <a:off x="6140520" y="9593640"/>
            <a:ext cx="865440" cy="84924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6" name="CustomShape 6"/>
          <p:cNvSpPr/>
          <p:nvPr/>
        </p:nvSpPr>
        <p:spPr>
          <a:xfrm>
            <a:off x="6475320" y="8295120"/>
            <a:ext cx="806040" cy="80604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7" name="object 48" descr=""/>
          <p:cNvPicPr/>
          <p:nvPr/>
        </p:nvPicPr>
        <p:blipFill>
          <a:blip r:embed="rId6"/>
          <a:stretch/>
        </p:blipFill>
        <p:spPr>
          <a:xfrm>
            <a:off x="6635880" y="8524440"/>
            <a:ext cx="592200" cy="507240"/>
          </a:xfrm>
          <a:prstGeom prst="rect">
            <a:avLst/>
          </a:prstGeom>
          <a:ln>
            <a:noFill/>
          </a:ln>
        </p:spPr>
      </p:pic>
      <p:pic>
        <p:nvPicPr>
          <p:cNvPr id="88" name="Рисунок 7" descr=""/>
          <p:cNvPicPr/>
          <p:nvPr/>
        </p:nvPicPr>
        <p:blipFill>
          <a:blip r:embed="rId7"/>
          <a:stretch/>
        </p:blipFill>
        <p:spPr>
          <a:xfrm>
            <a:off x="6153120" y="9577080"/>
            <a:ext cx="852840" cy="852840"/>
          </a:xfrm>
          <a:prstGeom prst="rect">
            <a:avLst/>
          </a:prstGeom>
          <a:ln>
            <a:noFill/>
          </a:ln>
        </p:spPr>
      </p:pic>
      <p:graphicFrame>
        <p:nvGraphicFramePr>
          <p:cNvPr id="89" name="Table 7"/>
          <p:cNvGraphicFramePr/>
          <p:nvPr/>
        </p:nvGraphicFramePr>
        <p:xfrm>
          <a:off x="571320" y="1572480"/>
          <a:ext cx="6770520" cy="5554800"/>
        </p:xfrm>
        <a:graphic>
          <a:graphicData uri="http://schemas.openxmlformats.org/drawingml/2006/table">
            <a:tbl>
              <a:tblPr/>
              <a:tblGrid>
                <a:gridCol w="839880"/>
                <a:gridCol w="4929120"/>
                <a:gridCol w="1001880"/>
              </a:tblGrid>
              <a:tr h="64980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Дата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Мероприятие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Время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начала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83376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05.11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1.Праздничная программа в рамках года единства народов России «День патриотической песни». (Проводят специалисты РДК). 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1.1. РО Знание Лекция «Мы - Россия: Истоки и горизонты единства народов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DejaVu Sans"/>
                        </a:rPr>
                        <a:t>11-00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190620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10.11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Лекции РО «Знание»: 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2.«Служение Отечеству через профессиональное развитие: коллективный подход к раскрытию талантов»                 3.«Профессиональное выгорание: что это такое и как с ним бороться» (проводит психолог Лебеденко А.В.)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14-00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216540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12.11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 </a:t>
                      </a: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Лекции РО «Знание»: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4. "Кино большой страны: искусство, которое объединяет"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5. Лекция «Изменения правил оформления периодов ухода за нетрудоспособными в 2027 году: что нужно знать», проводит руководитель КС Литвинов А.А. 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6. Индивидуальное консультирование, проводит руководитель КС Литвинов А.А..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14-00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</a:tbl>
          </a:graphicData>
        </a:graphic>
      </p:graphicFrame>
      <p:pic>
        <p:nvPicPr>
          <p:cNvPr id="90" name="object 49" descr=""/>
          <p:cNvPicPr/>
          <p:nvPr/>
        </p:nvPicPr>
        <p:blipFill>
          <a:blip r:embed="rId8"/>
          <a:stretch/>
        </p:blipFill>
        <p:spPr>
          <a:xfrm>
            <a:off x="371160" y="329040"/>
            <a:ext cx="866160" cy="943200"/>
          </a:xfrm>
          <a:prstGeom prst="rect">
            <a:avLst/>
          </a:prstGeom>
          <a:ln>
            <a:noFill/>
          </a:ln>
        </p:spPr>
      </p:pic>
      <p:sp>
        <p:nvSpPr>
          <p:cNvPr id="91" name="CustomShape 8"/>
          <p:cNvSpPr/>
          <p:nvPr/>
        </p:nvSpPr>
        <p:spPr>
          <a:xfrm>
            <a:off x="1422720" y="325080"/>
            <a:ext cx="2532240" cy="1193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ЦЕНТР ОБЩЕНИЯ СОЦФОНДА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«</a:t>
            </a: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НАДЕЖДА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»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Пономаревского района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92" name="CustomShape 9"/>
          <p:cNvSpPr/>
          <p:nvPr/>
        </p:nvSpPr>
        <p:spPr>
          <a:xfrm>
            <a:off x="4294800" y="476280"/>
            <a:ext cx="3067920" cy="896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/>
          <a:p>
            <a:pPr marL="439560" indent="-419400" algn="ctr">
              <a:lnSpc>
                <a:spcPts val="0"/>
              </a:lnSpc>
            </a:pPr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МЕРОПРИЯТИЯ  НА </a:t>
            </a:r>
            <a:endParaRPr b="0" lang="ru-RU" sz="2700" spc="-1" strike="noStrike">
              <a:latin typeface="Arial"/>
            </a:endParaRPr>
          </a:p>
          <a:p>
            <a:pPr marL="439560" indent="-419400" algn="ctr">
              <a:lnSpc>
                <a:spcPts val="0"/>
              </a:lnSpc>
            </a:pPr>
            <a:endParaRPr b="0" lang="ru-RU" sz="2700" spc="-1" strike="noStrike">
              <a:latin typeface="Arial"/>
            </a:endParaRPr>
          </a:p>
          <a:p>
            <a:pPr marL="439560" indent="-419400" algn="ctr">
              <a:lnSpc>
                <a:spcPts val="0"/>
              </a:lnSpc>
            </a:pPr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АПРЕЛЬ  2026</a:t>
            </a:r>
            <a:endParaRPr b="0" lang="ru-RU" sz="2700" spc="-1" strike="noStrike">
              <a:latin typeface="Arial"/>
            </a:endParaRPr>
          </a:p>
        </p:txBody>
      </p:sp>
      <p:sp>
        <p:nvSpPr>
          <p:cNvPr id="93" name="CustomShape 10"/>
          <p:cNvSpPr/>
          <p:nvPr/>
        </p:nvSpPr>
        <p:spPr>
          <a:xfrm>
            <a:off x="371160" y="8779320"/>
            <a:ext cx="4918680" cy="1879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/>
          <a:p>
            <a:pPr marL="12600">
              <a:lnSpc>
                <a:spcPct val="75000"/>
              </a:lnSpc>
            </a:pPr>
            <a:r>
              <a:rPr b="1" lang="ru-RU" sz="3600" spc="-1" strike="noStrike">
                <a:solidFill>
                  <a:srgbClr val="ffffff"/>
                </a:solidFill>
                <a:latin typeface="Calibri"/>
                <a:ea typeface="DejaVu Sans"/>
              </a:rPr>
              <a:t>ПРИХОДИТЕ, МЫ</a:t>
            </a:r>
            <a:r>
              <a:rPr b="1" lang="ru-RU" sz="3600" spc="-66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3600" spc="-1" strike="noStrike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b="1" lang="ru-RU" sz="3600" spc="-66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3600" spc="-1" strike="noStrike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b="0" lang="ru-RU" sz="36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Наши контакты: </a:t>
            </a:r>
            <a:endParaRPr b="0" lang="ru-RU" sz="13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Адрес:Пономаревский район, с. Пономаревка, ул. Советская д. 58</a:t>
            </a:r>
            <a:endParaRPr b="0" lang="ru-RU" sz="13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Контактный номер: 83535721296</a:t>
            </a:r>
            <a:endParaRPr b="0" lang="ru-RU" sz="13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ФИО: Литвинов Андрей Александрович</a:t>
            </a:r>
            <a:endParaRPr b="0" lang="ru-RU" sz="1300" spc="-1" strike="noStrike">
              <a:latin typeface="Arial"/>
            </a:endParaRPr>
          </a:p>
        </p:txBody>
      </p:sp>
      <p:pic>
        <p:nvPicPr>
          <p:cNvPr id="94" name="object 33" descr=""/>
          <p:cNvPicPr/>
          <p:nvPr/>
        </p:nvPicPr>
        <p:blipFill>
          <a:blip r:embed="rId9"/>
          <a:stretch/>
        </p:blipFill>
        <p:spPr>
          <a:xfrm>
            <a:off x="3335040" y="125280"/>
            <a:ext cx="4090680" cy="1393560"/>
          </a:xfrm>
          <a:prstGeom prst="rect">
            <a:avLst/>
          </a:prstGeom>
          <a:ln>
            <a:noFill/>
          </a:ln>
        </p:spPr>
      </p:pic>
      <p:sp>
        <p:nvSpPr>
          <p:cNvPr id="95" name="CustomShape 11"/>
          <p:cNvSpPr/>
          <p:nvPr/>
        </p:nvSpPr>
        <p:spPr>
          <a:xfrm>
            <a:off x="4231800" y="91080"/>
            <a:ext cx="2918880" cy="1125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/>
          <a:p>
            <a:pPr algn="ctr">
              <a:lnSpc>
                <a:spcPct val="100000"/>
              </a:lnSpc>
            </a:pPr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МЕРОПРИЯТИЯ НА НОЯБРЬ 2026</a:t>
            </a:r>
            <a:endParaRPr b="0" lang="ru-RU" sz="2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ustomShape 1"/>
          <p:cNvSpPr/>
          <p:nvPr/>
        </p:nvSpPr>
        <p:spPr>
          <a:xfrm>
            <a:off x="4320" y="7000200"/>
            <a:ext cx="7549560" cy="3686400"/>
          </a:xfrm>
          <a:custGeom>
            <a:avLst/>
            <a:gdLst/>
            <a:ah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7" name="object 36" descr=""/>
          <p:cNvPicPr/>
          <p:nvPr/>
        </p:nvPicPr>
        <p:blipFill>
          <a:blip r:embed="rId1"/>
          <a:stretch/>
        </p:blipFill>
        <p:spPr>
          <a:xfrm>
            <a:off x="644400" y="8176320"/>
            <a:ext cx="93960" cy="123480"/>
          </a:xfrm>
          <a:prstGeom prst="rect">
            <a:avLst/>
          </a:prstGeom>
          <a:ln>
            <a:noFill/>
          </a:ln>
        </p:spPr>
      </p:pic>
      <p:sp>
        <p:nvSpPr>
          <p:cNvPr id="98" name="CustomShape 2"/>
          <p:cNvSpPr/>
          <p:nvPr/>
        </p:nvSpPr>
        <p:spPr>
          <a:xfrm>
            <a:off x="771480" y="8178120"/>
            <a:ext cx="85320" cy="120240"/>
          </a:xfrm>
          <a:custGeom>
            <a:avLst/>
            <a:gdLst/>
            <a:ah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9" name="object 38" descr=""/>
          <p:cNvPicPr/>
          <p:nvPr/>
        </p:nvPicPr>
        <p:blipFill>
          <a:blip r:embed="rId2"/>
          <a:stretch/>
        </p:blipFill>
        <p:spPr>
          <a:xfrm>
            <a:off x="888840" y="8176320"/>
            <a:ext cx="282960" cy="123480"/>
          </a:xfrm>
          <a:prstGeom prst="rect">
            <a:avLst/>
          </a:prstGeom>
          <a:ln>
            <a:noFill/>
          </a:ln>
        </p:spPr>
      </p:pic>
      <p:pic>
        <p:nvPicPr>
          <p:cNvPr id="100" name="object 39" descr=""/>
          <p:cNvPicPr/>
          <p:nvPr/>
        </p:nvPicPr>
        <p:blipFill>
          <a:blip r:embed="rId3"/>
          <a:stretch/>
        </p:blipFill>
        <p:spPr>
          <a:xfrm>
            <a:off x="1201680" y="8176320"/>
            <a:ext cx="309960" cy="123480"/>
          </a:xfrm>
          <a:prstGeom prst="rect">
            <a:avLst/>
          </a:prstGeom>
          <a:ln>
            <a:noFill/>
          </a:ln>
        </p:spPr>
      </p:pic>
      <p:pic>
        <p:nvPicPr>
          <p:cNvPr id="101" name="object 40" descr=""/>
          <p:cNvPicPr/>
          <p:nvPr/>
        </p:nvPicPr>
        <p:blipFill>
          <a:blip r:embed="rId4"/>
          <a:stretch/>
        </p:blipFill>
        <p:spPr>
          <a:xfrm>
            <a:off x="1545480" y="8178120"/>
            <a:ext cx="100800" cy="119880"/>
          </a:xfrm>
          <a:prstGeom prst="rect">
            <a:avLst/>
          </a:prstGeom>
          <a:ln>
            <a:noFill/>
          </a:ln>
        </p:spPr>
      </p:pic>
      <p:pic>
        <p:nvPicPr>
          <p:cNvPr id="102" name="object 41" descr=""/>
          <p:cNvPicPr/>
          <p:nvPr/>
        </p:nvPicPr>
        <p:blipFill>
          <a:blip r:embed="rId5"/>
          <a:stretch/>
        </p:blipFill>
        <p:spPr>
          <a:xfrm>
            <a:off x="1679400" y="8178120"/>
            <a:ext cx="103680" cy="121680"/>
          </a:xfrm>
          <a:prstGeom prst="rect">
            <a:avLst/>
          </a:prstGeom>
          <a:ln>
            <a:noFill/>
          </a:ln>
        </p:spPr>
      </p:pic>
      <p:sp>
        <p:nvSpPr>
          <p:cNvPr id="103" name="CustomShape 3"/>
          <p:cNvSpPr/>
          <p:nvPr/>
        </p:nvSpPr>
        <p:spPr>
          <a:xfrm>
            <a:off x="3251520" y="7475400"/>
            <a:ext cx="3855600" cy="792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/>
          <a:p>
            <a:pPr marL="12600" indent="1948680">
              <a:lnSpc>
                <a:spcPct val="112000"/>
              </a:lnSpc>
            </a:pP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Время работы: Понедельник – четверг 09:00 – 18:00 Пятница - 09:00 – 16:45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04" name="CustomShape 4"/>
          <p:cNvSpPr/>
          <p:nvPr/>
        </p:nvSpPr>
        <p:spPr>
          <a:xfrm>
            <a:off x="6123240" y="8786520"/>
            <a:ext cx="983880" cy="753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/>
          <a:p>
            <a:pPr marL="12600">
              <a:lnSpc>
                <a:spcPts val="0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b="0" lang="ru-RU" sz="800" spc="426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и социального</a:t>
            </a:r>
            <a:r>
              <a:rPr b="0" lang="ru-RU" sz="800" spc="426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страхования РФ 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по Оренбургской области</a:t>
            </a:r>
            <a:endParaRPr b="0" lang="ru-RU" sz="800" spc="-1" strike="noStrike">
              <a:latin typeface="Arial"/>
            </a:endParaRPr>
          </a:p>
        </p:txBody>
      </p:sp>
      <p:sp>
        <p:nvSpPr>
          <p:cNvPr id="105" name="CustomShape 5"/>
          <p:cNvSpPr/>
          <p:nvPr/>
        </p:nvSpPr>
        <p:spPr>
          <a:xfrm>
            <a:off x="6140520" y="9593640"/>
            <a:ext cx="865440" cy="84924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6" name="CustomShape 6"/>
          <p:cNvSpPr/>
          <p:nvPr/>
        </p:nvSpPr>
        <p:spPr>
          <a:xfrm>
            <a:off x="6047640" y="7937640"/>
            <a:ext cx="806040" cy="80604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07" name="object 48" descr=""/>
          <p:cNvPicPr/>
          <p:nvPr/>
        </p:nvPicPr>
        <p:blipFill>
          <a:blip r:embed="rId6"/>
          <a:stretch/>
        </p:blipFill>
        <p:spPr>
          <a:xfrm>
            <a:off x="6162120" y="8141760"/>
            <a:ext cx="592200" cy="507240"/>
          </a:xfrm>
          <a:prstGeom prst="rect">
            <a:avLst/>
          </a:prstGeom>
          <a:ln>
            <a:noFill/>
          </a:ln>
        </p:spPr>
      </p:pic>
      <p:pic>
        <p:nvPicPr>
          <p:cNvPr id="108" name="Рисунок 7" descr=""/>
          <p:cNvPicPr/>
          <p:nvPr/>
        </p:nvPicPr>
        <p:blipFill>
          <a:blip r:embed="rId7"/>
          <a:stretch/>
        </p:blipFill>
        <p:spPr>
          <a:xfrm>
            <a:off x="6153120" y="9577080"/>
            <a:ext cx="852840" cy="852840"/>
          </a:xfrm>
          <a:prstGeom prst="rect">
            <a:avLst/>
          </a:prstGeom>
          <a:ln>
            <a:noFill/>
          </a:ln>
        </p:spPr>
      </p:pic>
      <p:graphicFrame>
        <p:nvGraphicFramePr>
          <p:cNvPr id="109" name="Table 7"/>
          <p:cNvGraphicFramePr/>
          <p:nvPr/>
        </p:nvGraphicFramePr>
        <p:xfrm>
          <a:off x="655200" y="1703520"/>
          <a:ext cx="6770160" cy="5409000"/>
        </p:xfrm>
        <a:graphic>
          <a:graphicData uri="http://schemas.openxmlformats.org/drawingml/2006/table">
            <a:tbl>
              <a:tblPr/>
              <a:tblGrid>
                <a:gridCol w="731520"/>
                <a:gridCol w="5037120"/>
                <a:gridCol w="1001880"/>
              </a:tblGrid>
              <a:tr h="64980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Дата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Мероприятие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Время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начала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164700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19.11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7. Просмотр видеофильма «Великий северный путь». Всероссийская общественная организация «Русское географическое общество».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8. Лекция ЗОЖ: «Зимний период, профилактика травм». (проводит руководитель КС  Литвинов А.А).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11-00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268380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27.11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9. Праздничное мероприятие ко Дню матери «Всё начинается с мамы». (Проводит Совет ветеранов и специалисты районной библиотеки)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10.   Лекция и консультация: «МАХ возможности сетевого мессенджера: отвечаем на вопросы и показываем на примерах». (проводит руководитель КС  Литвинов А.А).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DejaVu Sans"/>
                        </a:rPr>
                        <a:t>14-00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42876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</a:tbl>
          </a:graphicData>
        </a:graphic>
      </p:graphicFrame>
      <p:pic>
        <p:nvPicPr>
          <p:cNvPr id="110" name="object 49" descr=""/>
          <p:cNvPicPr/>
          <p:nvPr/>
        </p:nvPicPr>
        <p:blipFill>
          <a:blip r:embed="rId8"/>
          <a:stretch/>
        </p:blipFill>
        <p:spPr>
          <a:xfrm>
            <a:off x="400320" y="476280"/>
            <a:ext cx="866160" cy="943200"/>
          </a:xfrm>
          <a:prstGeom prst="rect">
            <a:avLst/>
          </a:prstGeom>
          <a:ln>
            <a:noFill/>
          </a:ln>
        </p:spPr>
      </p:pic>
      <p:sp>
        <p:nvSpPr>
          <p:cNvPr id="111" name="CustomShape 8"/>
          <p:cNvSpPr/>
          <p:nvPr/>
        </p:nvSpPr>
        <p:spPr>
          <a:xfrm>
            <a:off x="1402560" y="412200"/>
            <a:ext cx="3221640" cy="1193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ЦЕНТР ОБЩЕНИЯ СОЦФОНДА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«</a:t>
            </a: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НАДЕЖДА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»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Пономаревского района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12" name="CustomShape 9"/>
          <p:cNvSpPr/>
          <p:nvPr/>
        </p:nvSpPr>
        <p:spPr>
          <a:xfrm>
            <a:off x="4294800" y="476280"/>
            <a:ext cx="3067920" cy="896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/>
          <a:p>
            <a:pPr marL="439560" indent="-419400" algn="ctr">
              <a:lnSpc>
                <a:spcPts val="0"/>
              </a:lnSpc>
            </a:pPr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МЕРОПРИЯТИЯ  НА </a:t>
            </a:r>
            <a:endParaRPr b="0" lang="ru-RU" sz="2700" spc="-1" strike="noStrike">
              <a:latin typeface="Arial"/>
            </a:endParaRPr>
          </a:p>
          <a:p>
            <a:pPr marL="439560" indent="-419400" algn="ctr">
              <a:lnSpc>
                <a:spcPts val="0"/>
              </a:lnSpc>
            </a:pPr>
            <a:endParaRPr b="0" lang="ru-RU" sz="2700" spc="-1" strike="noStrike">
              <a:latin typeface="Arial"/>
            </a:endParaRPr>
          </a:p>
          <a:p>
            <a:pPr marL="439560" indent="-419400" algn="ctr">
              <a:lnSpc>
                <a:spcPts val="0"/>
              </a:lnSpc>
            </a:pPr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АПРЕЛЬ  2026</a:t>
            </a:r>
            <a:endParaRPr b="0" lang="ru-RU" sz="2700" spc="-1" strike="noStrike">
              <a:latin typeface="Arial"/>
            </a:endParaRPr>
          </a:p>
        </p:txBody>
      </p:sp>
      <p:sp>
        <p:nvSpPr>
          <p:cNvPr id="113" name="CustomShape 10"/>
          <p:cNvSpPr/>
          <p:nvPr/>
        </p:nvSpPr>
        <p:spPr>
          <a:xfrm>
            <a:off x="460080" y="8372880"/>
            <a:ext cx="4918680" cy="2178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/>
          <a:p>
            <a:pPr marL="12600">
              <a:lnSpc>
                <a:spcPct val="75000"/>
              </a:lnSpc>
            </a:pP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ПРИХОДИТЕ, МЫ</a:t>
            </a:r>
            <a:r>
              <a:rPr b="1" lang="ru-RU" sz="4400" spc="-66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b="1" lang="ru-RU" sz="4400" spc="-66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b="0" lang="ru-RU" sz="44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Наши контакты: </a:t>
            </a:r>
            <a:endParaRPr b="0" lang="ru-RU" sz="13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Адрес:Пономаревский район, с. Пономаревка, ул. Советская д. 58</a:t>
            </a:r>
            <a:endParaRPr b="0" lang="ru-RU" sz="13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Контактный номер: 83535721296</a:t>
            </a:r>
            <a:endParaRPr b="0" lang="ru-RU" sz="13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ФИО: Литвинов Андрей Александрович</a:t>
            </a:r>
            <a:endParaRPr b="0" lang="ru-RU" sz="1300" spc="-1" strike="noStrike">
              <a:latin typeface="Arial"/>
            </a:endParaRPr>
          </a:p>
        </p:txBody>
      </p:sp>
      <p:pic>
        <p:nvPicPr>
          <p:cNvPr id="114" name="object 33" descr=""/>
          <p:cNvPicPr/>
          <p:nvPr/>
        </p:nvPicPr>
        <p:blipFill>
          <a:blip r:embed="rId9"/>
          <a:stretch/>
        </p:blipFill>
        <p:spPr>
          <a:xfrm>
            <a:off x="3693960" y="108000"/>
            <a:ext cx="3749400" cy="1446840"/>
          </a:xfrm>
          <a:prstGeom prst="rect">
            <a:avLst/>
          </a:prstGeom>
          <a:ln>
            <a:noFill/>
          </a:ln>
        </p:spPr>
      </p:pic>
      <p:sp>
        <p:nvSpPr>
          <p:cNvPr id="115" name="CustomShape 11"/>
          <p:cNvSpPr/>
          <p:nvPr/>
        </p:nvSpPr>
        <p:spPr>
          <a:xfrm>
            <a:off x="4214160" y="91080"/>
            <a:ext cx="3036960" cy="968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/>
          <a:p>
            <a:pPr algn="r">
              <a:lnSpc>
                <a:spcPct val="100000"/>
              </a:lnSpc>
            </a:pPr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МЕРОПРИЯТИЯ НА НОЯБРЬ 2026</a:t>
            </a:r>
            <a:endParaRPr b="0" lang="ru-RU" sz="2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1351</TotalTime>
  <Application>LibreOffice/6.1.3.2$Windows_X86_64 LibreOffice_project/86daf60bf00efa86ad547e59e09d6bb77c699acb</Application>
  <Words>371</Words>
  <Paragraphs>66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2025-11-06T11:20:25Z</dcterms:created>
  <dc:creator>Пользователь</dc:creator>
  <dc:description/>
  <dc:language>ru-RU</dc:language>
  <cp:lastModifiedBy/>
  <dcterms:modified xsi:type="dcterms:W3CDTF">2026-10-30T15:36:36Z</dcterms:modified>
  <cp:revision>151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Created">
    <vt:filetime>2025-11-06T00:00:00Z</vt:filetime>
  </property>
  <property fmtid="{D5CDD505-2E9C-101B-9397-08002B2CF9AE}" pid="4" name="Creator">
    <vt:lpwstr>Adobe InDesign 18.4 (Windows)</vt:lpwstr>
  </property>
  <property fmtid="{D5CDD505-2E9C-101B-9397-08002B2CF9AE}" pid="5" name="HiddenSlides">
    <vt:i4>0</vt:i4>
  </property>
  <property fmtid="{D5CDD505-2E9C-101B-9397-08002B2CF9AE}" pid="6" name="HyperlinksChanged">
    <vt:bool>0</vt:bool>
  </property>
  <property fmtid="{D5CDD505-2E9C-101B-9397-08002B2CF9AE}" pid="7" name="LastSaved">
    <vt:filetime>2025-11-06T00:00:00Z</vt:filetime>
  </property>
  <property fmtid="{D5CDD505-2E9C-101B-9397-08002B2CF9AE}" pid="8" name="LinksUpToDate">
    <vt:bool>0</vt:bool>
  </property>
  <property fmtid="{D5CDD505-2E9C-101B-9397-08002B2CF9AE}" pid="9" name="MMClips">
    <vt:i4>0</vt:i4>
  </property>
  <property fmtid="{D5CDD505-2E9C-101B-9397-08002B2CF9AE}" pid="10" name="Notes">
    <vt:i4>0</vt:i4>
  </property>
  <property fmtid="{D5CDD505-2E9C-101B-9397-08002B2CF9AE}" pid="11" name="PresentationFormat">
    <vt:lpwstr>Произвольный</vt:lpwstr>
  </property>
  <property fmtid="{D5CDD505-2E9C-101B-9397-08002B2CF9AE}" pid="12" name="Producer">
    <vt:lpwstr>Adobe PDF Library 17.0</vt:lpwstr>
  </property>
  <property fmtid="{D5CDD505-2E9C-101B-9397-08002B2CF9AE}" pid="13" name="ScaleCrop">
    <vt:bool>0</vt:bool>
  </property>
  <property fmtid="{D5CDD505-2E9C-101B-9397-08002B2CF9AE}" pid="14" name="ShareDoc">
    <vt:bool>0</vt:bool>
  </property>
  <property fmtid="{D5CDD505-2E9C-101B-9397-08002B2CF9AE}" pid="15" name="Slides">
    <vt:i4>2</vt:i4>
  </property>
</Properties>
</file>