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370680" y="74160"/>
            <a:ext cx="4066560" cy="1398600"/>
          </a:xfrm>
          <a:prstGeom prst="rect">
            <a:avLst/>
          </a:prstGeom>
          <a:ln w="0"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06200" y="7345800"/>
            <a:ext cx="7331040" cy="31730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object 36"/>
          <p:cNvPicPr/>
          <p:nvPr/>
        </p:nvPicPr>
        <p:blipFill>
          <a:blip r:embed="rId3"/>
          <a:stretch/>
        </p:blipFill>
        <p:spPr>
          <a:xfrm>
            <a:off x="644400" y="8176320"/>
            <a:ext cx="88560" cy="118080"/>
          </a:xfrm>
          <a:prstGeom prst="rect">
            <a:avLst/>
          </a:prstGeom>
          <a:ln w="0">
            <a:noFill/>
          </a:ln>
        </p:spPr>
      </p:pic>
      <p:sp>
        <p:nvSpPr>
          <p:cNvPr id="41" name="CustomShape 2"/>
          <p:cNvSpPr/>
          <p:nvPr/>
        </p:nvSpPr>
        <p:spPr>
          <a:xfrm>
            <a:off x="771480" y="8178120"/>
            <a:ext cx="79920" cy="1148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2" name="object 38"/>
          <p:cNvPicPr/>
          <p:nvPr/>
        </p:nvPicPr>
        <p:blipFill>
          <a:blip r:embed="rId4"/>
          <a:stretch/>
        </p:blipFill>
        <p:spPr>
          <a:xfrm>
            <a:off x="888840" y="8176320"/>
            <a:ext cx="277560" cy="118080"/>
          </a:xfrm>
          <a:prstGeom prst="rect">
            <a:avLst/>
          </a:prstGeom>
          <a:ln w="0">
            <a:noFill/>
          </a:ln>
        </p:spPr>
      </p:pic>
      <p:pic>
        <p:nvPicPr>
          <p:cNvPr id="43" name="object 39"/>
          <p:cNvPicPr/>
          <p:nvPr/>
        </p:nvPicPr>
        <p:blipFill>
          <a:blip r:embed="rId5"/>
          <a:stretch/>
        </p:blipFill>
        <p:spPr>
          <a:xfrm>
            <a:off x="1201680" y="8176320"/>
            <a:ext cx="304560" cy="118080"/>
          </a:xfrm>
          <a:prstGeom prst="rect">
            <a:avLst/>
          </a:prstGeom>
          <a:ln w="0">
            <a:noFill/>
          </a:ln>
        </p:spPr>
      </p:pic>
      <p:pic>
        <p:nvPicPr>
          <p:cNvPr id="44" name="object 40"/>
          <p:cNvPicPr/>
          <p:nvPr/>
        </p:nvPicPr>
        <p:blipFill>
          <a:blip r:embed="rId6"/>
          <a:stretch/>
        </p:blipFill>
        <p:spPr>
          <a:xfrm>
            <a:off x="1545480" y="8178120"/>
            <a:ext cx="95400" cy="114480"/>
          </a:xfrm>
          <a:prstGeom prst="rect">
            <a:avLst/>
          </a:prstGeom>
          <a:ln w="0">
            <a:noFill/>
          </a:ln>
        </p:spPr>
      </p:pic>
      <p:pic>
        <p:nvPicPr>
          <p:cNvPr id="45" name="object 41"/>
          <p:cNvPicPr/>
          <p:nvPr/>
        </p:nvPicPr>
        <p:blipFill>
          <a:blip r:embed="rId7"/>
          <a:stretch/>
        </p:blipFill>
        <p:spPr>
          <a:xfrm>
            <a:off x="1679400" y="8178120"/>
            <a:ext cx="98280" cy="116280"/>
          </a:xfrm>
          <a:prstGeom prst="rect">
            <a:avLst/>
          </a:prstGeom>
          <a:ln w="0">
            <a:noFill/>
          </a:ln>
        </p:spPr>
      </p:pic>
      <p:sp>
        <p:nvSpPr>
          <p:cNvPr id="46" name="CustomShape 3"/>
          <p:cNvSpPr/>
          <p:nvPr/>
        </p:nvSpPr>
        <p:spPr>
          <a:xfrm>
            <a:off x="4428360" y="176400"/>
            <a:ext cx="2771640" cy="11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 НА АВГУСТ 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606240" y="8881560"/>
            <a:ext cx="5099400" cy="14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  <a:buNone/>
            </a:pP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3200" b="1" strike="noStrike" spc="-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ЖДЕМ!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2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4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57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с.Сакмара, ул. Ленина д.1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89325569519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57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Донскова Светлана Васильевна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0"/>
              </a:lnSpc>
              <a:buNone/>
            </a:pPr>
            <a:endParaRPr lang="ru-RU" sz="1300" b="0" strike="noStrike" spc="-1">
              <a:latin typeface="Arial"/>
            </a:endParaRPr>
          </a:p>
          <a:p>
            <a:pPr marL="15120">
              <a:lnSpc>
                <a:spcPts val="0"/>
              </a:lnSpc>
              <a:buNone/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3038400" y="7704360"/>
            <a:ext cx="3481560" cy="69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6123240" y="8786520"/>
            <a:ext cx="978480" cy="74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8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8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50" name="object 49"/>
          <p:cNvPicPr/>
          <p:nvPr/>
        </p:nvPicPr>
        <p:blipFill>
          <a:blip r:embed="rId8"/>
          <a:stretch/>
        </p:blipFill>
        <p:spPr>
          <a:xfrm>
            <a:off x="234360" y="367560"/>
            <a:ext cx="909000" cy="946800"/>
          </a:xfrm>
          <a:prstGeom prst="rect">
            <a:avLst/>
          </a:prstGeom>
          <a:ln w="0">
            <a:noFill/>
          </a:ln>
        </p:spPr>
      </p:pic>
      <p:sp>
        <p:nvSpPr>
          <p:cNvPr id="51" name="CustomShape 7"/>
          <p:cNvSpPr/>
          <p:nvPr/>
        </p:nvSpPr>
        <p:spPr>
          <a:xfrm>
            <a:off x="6140520" y="9593640"/>
            <a:ext cx="860040" cy="8438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CustomShape 8"/>
          <p:cNvSpPr/>
          <p:nvPr/>
        </p:nvSpPr>
        <p:spPr>
          <a:xfrm>
            <a:off x="6301080" y="8209440"/>
            <a:ext cx="800640" cy="82296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3" name="object 48"/>
          <p:cNvPicPr/>
          <p:nvPr/>
        </p:nvPicPr>
        <p:blipFill>
          <a:blip r:embed="rId9"/>
          <a:stretch/>
        </p:blipFill>
        <p:spPr>
          <a:xfrm>
            <a:off x="6413760" y="8428320"/>
            <a:ext cx="586800" cy="501840"/>
          </a:xfrm>
          <a:prstGeom prst="rect">
            <a:avLst/>
          </a:prstGeom>
          <a:ln w="0">
            <a:noFill/>
          </a:ln>
        </p:spPr>
      </p:pic>
      <p:pic>
        <p:nvPicPr>
          <p:cNvPr id="54" name="Рисунок 7"/>
          <p:cNvPicPr/>
          <p:nvPr/>
        </p:nvPicPr>
        <p:blipFill>
          <a:blip r:embed="rId10"/>
          <a:stretch/>
        </p:blipFill>
        <p:spPr>
          <a:xfrm>
            <a:off x="6153120" y="9577080"/>
            <a:ext cx="847440" cy="847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5" name="Table 9"/>
          <p:cNvGraphicFramePr/>
          <p:nvPr>
            <p:extLst>
              <p:ext uri="{D42A27DB-BD31-4B8C-83A1-F6EECF244321}">
                <p14:modId xmlns:p14="http://schemas.microsoft.com/office/powerpoint/2010/main" val="3584058219"/>
              </p:ext>
            </p:extLst>
          </p:nvPr>
        </p:nvGraphicFramePr>
        <p:xfrm>
          <a:off x="353520" y="1680120"/>
          <a:ext cx="6837480" cy="5577840"/>
        </p:xfrm>
        <a:graphic>
          <a:graphicData uri="http://schemas.openxmlformats.org/drawingml/2006/table">
            <a:tbl>
              <a:tblPr/>
              <a:tblGrid>
                <a:gridCol w="847440"/>
                <a:gridCol w="5076000"/>
                <a:gridCol w="914040"/>
              </a:tblGrid>
              <a:tr h="603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979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07.08</a:t>
                      </a:r>
                      <a:endParaRPr lang="ru-RU" sz="18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1. «Бабушкин луг» букет своими руками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Мастер-класс проводит ИП </a:t>
                      </a:r>
                      <a:r>
                        <a:rPr lang="ru-RU" sz="18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Имангалиева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И.К.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11-00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3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1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13.08</a:t>
                      </a:r>
                      <a:endParaRPr lang="ru-RU" sz="18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1.Турнир по </a:t>
                      </a:r>
                      <a:r>
                        <a:rPr lang="ru-RU" sz="1800" b="0" strike="noStrike" spc="-1" dirty="0" err="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мемори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-шахматам                          (проводит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: Емельянова Ю.В.)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2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.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Microsoft YaHei"/>
                        </a:rPr>
                        <a:t>Информирование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Microsoft YaHei"/>
                        </a:rPr>
                        <a:t>участников ЦОСП «О 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возможностях национального мессенджера МАХ» руководителем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Microsoft YaHei"/>
                        </a:rPr>
                        <a:t>КС.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11:00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379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20.08</a:t>
                      </a:r>
                      <a:endParaRPr lang="ru-RU" sz="1800" b="1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1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1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. Мероприятие для семей с детьми совместно с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+mn-ea"/>
                        </a:rPr>
                        <a:t>КЦСОН,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клубом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«Устойчивая семья» (проводит: Власова Г.А.)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marL="47520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2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. Лекция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о  включении периода ухода в стаж для назначения единого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пособия.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(проводит рук. КС Донскова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С.В.)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3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. Консультации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по мерам социальной поддержки семей с детьми (Донскова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С.В.)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Microsoft YaHei"/>
                        </a:rPr>
                        <a:t>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12:00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13:00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231F20"/>
                          </a:solidFill>
                          <a:latin typeface="Times New Roman"/>
                          <a:ea typeface="DejaVu Sans"/>
                        </a:rPr>
                        <a:t>14:00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56" name="CustomShape 10"/>
          <p:cNvSpPr/>
          <p:nvPr/>
        </p:nvSpPr>
        <p:spPr>
          <a:xfrm>
            <a:off x="1235880" y="367560"/>
            <a:ext cx="2904120" cy="117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СТАРШЕГО ПОКОЛЕНИЯ «Шире круг»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Сакмарского района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object 1"/>
          <p:cNvPicPr/>
          <p:nvPr/>
        </p:nvPicPr>
        <p:blipFill>
          <a:blip r:embed="rId2"/>
          <a:stretch/>
        </p:blipFill>
        <p:spPr>
          <a:xfrm>
            <a:off x="3370680" y="74160"/>
            <a:ext cx="4066560" cy="1398600"/>
          </a:xfrm>
          <a:prstGeom prst="rect">
            <a:avLst/>
          </a:prstGeom>
          <a:ln w="0">
            <a:noFill/>
          </a:ln>
        </p:spPr>
      </p:pic>
      <p:sp>
        <p:nvSpPr>
          <p:cNvPr id="58" name="CustomShape 1"/>
          <p:cNvSpPr/>
          <p:nvPr/>
        </p:nvSpPr>
        <p:spPr>
          <a:xfrm>
            <a:off x="106200" y="7368840"/>
            <a:ext cx="7331040" cy="31730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9" name="object 2"/>
          <p:cNvPicPr/>
          <p:nvPr/>
        </p:nvPicPr>
        <p:blipFill>
          <a:blip r:embed="rId3"/>
          <a:stretch/>
        </p:blipFill>
        <p:spPr>
          <a:xfrm>
            <a:off x="644400" y="8176320"/>
            <a:ext cx="88560" cy="118080"/>
          </a:xfrm>
          <a:prstGeom prst="rect">
            <a:avLst/>
          </a:prstGeom>
          <a:ln w="0">
            <a:noFill/>
          </a:ln>
        </p:spPr>
      </p:pic>
      <p:sp>
        <p:nvSpPr>
          <p:cNvPr id="60" name="CustomShape 2"/>
          <p:cNvSpPr/>
          <p:nvPr/>
        </p:nvSpPr>
        <p:spPr>
          <a:xfrm>
            <a:off x="771480" y="8178120"/>
            <a:ext cx="79920" cy="114840"/>
          </a:xfrm>
          <a:custGeom>
            <a:avLst/>
            <a:gdLst/>
            <a:ahLst/>
            <a:cxnLst/>
            <a:rect l="l" t="t" r="r" b="b"/>
            <a:pathLst>
              <a:path w="94615" h="129540">
                <a:moveTo>
                  <a:pt x="94272" y="0"/>
                </a:moveTo>
                <a:lnTo>
                  <a:pt x="0" y="0"/>
                </a:lnTo>
                <a:lnTo>
                  <a:pt x="0" y="20320"/>
                </a:lnTo>
                <a:lnTo>
                  <a:pt x="0" y="59690"/>
                </a:lnTo>
                <a:lnTo>
                  <a:pt x="0" y="80010"/>
                </a:lnTo>
                <a:lnTo>
                  <a:pt x="0" y="129540"/>
                </a:lnTo>
                <a:lnTo>
                  <a:pt x="23952" y="129540"/>
                </a:lnTo>
                <a:lnTo>
                  <a:pt x="23952" y="80010"/>
                </a:lnTo>
                <a:lnTo>
                  <a:pt x="86321" y="80010"/>
                </a:lnTo>
                <a:lnTo>
                  <a:pt x="86321" y="59690"/>
                </a:lnTo>
                <a:lnTo>
                  <a:pt x="23952" y="59690"/>
                </a:lnTo>
                <a:lnTo>
                  <a:pt x="23952" y="20320"/>
                </a:lnTo>
                <a:lnTo>
                  <a:pt x="94272" y="20320"/>
                </a:lnTo>
                <a:lnTo>
                  <a:pt x="94272" y="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1" name="object 3"/>
          <p:cNvPicPr/>
          <p:nvPr/>
        </p:nvPicPr>
        <p:blipFill>
          <a:blip r:embed="rId4"/>
          <a:stretch/>
        </p:blipFill>
        <p:spPr>
          <a:xfrm>
            <a:off x="888840" y="8176320"/>
            <a:ext cx="277560" cy="118080"/>
          </a:xfrm>
          <a:prstGeom prst="rect">
            <a:avLst/>
          </a:prstGeom>
          <a:ln w="0">
            <a:noFill/>
          </a:ln>
        </p:spPr>
      </p:pic>
      <p:pic>
        <p:nvPicPr>
          <p:cNvPr id="62" name="object 4"/>
          <p:cNvPicPr/>
          <p:nvPr/>
        </p:nvPicPr>
        <p:blipFill>
          <a:blip r:embed="rId5"/>
          <a:stretch/>
        </p:blipFill>
        <p:spPr>
          <a:xfrm>
            <a:off x="1201680" y="8176320"/>
            <a:ext cx="304560" cy="118080"/>
          </a:xfrm>
          <a:prstGeom prst="rect">
            <a:avLst/>
          </a:prstGeom>
          <a:ln w="0">
            <a:noFill/>
          </a:ln>
        </p:spPr>
      </p:pic>
      <p:pic>
        <p:nvPicPr>
          <p:cNvPr id="63" name="object 5"/>
          <p:cNvPicPr/>
          <p:nvPr/>
        </p:nvPicPr>
        <p:blipFill>
          <a:blip r:embed="rId6"/>
          <a:stretch/>
        </p:blipFill>
        <p:spPr>
          <a:xfrm>
            <a:off x="1545480" y="8178120"/>
            <a:ext cx="95400" cy="114480"/>
          </a:xfrm>
          <a:prstGeom prst="rect">
            <a:avLst/>
          </a:prstGeom>
          <a:ln w="0">
            <a:noFill/>
          </a:ln>
        </p:spPr>
      </p:pic>
      <p:pic>
        <p:nvPicPr>
          <p:cNvPr id="64" name="object 6"/>
          <p:cNvPicPr/>
          <p:nvPr/>
        </p:nvPicPr>
        <p:blipFill>
          <a:blip r:embed="rId7"/>
          <a:stretch/>
        </p:blipFill>
        <p:spPr>
          <a:xfrm>
            <a:off x="1679400" y="8178120"/>
            <a:ext cx="98280" cy="116280"/>
          </a:xfrm>
          <a:prstGeom prst="rect">
            <a:avLst/>
          </a:prstGeom>
          <a:ln w="0">
            <a:noFill/>
          </a:ln>
        </p:spPr>
      </p:pic>
      <p:sp>
        <p:nvSpPr>
          <p:cNvPr id="65" name="CustomShape 3"/>
          <p:cNvSpPr/>
          <p:nvPr/>
        </p:nvSpPr>
        <p:spPr>
          <a:xfrm>
            <a:off x="4428360" y="176400"/>
            <a:ext cx="2771640" cy="111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 anchor="t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МЕРОПРИЯТИЯ НА ИЮЛЬ 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66" name="CustomShape 4"/>
          <p:cNvSpPr/>
          <p:nvPr/>
        </p:nvSpPr>
        <p:spPr>
          <a:xfrm>
            <a:off x="606240" y="8881560"/>
            <a:ext cx="5099400" cy="149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noAutofit/>
          </a:bodyPr>
          <a:lstStyle/>
          <a:p>
            <a:pPr marL="12600">
              <a:lnSpc>
                <a:spcPct val="75000"/>
              </a:lnSpc>
              <a:buNone/>
            </a:pP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ПРИХОДИТЕ, МЫ</a:t>
            </a:r>
            <a:r>
              <a:rPr lang="ru-RU" sz="3200" b="1" strike="noStrike" spc="-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200" b="1" strike="noStrike" spc="-8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200" b="1" strike="noStrike" spc="-1">
                <a:solidFill>
                  <a:srgbClr val="FFFFFF"/>
                </a:solidFill>
                <a:latin typeface="Calibri"/>
                <a:ea typeface="DejaVu Sans"/>
              </a:rPr>
              <a:t>ЖДЕМ! </a:t>
            </a: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2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4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57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с.Сакмара, ул. Ленина д.1</a:t>
            </a:r>
            <a:r>
              <a:rPr lang="ru-RU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89325569519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57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Донскова Светлана Васильевна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0"/>
              </a:lnSpc>
              <a:buNone/>
            </a:pPr>
            <a:endParaRPr lang="ru-RU" sz="1300" b="0" strike="noStrike" spc="-1">
              <a:latin typeface="Arial"/>
            </a:endParaRPr>
          </a:p>
          <a:p>
            <a:pPr marL="15120">
              <a:lnSpc>
                <a:spcPts val="0"/>
              </a:lnSpc>
              <a:buNone/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67" name="CustomShape 5"/>
          <p:cNvSpPr/>
          <p:nvPr/>
        </p:nvSpPr>
        <p:spPr>
          <a:xfrm>
            <a:off x="3038400" y="7704360"/>
            <a:ext cx="3481560" cy="69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noAutofit/>
          </a:bodyPr>
          <a:lstStyle/>
          <a:p>
            <a:pPr marL="12600" indent="1948680"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– четверг 09:00 – 18:00 Пятница - 09:00 – 16:45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68" name="CustomShape 6"/>
          <p:cNvSpPr/>
          <p:nvPr/>
        </p:nvSpPr>
        <p:spPr>
          <a:xfrm>
            <a:off x="6123240" y="8786520"/>
            <a:ext cx="978480" cy="748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noAutofit/>
          </a:bodyPr>
          <a:lstStyle/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38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 социального</a:t>
            </a:r>
            <a:r>
              <a:rPr lang="ru-RU" sz="800" b="0" strike="noStrike" spc="384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страхования РФ 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0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 Оренбургской области</a:t>
            </a:r>
            <a:endParaRPr lang="ru-RU" sz="800" b="0" strike="noStrike" spc="-1">
              <a:latin typeface="Arial"/>
            </a:endParaRPr>
          </a:p>
        </p:txBody>
      </p:sp>
      <p:pic>
        <p:nvPicPr>
          <p:cNvPr id="69" name="object 7"/>
          <p:cNvPicPr/>
          <p:nvPr/>
        </p:nvPicPr>
        <p:blipFill>
          <a:blip r:embed="rId8"/>
          <a:stretch/>
        </p:blipFill>
        <p:spPr>
          <a:xfrm>
            <a:off x="332640" y="819000"/>
            <a:ext cx="909000" cy="946800"/>
          </a:xfrm>
          <a:prstGeom prst="rect">
            <a:avLst/>
          </a:prstGeom>
          <a:ln w="0">
            <a:noFill/>
          </a:ln>
        </p:spPr>
      </p:pic>
      <p:sp>
        <p:nvSpPr>
          <p:cNvPr id="70" name="CustomShape 7"/>
          <p:cNvSpPr/>
          <p:nvPr/>
        </p:nvSpPr>
        <p:spPr>
          <a:xfrm>
            <a:off x="6140520" y="9593640"/>
            <a:ext cx="860040" cy="843840"/>
          </a:xfrm>
          <a:prstGeom prst="roundRect">
            <a:avLst>
              <a:gd name="adj" fmla="val 8611"/>
            </a:avLst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8"/>
          <p:cNvSpPr/>
          <p:nvPr/>
        </p:nvSpPr>
        <p:spPr>
          <a:xfrm>
            <a:off x="6301080" y="7975080"/>
            <a:ext cx="800640" cy="800640"/>
          </a:xfrm>
          <a:prstGeom prst="ellipse">
            <a:avLst/>
          </a:prstGeom>
          <a:solidFill>
            <a:srgbClr val="FFFFFF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2" name="object 8"/>
          <p:cNvPicPr/>
          <p:nvPr/>
        </p:nvPicPr>
        <p:blipFill>
          <a:blip r:embed="rId9"/>
          <a:stretch/>
        </p:blipFill>
        <p:spPr>
          <a:xfrm>
            <a:off x="6417360" y="8209440"/>
            <a:ext cx="586800" cy="501840"/>
          </a:xfrm>
          <a:prstGeom prst="rect">
            <a:avLst/>
          </a:prstGeom>
          <a:ln w="0">
            <a:noFill/>
          </a:ln>
        </p:spPr>
      </p:pic>
      <p:pic>
        <p:nvPicPr>
          <p:cNvPr id="73" name="Рисунок 1"/>
          <p:cNvPicPr/>
          <p:nvPr/>
        </p:nvPicPr>
        <p:blipFill>
          <a:blip r:embed="rId10"/>
          <a:stretch/>
        </p:blipFill>
        <p:spPr>
          <a:xfrm>
            <a:off x="6153120" y="9577080"/>
            <a:ext cx="847440" cy="847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4" name="Table 9"/>
          <p:cNvGraphicFramePr/>
          <p:nvPr>
            <p:extLst>
              <p:ext uri="{D42A27DB-BD31-4B8C-83A1-F6EECF244321}">
                <p14:modId xmlns:p14="http://schemas.microsoft.com/office/powerpoint/2010/main" val="1264094925"/>
              </p:ext>
            </p:extLst>
          </p:nvPr>
        </p:nvGraphicFramePr>
        <p:xfrm>
          <a:off x="470880" y="2353320"/>
          <a:ext cx="6840360" cy="5108760"/>
        </p:xfrm>
        <a:graphic>
          <a:graphicData uri="http://schemas.openxmlformats.org/drawingml/2006/table">
            <a:tbl>
              <a:tblPr/>
              <a:tblGrid>
                <a:gridCol w="847800"/>
                <a:gridCol w="5028120"/>
                <a:gridCol w="964440"/>
              </a:tblGrid>
              <a:tr h="6609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  <a:ea typeface="DejaVu Sans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1104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24.08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 1. «Гордо реет флаг державный»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- мероприятие, посвященное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Дню Государственного флага (ответственный специалист библиотеки </a:t>
                      </a:r>
                      <a:r>
                        <a:rPr lang="ru-RU" sz="1800" b="0" strike="noStrike" spc="-1" dirty="0" err="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Лата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Л.М.)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2. Лекция РО "Знание" в формате ВКС на тему: «Цифровой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суверенитет: 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правила безопасности в киберпространстве».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marL="343080" indent="-343080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3.   Лекция РО "Знание" в формате ВКС на </a:t>
                      </a:r>
                      <a:r>
                        <a:rPr lang="ru-RU" sz="1800" b="0" strike="noStrike" spc="-1" dirty="0" smtClean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тему</a:t>
                      </a:r>
                      <a:r>
                        <a:rPr lang="ru-RU" sz="1800" b="0" strike="noStrike" spc="-1" dirty="0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: «Цифровой след госслужащего: риски и правление репутацией».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13:00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14:00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  <a:tr h="1613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28.08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«Лето в парке» (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игры, мастер-классы</a:t>
                      </a:r>
                      <a:r>
                        <a:rPr lang="ru-RU" sz="1800" b="0" strike="noStrike" spc="-1" dirty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, концертная программа) совместное мероприятие с КЦСОН,   Отделом культуры, Движением </a:t>
                      </a:r>
                      <a:r>
                        <a:rPr lang="ru-RU" sz="1800" b="0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первых.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Times New Roman"/>
                          <a:ea typeface="DejaVu Sans"/>
                        </a:rPr>
                        <a:t> 12:00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CE6F2"/>
                    </a:solidFill>
                  </a:tcPr>
                </a:tc>
              </a:tr>
            </a:tbl>
          </a:graphicData>
        </a:graphic>
      </p:graphicFrame>
      <p:sp>
        <p:nvSpPr>
          <p:cNvPr id="75" name="CustomShape 10"/>
          <p:cNvSpPr/>
          <p:nvPr/>
        </p:nvSpPr>
        <p:spPr>
          <a:xfrm>
            <a:off x="1508040" y="788760"/>
            <a:ext cx="2904120" cy="117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ЦЕНТР ОБЩЕНИЯ СТАРШЕГО ПОКОЛЕНИЯ «Шире круг»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Сакмарского района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</TotalTime>
  <Words>321</Words>
  <Application>Microsoft Office PowerPoint</Application>
  <PresentationFormat>Произвольный</PresentationFormat>
  <Paragraphs>64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Microsoft YaHei</vt:lpstr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Белова Юлия Викторовна</cp:lastModifiedBy>
  <cp:revision>108</cp:revision>
  <dcterms:created xsi:type="dcterms:W3CDTF">2025-11-06T11:20:25Z</dcterms:created>
  <dcterms:modified xsi:type="dcterms:W3CDTF">2026-07-23T05:48:43Z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astSaved">
    <vt:filetime>2025-11-06T00:00:00Z</vt:filetime>
  </property>
  <property fmtid="{D5CDD505-2E9C-101B-9397-08002B2CF9AE}" pid="7" name="LinksUpToDate">
    <vt:bool>false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false</vt:bool>
  </property>
  <property fmtid="{D5CDD505-2E9C-101B-9397-08002B2CF9AE}" pid="13" name="ShareDoc">
    <vt:bool>false</vt:bool>
  </property>
  <property fmtid="{D5CDD505-2E9C-101B-9397-08002B2CF9AE}" pid="14" name="Slides">
    <vt:i4>2</vt:i4>
  </property>
</Properties>
</file>