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2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/>
          <p:cNvPicPr/>
          <p:nvPr/>
        </p:nvPicPr>
        <p:blipFill>
          <a:blip r:embed="rId2"/>
          <a:stretch/>
        </p:blipFill>
        <p:spPr>
          <a:xfrm>
            <a:off x="3230880" y="74160"/>
            <a:ext cx="4206360" cy="1526040"/>
          </a:xfrm>
          <a:prstGeom prst="rect">
            <a:avLst/>
          </a:prstGeom>
          <a:ln w="0"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106200" y="7345800"/>
            <a:ext cx="7331040" cy="31730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8560" cy="118080"/>
          </a:xfrm>
          <a:prstGeom prst="rect">
            <a:avLst/>
          </a:prstGeom>
          <a:ln w="0">
            <a:noFill/>
          </a:ln>
        </p:spPr>
      </p:pic>
      <p:sp>
        <p:nvSpPr>
          <p:cNvPr id="41" name="CustomShape 2"/>
          <p:cNvSpPr/>
          <p:nvPr/>
        </p:nvSpPr>
        <p:spPr>
          <a:xfrm>
            <a:off x="771480" y="8178120"/>
            <a:ext cx="79920" cy="11484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2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7560" cy="118080"/>
          </a:xfrm>
          <a:prstGeom prst="rect">
            <a:avLst/>
          </a:prstGeom>
          <a:ln w="0">
            <a:noFill/>
          </a:ln>
        </p:spPr>
      </p:pic>
      <p:pic>
        <p:nvPicPr>
          <p:cNvPr id="43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304560" cy="118080"/>
          </a:xfrm>
          <a:prstGeom prst="rect">
            <a:avLst/>
          </a:prstGeom>
          <a:ln w="0">
            <a:noFill/>
          </a:ln>
        </p:spPr>
      </p:pic>
      <p:pic>
        <p:nvPicPr>
          <p:cNvPr id="44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95400" cy="114480"/>
          </a:xfrm>
          <a:prstGeom prst="rect">
            <a:avLst/>
          </a:prstGeom>
          <a:ln w="0">
            <a:noFill/>
          </a:ln>
        </p:spPr>
      </p:pic>
      <p:pic>
        <p:nvPicPr>
          <p:cNvPr id="45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8280" cy="116280"/>
          </a:xfrm>
          <a:prstGeom prst="rect">
            <a:avLst/>
          </a:prstGeom>
          <a:ln w="0">
            <a:noFill/>
          </a:ln>
        </p:spPr>
      </p:pic>
      <p:sp>
        <p:nvSpPr>
          <p:cNvPr id="46" name="CustomShape 3"/>
          <p:cNvSpPr/>
          <p:nvPr/>
        </p:nvSpPr>
        <p:spPr>
          <a:xfrm>
            <a:off x="4190760" y="176400"/>
            <a:ext cx="3009240" cy="111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МЕРОПРИЯТИЯ НА СЕНТЯБРЬ 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47" name="CustomShape 4"/>
          <p:cNvSpPr/>
          <p:nvPr/>
        </p:nvSpPr>
        <p:spPr>
          <a:xfrm>
            <a:off x="606240" y="8881560"/>
            <a:ext cx="5099400" cy="149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  <a:buNone/>
            </a:pP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3200" b="1" strike="noStrike" spc="-9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200" b="1" strike="noStrike" spc="-9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с.Сакмара, ул. Ленина д.1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89325569519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Донскова Светлана Васильевна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0"/>
              </a:lnSpc>
              <a:buNone/>
            </a:pPr>
            <a:endParaRPr lang="ru-RU" sz="1300" b="0" strike="noStrike" spc="-1">
              <a:latin typeface="Arial"/>
            </a:endParaRPr>
          </a:p>
          <a:p>
            <a:pPr marL="15120">
              <a:lnSpc>
                <a:spcPts val="0"/>
              </a:lnSpc>
              <a:buNone/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48" name="CustomShape 5"/>
          <p:cNvSpPr/>
          <p:nvPr/>
        </p:nvSpPr>
        <p:spPr>
          <a:xfrm>
            <a:off x="3088980" y="7677300"/>
            <a:ext cx="3481560" cy="69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buNone/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24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49" name="CustomShape 6"/>
          <p:cNvSpPr/>
          <p:nvPr/>
        </p:nvSpPr>
        <p:spPr>
          <a:xfrm>
            <a:off x="6123240" y="8786520"/>
            <a:ext cx="978480" cy="74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8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8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50" name="object 49"/>
          <p:cNvPicPr/>
          <p:nvPr/>
        </p:nvPicPr>
        <p:blipFill>
          <a:blip r:embed="rId8"/>
          <a:stretch/>
        </p:blipFill>
        <p:spPr>
          <a:xfrm>
            <a:off x="234360" y="367560"/>
            <a:ext cx="909000" cy="946800"/>
          </a:xfrm>
          <a:prstGeom prst="rect">
            <a:avLst/>
          </a:prstGeom>
          <a:ln w="0">
            <a:noFill/>
          </a:ln>
        </p:spPr>
      </p:pic>
      <p:sp>
        <p:nvSpPr>
          <p:cNvPr id="51" name="CustomShape 7"/>
          <p:cNvSpPr/>
          <p:nvPr/>
        </p:nvSpPr>
        <p:spPr>
          <a:xfrm>
            <a:off x="6140520" y="9593640"/>
            <a:ext cx="860040" cy="84384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8"/>
          <p:cNvSpPr/>
          <p:nvPr/>
        </p:nvSpPr>
        <p:spPr>
          <a:xfrm>
            <a:off x="6301080" y="8209440"/>
            <a:ext cx="800640" cy="82296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3" name="object 48"/>
          <p:cNvPicPr/>
          <p:nvPr/>
        </p:nvPicPr>
        <p:blipFill>
          <a:blip r:embed="rId9"/>
          <a:stretch/>
        </p:blipFill>
        <p:spPr>
          <a:xfrm>
            <a:off x="6413760" y="8428320"/>
            <a:ext cx="586800" cy="501840"/>
          </a:xfrm>
          <a:prstGeom prst="rect">
            <a:avLst/>
          </a:prstGeom>
          <a:ln w="0">
            <a:noFill/>
          </a:ln>
        </p:spPr>
      </p:pic>
      <p:pic>
        <p:nvPicPr>
          <p:cNvPr id="54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47440" cy="847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5" name="Table 9"/>
          <p:cNvGraphicFramePr/>
          <p:nvPr>
            <p:extLst>
              <p:ext uri="{D42A27DB-BD31-4B8C-83A1-F6EECF244321}">
                <p14:modId xmlns:p14="http://schemas.microsoft.com/office/powerpoint/2010/main" val="1831062038"/>
              </p:ext>
            </p:extLst>
          </p:nvPr>
        </p:nvGraphicFramePr>
        <p:xfrm>
          <a:off x="370800" y="1650960"/>
          <a:ext cx="6837480" cy="5943600"/>
        </p:xfrm>
        <a:graphic>
          <a:graphicData uri="http://schemas.openxmlformats.org/drawingml/2006/table">
            <a:tbl>
              <a:tblPr/>
              <a:tblGrid>
                <a:gridCol w="847440"/>
                <a:gridCol w="4907520"/>
                <a:gridCol w="1082520"/>
              </a:tblGrid>
              <a:tr h="603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97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02.09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1.Викторина: «Умники и умницы» проводит специалист библиотеки </a:t>
                      </a:r>
                      <a:r>
                        <a:rPr lang="ru-RU" sz="1800" b="0" strike="noStrike" spc="-1" dirty="0" err="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Лата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Л.М.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2.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Консультация: «Новое в пенсионном законодательстве»,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 «Возможности сетевого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 мессенджера МАХ» (проводит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руководитель КС Донскова С.В.)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597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03.09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1.Онлайн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екция РО «Знание» тема: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«Голосуем сердцем — воспитываем примером: выборы в России»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12:00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635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09.09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1.Гимнастика: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«Фитнес-завтрак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» ответственный: серебряный волонтер Шалаева Е.Ю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379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14.09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Лекция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РО «Знание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»: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«Угрозы единству России: механизмы противодействия разжиганию межнациональной  и </a:t>
                      </a:r>
                      <a:r>
                        <a:rPr lang="ru-RU" sz="1800" b="0" strike="noStrike" spc="-1" dirty="0" err="1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межконфессионнальной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 розни». 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Лекция РО «Знание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»: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«Информационная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война,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как элемент гибридной войны». 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56" name="CustomShape 10"/>
          <p:cNvSpPr/>
          <p:nvPr/>
        </p:nvSpPr>
        <p:spPr>
          <a:xfrm>
            <a:off x="1286640" y="538920"/>
            <a:ext cx="2904120" cy="117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 «Шире круг»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Сакмарского района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object 1"/>
          <p:cNvPicPr/>
          <p:nvPr/>
        </p:nvPicPr>
        <p:blipFill>
          <a:blip r:embed="rId2"/>
          <a:stretch/>
        </p:blipFill>
        <p:spPr>
          <a:xfrm>
            <a:off x="3261360" y="74160"/>
            <a:ext cx="4175880" cy="1691640"/>
          </a:xfrm>
          <a:prstGeom prst="rect">
            <a:avLst/>
          </a:prstGeom>
          <a:ln w="0">
            <a:noFill/>
          </a:ln>
        </p:spPr>
      </p:pic>
      <p:sp>
        <p:nvSpPr>
          <p:cNvPr id="58" name="CustomShape 9"/>
          <p:cNvSpPr/>
          <p:nvPr/>
        </p:nvSpPr>
        <p:spPr>
          <a:xfrm>
            <a:off x="106200" y="7368840"/>
            <a:ext cx="7331040" cy="31730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9" name="object 2"/>
          <p:cNvPicPr/>
          <p:nvPr/>
        </p:nvPicPr>
        <p:blipFill>
          <a:blip r:embed="rId3"/>
          <a:stretch/>
        </p:blipFill>
        <p:spPr>
          <a:xfrm>
            <a:off x="644400" y="8176320"/>
            <a:ext cx="88560" cy="118080"/>
          </a:xfrm>
          <a:prstGeom prst="rect">
            <a:avLst/>
          </a:prstGeom>
          <a:ln w="0">
            <a:noFill/>
          </a:ln>
        </p:spPr>
      </p:pic>
      <p:sp>
        <p:nvSpPr>
          <p:cNvPr id="60" name="CustomShape 11"/>
          <p:cNvSpPr/>
          <p:nvPr/>
        </p:nvSpPr>
        <p:spPr>
          <a:xfrm>
            <a:off x="771480" y="8178120"/>
            <a:ext cx="79920" cy="11484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1" name="object 3"/>
          <p:cNvPicPr/>
          <p:nvPr/>
        </p:nvPicPr>
        <p:blipFill>
          <a:blip r:embed="rId4"/>
          <a:stretch/>
        </p:blipFill>
        <p:spPr>
          <a:xfrm>
            <a:off x="888840" y="8176320"/>
            <a:ext cx="277560" cy="118080"/>
          </a:xfrm>
          <a:prstGeom prst="rect">
            <a:avLst/>
          </a:prstGeom>
          <a:ln w="0">
            <a:noFill/>
          </a:ln>
        </p:spPr>
      </p:pic>
      <p:pic>
        <p:nvPicPr>
          <p:cNvPr id="62" name="object 4"/>
          <p:cNvPicPr/>
          <p:nvPr/>
        </p:nvPicPr>
        <p:blipFill>
          <a:blip r:embed="rId5"/>
          <a:stretch/>
        </p:blipFill>
        <p:spPr>
          <a:xfrm>
            <a:off x="1201680" y="8176320"/>
            <a:ext cx="304560" cy="118080"/>
          </a:xfrm>
          <a:prstGeom prst="rect">
            <a:avLst/>
          </a:prstGeom>
          <a:ln w="0">
            <a:noFill/>
          </a:ln>
        </p:spPr>
      </p:pic>
      <p:pic>
        <p:nvPicPr>
          <p:cNvPr id="63" name="object 5"/>
          <p:cNvPicPr/>
          <p:nvPr/>
        </p:nvPicPr>
        <p:blipFill>
          <a:blip r:embed="rId6"/>
          <a:stretch/>
        </p:blipFill>
        <p:spPr>
          <a:xfrm>
            <a:off x="1545480" y="8178120"/>
            <a:ext cx="95400" cy="114480"/>
          </a:xfrm>
          <a:prstGeom prst="rect">
            <a:avLst/>
          </a:prstGeom>
          <a:ln w="0">
            <a:noFill/>
          </a:ln>
        </p:spPr>
      </p:pic>
      <p:pic>
        <p:nvPicPr>
          <p:cNvPr id="64" name="object 6"/>
          <p:cNvPicPr/>
          <p:nvPr/>
        </p:nvPicPr>
        <p:blipFill>
          <a:blip r:embed="rId7"/>
          <a:stretch/>
        </p:blipFill>
        <p:spPr>
          <a:xfrm>
            <a:off x="1679400" y="8178120"/>
            <a:ext cx="98280" cy="116280"/>
          </a:xfrm>
          <a:prstGeom prst="rect">
            <a:avLst/>
          </a:prstGeom>
          <a:ln w="0">
            <a:noFill/>
          </a:ln>
        </p:spPr>
      </p:pic>
      <p:sp>
        <p:nvSpPr>
          <p:cNvPr id="65" name="CustomShape 12"/>
          <p:cNvSpPr/>
          <p:nvPr/>
        </p:nvSpPr>
        <p:spPr>
          <a:xfrm>
            <a:off x="4069080" y="176400"/>
            <a:ext cx="3130920" cy="111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МЕРОПРИЯТИЯ НА СЕНТЯБРЬ 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66" name="CustomShape 13"/>
          <p:cNvSpPr/>
          <p:nvPr/>
        </p:nvSpPr>
        <p:spPr>
          <a:xfrm>
            <a:off x="332640" y="8881560"/>
            <a:ext cx="5373000" cy="149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  <a:buNone/>
            </a:pP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3200" b="1" strike="noStrike" spc="-9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200" b="1" strike="noStrike" spc="-9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с.Сакмара, ул. Ленина д.1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89325569519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Донскова Светлана Васильевна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0"/>
              </a:lnSpc>
              <a:buNone/>
            </a:pPr>
            <a:endParaRPr lang="ru-RU" sz="1300" b="0" strike="noStrike" spc="-1">
              <a:latin typeface="Arial"/>
            </a:endParaRPr>
          </a:p>
          <a:p>
            <a:pPr marL="15120">
              <a:lnSpc>
                <a:spcPts val="0"/>
              </a:lnSpc>
              <a:buNone/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67" name="CustomShape 14"/>
          <p:cNvSpPr/>
          <p:nvPr/>
        </p:nvSpPr>
        <p:spPr>
          <a:xfrm>
            <a:off x="2960280" y="7489800"/>
            <a:ext cx="3481560" cy="69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buNone/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24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68" name="CustomShape 15"/>
          <p:cNvSpPr/>
          <p:nvPr/>
        </p:nvSpPr>
        <p:spPr>
          <a:xfrm>
            <a:off x="6123240" y="8786520"/>
            <a:ext cx="978480" cy="74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8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8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69" name="object 7"/>
          <p:cNvPicPr/>
          <p:nvPr/>
        </p:nvPicPr>
        <p:blipFill>
          <a:blip r:embed="rId8"/>
          <a:stretch/>
        </p:blipFill>
        <p:spPr>
          <a:xfrm>
            <a:off x="278460" y="644760"/>
            <a:ext cx="909000" cy="946800"/>
          </a:xfrm>
          <a:prstGeom prst="rect">
            <a:avLst/>
          </a:prstGeom>
          <a:ln w="0">
            <a:noFill/>
          </a:ln>
        </p:spPr>
      </p:pic>
      <p:sp>
        <p:nvSpPr>
          <p:cNvPr id="70" name="CustomShape 16"/>
          <p:cNvSpPr/>
          <p:nvPr/>
        </p:nvSpPr>
        <p:spPr>
          <a:xfrm>
            <a:off x="6140520" y="9593640"/>
            <a:ext cx="860040" cy="84384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CustomShape 17"/>
          <p:cNvSpPr/>
          <p:nvPr/>
        </p:nvSpPr>
        <p:spPr>
          <a:xfrm>
            <a:off x="6301080" y="7975080"/>
            <a:ext cx="800640" cy="80064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2" name="object 8"/>
          <p:cNvPicPr/>
          <p:nvPr/>
        </p:nvPicPr>
        <p:blipFill>
          <a:blip r:embed="rId9"/>
          <a:stretch/>
        </p:blipFill>
        <p:spPr>
          <a:xfrm>
            <a:off x="6417360" y="8209440"/>
            <a:ext cx="586800" cy="501840"/>
          </a:xfrm>
          <a:prstGeom prst="rect">
            <a:avLst/>
          </a:prstGeom>
          <a:ln w="0">
            <a:noFill/>
          </a:ln>
        </p:spPr>
      </p:pic>
      <p:pic>
        <p:nvPicPr>
          <p:cNvPr id="73" name="Рисунок 1"/>
          <p:cNvPicPr/>
          <p:nvPr/>
        </p:nvPicPr>
        <p:blipFill>
          <a:blip r:embed="rId10"/>
          <a:stretch/>
        </p:blipFill>
        <p:spPr>
          <a:xfrm>
            <a:off x="6153120" y="9577080"/>
            <a:ext cx="847440" cy="847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4" name="Table 1"/>
          <p:cNvGraphicFramePr/>
          <p:nvPr>
            <p:extLst>
              <p:ext uri="{D42A27DB-BD31-4B8C-83A1-F6EECF244321}">
                <p14:modId xmlns:p14="http://schemas.microsoft.com/office/powerpoint/2010/main" val="3592738221"/>
              </p:ext>
            </p:extLst>
          </p:nvPr>
        </p:nvGraphicFramePr>
        <p:xfrm>
          <a:off x="470880" y="2353320"/>
          <a:ext cx="6840360" cy="4099320"/>
        </p:xfrm>
        <a:graphic>
          <a:graphicData uri="http://schemas.openxmlformats.org/drawingml/2006/table">
            <a:tbl>
              <a:tblPr/>
              <a:tblGrid>
                <a:gridCol w="847800"/>
                <a:gridCol w="5028120"/>
                <a:gridCol w="964440"/>
              </a:tblGrid>
              <a:tr h="660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362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24.09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  <a:tabLst/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Совместное масштабное мероприятие «Вместе мы сможем больше»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(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ответственные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: специалист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КЦСОН Плотникова М.В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., специалист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ОСФР Донскова СВ, председатель ВОИ Романова ВП)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13:00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 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2075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25.09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30.09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«Лето в парке» выступление коллективов СДК </a:t>
                      </a:r>
                      <a:r>
                        <a:rPr lang="ru-RU" sz="1800" b="0" strike="noStrike" spc="-1" dirty="0" err="1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с.Никольское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, </a:t>
                      </a:r>
                      <a:r>
                        <a:rPr lang="ru-RU" sz="1800" b="0" strike="noStrike" spc="-1" dirty="0" err="1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с.Архиповка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(ответственный  специалист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отдела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культуры </a:t>
                      </a:r>
                      <a:r>
                        <a:rPr lang="ru-RU" sz="1800" b="0" strike="noStrike" spc="-1" dirty="0" err="1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Вороньжева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А.А) 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0" strike="noStrike" spc="-1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День воссоединения </a:t>
                      </a:r>
                      <a:r>
                        <a:rPr lang="ru-RU" sz="1800" b="0" strike="noStrike" spc="-1" dirty="0" err="1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Донбаса</a:t>
                      </a:r>
                      <a:r>
                        <a:rPr lang="ru-RU" sz="1800" b="0" strike="noStrike" spc="-1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 с Россией. «Разговоры о важном» проводит специалист библиотеки </a:t>
                      </a:r>
                      <a:r>
                        <a:rPr lang="ru-RU" sz="1800" b="0" strike="noStrike" spc="-1" dirty="0" err="1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Лата</a:t>
                      </a:r>
                      <a:r>
                        <a:rPr lang="ru-RU" sz="1800" b="0" strike="noStrike" spc="-1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 Л.М.</a:t>
                      </a:r>
                      <a:endParaRPr lang="ru-RU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12:00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75" name="CustomShape 18"/>
          <p:cNvSpPr/>
          <p:nvPr/>
        </p:nvSpPr>
        <p:spPr>
          <a:xfrm>
            <a:off x="1287000" y="615120"/>
            <a:ext cx="2904120" cy="117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СОЦФОНДА</a:t>
            </a: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«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Шире круг»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Сакмарского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района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</TotalTime>
  <Words>290</Words>
  <Application>Microsoft Office PowerPoint</Application>
  <PresentationFormat>Произвольный</PresentationFormat>
  <Paragraphs>60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108</cp:revision>
  <dcterms:created xsi:type="dcterms:W3CDTF">2025-11-06T11:20:25Z</dcterms:created>
  <dcterms:modified xsi:type="dcterms:W3CDTF">2026-08-28T06:25:30Z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astSaved">
    <vt:filetime>2025-11-06T00:00:00Z</vt:filetime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Producer">
    <vt:lpwstr>Adobe PDF Library 17.0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2</vt:i4>
  </property>
</Properties>
</file>