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0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tretch/>
        </p:blipFill>
        <p:spPr>
          <a:xfrm>
            <a:off x="3370680" y="74160"/>
            <a:ext cx="4072680" cy="1404720"/>
          </a:xfrm>
          <a:prstGeom prst="rect">
            <a:avLst/>
          </a:prstGeom>
          <a:ln w="0"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06200" y="7368840"/>
            <a:ext cx="7337160" cy="31791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4680" cy="124200"/>
          </a:xfrm>
          <a:prstGeom prst="rect">
            <a:avLst/>
          </a:prstGeom>
          <a:ln w="0"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86040" cy="1209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3680" cy="124200"/>
          </a:xfrm>
          <a:prstGeom prst="rect">
            <a:avLst/>
          </a:prstGeom>
          <a:ln w="0">
            <a:noFill/>
          </a:ln>
        </p:spPr>
      </p:pic>
      <p:pic>
        <p:nvPicPr>
          <p:cNvPr id="4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0680" cy="124200"/>
          </a:xfrm>
          <a:prstGeom prst="rect">
            <a:avLst/>
          </a:prstGeom>
          <a:ln w="0">
            <a:noFill/>
          </a:ln>
        </p:spPr>
      </p:pic>
      <p:pic>
        <p:nvPicPr>
          <p:cNvPr id="4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1520" cy="120600"/>
          </a:xfrm>
          <a:prstGeom prst="rect">
            <a:avLst/>
          </a:prstGeom>
          <a:ln w="0">
            <a:noFill/>
          </a:ln>
        </p:spPr>
      </p:pic>
      <p:pic>
        <p:nvPicPr>
          <p:cNvPr id="4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4400" cy="122400"/>
          </a:xfrm>
          <a:prstGeom prst="rect">
            <a:avLst/>
          </a:prstGeom>
          <a:ln w="0">
            <a:noFill/>
          </a:ln>
        </p:spPr>
      </p:pic>
      <p:sp>
        <p:nvSpPr>
          <p:cNvPr id="46" name="CustomShape 3"/>
          <p:cNvSpPr/>
          <p:nvPr/>
        </p:nvSpPr>
        <p:spPr>
          <a:xfrm>
            <a:off x="4428360" y="176400"/>
            <a:ext cx="2777760" cy="112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 НА АПРЕЛЬ 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06240" y="8881560"/>
            <a:ext cx="5105520" cy="149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  <a:buNone/>
            </a:pP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с.Сакмара, ул. Ленина д.1</a:t>
            </a: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89325569519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Донскова Светлана Васильевна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0"/>
              </a:lnSpc>
              <a:buNone/>
            </a:pPr>
            <a:endParaRPr lang="ru-RU" sz="1300" b="0" strike="noStrike" spc="-1">
              <a:latin typeface="Arial"/>
            </a:endParaRPr>
          </a:p>
          <a:p>
            <a:pPr marL="15120">
              <a:lnSpc>
                <a:spcPts val="0"/>
              </a:lnSpc>
              <a:buNone/>
            </a:pPr>
            <a:endParaRPr lang="ru-RU" sz="1300" b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3038400" y="7704360"/>
            <a:ext cx="3487680" cy="696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24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6123240" y="8786520"/>
            <a:ext cx="984600" cy="75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3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3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/>
          <a:stretch/>
        </p:blipFill>
        <p:spPr>
          <a:xfrm>
            <a:off x="357120" y="363240"/>
            <a:ext cx="915120" cy="952920"/>
          </a:xfrm>
          <a:prstGeom prst="rect">
            <a:avLst/>
          </a:prstGeom>
          <a:ln w="0"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6140520" y="9593640"/>
            <a:ext cx="866160" cy="84996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6301080" y="7975080"/>
            <a:ext cx="806760" cy="8067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48"/>
          <p:cNvPicPr/>
          <p:nvPr/>
        </p:nvPicPr>
        <p:blipFill>
          <a:blip r:embed="rId9"/>
          <a:stretch/>
        </p:blipFill>
        <p:spPr>
          <a:xfrm>
            <a:off x="6417360" y="8209440"/>
            <a:ext cx="592920" cy="50796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3560" cy="8535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Table 9"/>
          <p:cNvGraphicFramePr/>
          <p:nvPr>
            <p:extLst>
              <p:ext uri="{D42A27DB-BD31-4B8C-83A1-F6EECF244321}">
                <p14:modId xmlns:p14="http://schemas.microsoft.com/office/powerpoint/2010/main" val="1356199939"/>
              </p:ext>
            </p:extLst>
          </p:nvPr>
        </p:nvGraphicFramePr>
        <p:xfrm>
          <a:off x="357120" y="1564864"/>
          <a:ext cx="6840720" cy="6135459"/>
        </p:xfrm>
        <a:graphic>
          <a:graphicData uri="http://schemas.openxmlformats.org/drawingml/2006/table">
            <a:tbl>
              <a:tblPr/>
              <a:tblGrid>
                <a:gridCol w="847800"/>
                <a:gridCol w="4909680"/>
                <a:gridCol w="1083240"/>
              </a:tblGrid>
              <a:tr h="660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4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02.04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1. Консультация по вопросам пенсионного законодательства. Руководитель КС Донскова С.В.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2.Лекция врача ГБУЗ Сакмарской РБ Григорьевой Т.К «Все о сахарном диабете»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11-30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14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09.04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1. Мероприятие посвященное Великому празднику «Пасха»  совместно с КЦСОН, библиотекой 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2. Мастер-класс «Яйцо к пасхе»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8598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latin typeface="Calibri" panose="020F0502020204030204" pitchFamily="34" charset="0"/>
                        </a:rPr>
                        <a:t>13.04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latin typeface="Calibri" panose="020F0502020204030204" pitchFamily="34" charset="0"/>
                        </a:rPr>
                        <a:t>Мероприятие посвященное дню космонавтики «Взлет к звездам: от мечты к реальности» (проводится в библиотеке) 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latin typeface="Calibri" panose="020F0502020204030204" pitchFamily="34" charset="0"/>
                        </a:rPr>
                        <a:t>  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618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16.04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1. </a:t>
                      </a: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ФП Знание онлайн – лекция: «Эхо Чернобыля. Подвиг ликвидаторов».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2. Лекция руководителя КС «Пенсионная грамотность» для учеников 11классов.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15:00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7196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23.04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РГО "Знание" Праздничное мероприятие в преддверии 9 мая в формате ВКС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56" name="CustomShape 10"/>
          <p:cNvSpPr/>
          <p:nvPr/>
        </p:nvSpPr>
        <p:spPr>
          <a:xfrm>
            <a:off x="1358280" y="363240"/>
            <a:ext cx="2910240" cy="118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«Шире круг»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Сакмарского района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object 1"/>
          <p:cNvPicPr/>
          <p:nvPr/>
        </p:nvPicPr>
        <p:blipFill>
          <a:blip r:embed="rId2"/>
          <a:stretch/>
        </p:blipFill>
        <p:spPr>
          <a:xfrm>
            <a:off x="3370680" y="74160"/>
            <a:ext cx="4072680" cy="1404720"/>
          </a:xfrm>
          <a:prstGeom prst="rect">
            <a:avLst/>
          </a:prstGeom>
          <a:ln w="0">
            <a:noFill/>
          </a:ln>
        </p:spPr>
      </p:pic>
      <p:sp>
        <p:nvSpPr>
          <p:cNvPr id="58" name="CustomShape 9"/>
          <p:cNvSpPr/>
          <p:nvPr/>
        </p:nvSpPr>
        <p:spPr>
          <a:xfrm>
            <a:off x="106200" y="7368840"/>
            <a:ext cx="7337160" cy="31791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9" name="object 2"/>
          <p:cNvPicPr/>
          <p:nvPr/>
        </p:nvPicPr>
        <p:blipFill>
          <a:blip r:embed="rId3"/>
          <a:stretch/>
        </p:blipFill>
        <p:spPr>
          <a:xfrm>
            <a:off x="644400" y="8176320"/>
            <a:ext cx="94680" cy="124200"/>
          </a:xfrm>
          <a:prstGeom prst="rect">
            <a:avLst/>
          </a:prstGeom>
          <a:ln w="0">
            <a:noFill/>
          </a:ln>
        </p:spPr>
      </p:pic>
      <p:sp>
        <p:nvSpPr>
          <p:cNvPr id="60" name="CustomShape 11"/>
          <p:cNvSpPr/>
          <p:nvPr/>
        </p:nvSpPr>
        <p:spPr>
          <a:xfrm>
            <a:off x="771480" y="8178120"/>
            <a:ext cx="86040" cy="1209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1" name="object 3"/>
          <p:cNvPicPr/>
          <p:nvPr/>
        </p:nvPicPr>
        <p:blipFill>
          <a:blip r:embed="rId4"/>
          <a:stretch/>
        </p:blipFill>
        <p:spPr>
          <a:xfrm>
            <a:off x="888840" y="8176320"/>
            <a:ext cx="283680" cy="124200"/>
          </a:xfrm>
          <a:prstGeom prst="rect">
            <a:avLst/>
          </a:prstGeom>
          <a:ln w="0">
            <a:noFill/>
          </a:ln>
        </p:spPr>
      </p:pic>
      <p:pic>
        <p:nvPicPr>
          <p:cNvPr id="62" name="object 4"/>
          <p:cNvPicPr/>
          <p:nvPr/>
        </p:nvPicPr>
        <p:blipFill>
          <a:blip r:embed="rId5"/>
          <a:stretch/>
        </p:blipFill>
        <p:spPr>
          <a:xfrm>
            <a:off x="1201680" y="8176320"/>
            <a:ext cx="310680" cy="124200"/>
          </a:xfrm>
          <a:prstGeom prst="rect">
            <a:avLst/>
          </a:prstGeom>
          <a:ln w="0">
            <a:noFill/>
          </a:ln>
        </p:spPr>
      </p:pic>
      <p:pic>
        <p:nvPicPr>
          <p:cNvPr id="63" name="object 5"/>
          <p:cNvPicPr/>
          <p:nvPr/>
        </p:nvPicPr>
        <p:blipFill>
          <a:blip r:embed="rId6"/>
          <a:stretch/>
        </p:blipFill>
        <p:spPr>
          <a:xfrm>
            <a:off x="1545480" y="8178120"/>
            <a:ext cx="101520" cy="120600"/>
          </a:xfrm>
          <a:prstGeom prst="rect">
            <a:avLst/>
          </a:prstGeom>
          <a:ln w="0">
            <a:noFill/>
          </a:ln>
        </p:spPr>
      </p:pic>
      <p:pic>
        <p:nvPicPr>
          <p:cNvPr id="64" name="object 6"/>
          <p:cNvPicPr/>
          <p:nvPr/>
        </p:nvPicPr>
        <p:blipFill>
          <a:blip r:embed="rId7"/>
          <a:stretch/>
        </p:blipFill>
        <p:spPr>
          <a:xfrm>
            <a:off x="1679400" y="8178120"/>
            <a:ext cx="104400" cy="122400"/>
          </a:xfrm>
          <a:prstGeom prst="rect">
            <a:avLst/>
          </a:prstGeom>
          <a:ln w="0">
            <a:noFill/>
          </a:ln>
        </p:spPr>
      </p:pic>
      <p:sp>
        <p:nvSpPr>
          <p:cNvPr id="65" name="CustomShape 12"/>
          <p:cNvSpPr/>
          <p:nvPr/>
        </p:nvSpPr>
        <p:spPr>
          <a:xfrm>
            <a:off x="4428360" y="176400"/>
            <a:ext cx="2777760" cy="112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 НА АПРЕЛЬ 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66" name="CustomShape 13"/>
          <p:cNvSpPr/>
          <p:nvPr/>
        </p:nvSpPr>
        <p:spPr>
          <a:xfrm>
            <a:off x="606240" y="8881560"/>
            <a:ext cx="5105520" cy="149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  <a:buNone/>
            </a:pP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с.Сакмара, ул. Ленина д.1</a:t>
            </a: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89325569519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Донскова Светлана Васильевна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0"/>
              </a:lnSpc>
              <a:buNone/>
            </a:pPr>
            <a:endParaRPr lang="ru-RU" sz="1300" b="0" strike="noStrike" spc="-1">
              <a:latin typeface="Arial"/>
            </a:endParaRPr>
          </a:p>
          <a:p>
            <a:pPr marL="15120">
              <a:lnSpc>
                <a:spcPts val="0"/>
              </a:lnSpc>
              <a:buNone/>
            </a:pPr>
            <a:endParaRPr lang="ru-RU" sz="1300" b="0" strike="noStrike" spc="-1">
              <a:latin typeface="Arial"/>
            </a:endParaRPr>
          </a:p>
        </p:txBody>
      </p:sp>
      <p:sp>
        <p:nvSpPr>
          <p:cNvPr id="67" name="CustomShape 14"/>
          <p:cNvSpPr/>
          <p:nvPr/>
        </p:nvSpPr>
        <p:spPr>
          <a:xfrm>
            <a:off x="3038400" y="7704360"/>
            <a:ext cx="3487680" cy="696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24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68" name="CustomShape 15"/>
          <p:cNvSpPr/>
          <p:nvPr/>
        </p:nvSpPr>
        <p:spPr>
          <a:xfrm>
            <a:off x="6123240" y="8786520"/>
            <a:ext cx="984600" cy="75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3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3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latin typeface="Arial"/>
            </a:endParaRPr>
          </a:p>
        </p:txBody>
      </p:sp>
      <p:pic>
        <p:nvPicPr>
          <p:cNvPr id="69" name="object 7"/>
          <p:cNvPicPr/>
          <p:nvPr/>
        </p:nvPicPr>
        <p:blipFill>
          <a:blip r:embed="rId8"/>
          <a:stretch/>
        </p:blipFill>
        <p:spPr>
          <a:xfrm>
            <a:off x="356940" y="1090489"/>
            <a:ext cx="915120" cy="952920"/>
          </a:xfrm>
          <a:prstGeom prst="rect">
            <a:avLst/>
          </a:prstGeom>
          <a:ln w="0">
            <a:noFill/>
          </a:ln>
        </p:spPr>
      </p:pic>
      <p:sp>
        <p:nvSpPr>
          <p:cNvPr id="70" name="CustomShape 16"/>
          <p:cNvSpPr/>
          <p:nvPr/>
        </p:nvSpPr>
        <p:spPr>
          <a:xfrm>
            <a:off x="6140520" y="9593640"/>
            <a:ext cx="866160" cy="84996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17"/>
          <p:cNvSpPr/>
          <p:nvPr/>
        </p:nvSpPr>
        <p:spPr>
          <a:xfrm>
            <a:off x="6301080" y="7975080"/>
            <a:ext cx="806760" cy="8067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2" name="object 8"/>
          <p:cNvPicPr/>
          <p:nvPr/>
        </p:nvPicPr>
        <p:blipFill>
          <a:blip r:embed="rId9"/>
          <a:stretch/>
        </p:blipFill>
        <p:spPr>
          <a:xfrm>
            <a:off x="6417360" y="8209440"/>
            <a:ext cx="592920" cy="50796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1"/>
          <p:cNvPicPr/>
          <p:nvPr/>
        </p:nvPicPr>
        <p:blipFill>
          <a:blip r:embed="rId10"/>
          <a:stretch/>
        </p:blipFill>
        <p:spPr>
          <a:xfrm>
            <a:off x="6153120" y="9577080"/>
            <a:ext cx="853560" cy="8535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Table 1"/>
          <p:cNvGraphicFramePr/>
          <p:nvPr>
            <p:extLst>
              <p:ext uri="{D42A27DB-BD31-4B8C-83A1-F6EECF244321}">
                <p14:modId xmlns:p14="http://schemas.microsoft.com/office/powerpoint/2010/main" val="2252009256"/>
              </p:ext>
            </p:extLst>
          </p:nvPr>
        </p:nvGraphicFramePr>
        <p:xfrm>
          <a:off x="365400" y="2450662"/>
          <a:ext cx="6840720" cy="4375293"/>
        </p:xfrm>
        <a:graphic>
          <a:graphicData uri="http://schemas.openxmlformats.org/drawingml/2006/table">
            <a:tbl>
              <a:tblPr/>
              <a:tblGrid>
                <a:gridCol w="847800"/>
                <a:gridCol w="4909680"/>
                <a:gridCol w="1083240"/>
              </a:tblGrid>
              <a:tr h="660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4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24.04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1.Час памяти: «Чернобыль:память о героях» (проводится в библиотеке)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Юбилейный концерт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14-00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14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26.04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1.</a:t>
                      </a: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Субботник, высадка цветов на  аллее памяти погибших на СВО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16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30.04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1.Мероприятие «Широка страна моя родная» посвященное  Дню коренных малочисленных народов России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2.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Лекция: финансовая грамотность от  «Россельхозбанка»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75" name="CustomShape 18"/>
          <p:cNvSpPr/>
          <p:nvPr/>
        </p:nvSpPr>
        <p:spPr>
          <a:xfrm>
            <a:off x="1428762" y="970560"/>
            <a:ext cx="2910240" cy="118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«Шире круг»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Сакмарского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района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</TotalTime>
  <Words>293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74</cp:revision>
  <dcterms:created xsi:type="dcterms:W3CDTF">2025-11-06T11:20:25Z</dcterms:created>
  <dcterms:modified xsi:type="dcterms:W3CDTF">2026-03-25T08:45:52Z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