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370680" y="74160"/>
            <a:ext cx="4068360" cy="140040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06200" y="7345800"/>
            <a:ext cx="7332840" cy="3174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0360" cy="119880"/>
          </a:xfrm>
          <a:prstGeom prst="rect">
            <a:avLst/>
          </a:prstGeom>
          <a:ln w="0"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81720" cy="1166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9360" cy="119880"/>
          </a:xfrm>
          <a:prstGeom prst="rect">
            <a:avLst/>
          </a:prstGeom>
          <a:ln w="0"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6360" cy="119880"/>
          </a:xfrm>
          <a:prstGeom prst="rect">
            <a:avLst/>
          </a:prstGeom>
          <a:ln w="0"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7200" cy="116280"/>
          </a:xfrm>
          <a:prstGeom prst="rect">
            <a:avLst/>
          </a:prstGeom>
          <a:ln w="0"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0080" cy="118080"/>
          </a:xfrm>
          <a:prstGeom prst="rect">
            <a:avLst/>
          </a:prstGeom>
          <a:ln w="0"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428360" y="176400"/>
            <a:ext cx="2773440" cy="111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НА ИЮНЬ 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06240" y="8881560"/>
            <a:ext cx="5101200" cy="149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  <a:buNone/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с.Сакмара, ул. Ленина д.1</a:t>
            </a: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3038400" y="7704360"/>
            <a:ext cx="3483360" cy="69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24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123240" y="8786520"/>
            <a:ext cx="98028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9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9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234180" y="367380"/>
            <a:ext cx="910800" cy="948600"/>
          </a:xfrm>
          <a:prstGeom prst="rect">
            <a:avLst/>
          </a:prstGeom>
          <a:ln w="0"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6140520" y="9593640"/>
            <a:ext cx="861840" cy="84564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6301080" y="8209440"/>
            <a:ext cx="802440" cy="8247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48"/>
          <p:cNvPicPr/>
          <p:nvPr/>
        </p:nvPicPr>
        <p:blipFill>
          <a:blip r:embed="rId9"/>
          <a:stretch/>
        </p:blipFill>
        <p:spPr>
          <a:xfrm>
            <a:off x="6413760" y="8428320"/>
            <a:ext cx="588600" cy="50364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9240" cy="849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Table 9"/>
          <p:cNvGraphicFramePr/>
          <p:nvPr>
            <p:extLst>
              <p:ext uri="{D42A27DB-BD31-4B8C-83A1-F6EECF244321}">
                <p14:modId xmlns:p14="http://schemas.microsoft.com/office/powerpoint/2010/main" val="2376538045"/>
              </p:ext>
            </p:extLst>
          </p:nvPr>
        </p:nvGraphicFramePr>
        <p:xfrm>
          <a:off x="370800" y="1650960"/>
          <a:ext cx="6837480" cy="5852160"/>
        </p:xfrm>
        <a:graphic>
          <a:graphicData uri="http://schemas.openxmlformats.org/drawingml/2006/table">
            <a:tbl>
              <a:tblPr/>
              <a:tblGrid>
                <a:gridCol w="847440"/>
                <a:gridCol w="4907520"/>
                <a:gridCol w="1082520"/>
              </a:tblGrid>
              <a:tr h="60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04.06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1.Поэтический вечер</a:t>
                      </a: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: Пушкинский </a:t>
                      </a: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день «Гений чистой красоты</a:t>
                      </a: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» </a:t>
                      </a: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проводится </a:t>
                      </a: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в библиотеке совместно с </a:t>
                      </a: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КЦСОН (ответственный: специалист  </a:t>
                      </a:r>
                      <a:r>
                        <a:rPr lang="ru-RU" sz="1600" b="1" strike="noStrike" spc="-1" dirty="0" err="1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Лата</a:t>
                      </a: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Л.Н) .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3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11.06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2.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Мероприятие: «Широка страна моя родная</a:t>
                      </a: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», угадай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мелодию</a:t>
                      </a: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, песни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о России  (проводит инспектор Емельянова Ю.В)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Онлайн 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лекция: «Как сохранить здоровье летом» ФП «Здоровое долголетие»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4.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Праздничный концерт в РДК «Юность»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15-00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379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18.06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5.Лекция </a:t>
                      </a: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врача-неонатолога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ГБУЗ </a:t>
                      </a:r>
                      <a:r>
                        <a:rPr lang="ru-RU" sz="1600" b="1" strike="noStrike" spc="-1" dirty="0" err="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Сакмарской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 РБ </a:t>
                      </a:r>
                      <a:r>
                        <a:rPr lang="ru-RU" sz="1600" b="1" strike="noStrike" spc="-1" dirty="0" err="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Горпенко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 Г.В «Девять месяцев и вся жизнь»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6.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Лекция о  ежегодной семейной выплате. (проводит </a:t>
                      </a:r>
                      <a:r>
                        <a:rPr lang="ru-RU" sz="1600" b="1" strike="noStrike" spc="-1" dirty="0" err="1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зам.руководителя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 КС Маркова И.Л)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7.Консультация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по мерам социальной поддержки семей с детьми (Маркова ИЛ)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8.Онлайн </a:t>
                      </a: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лекция: «Ценности как основа государственных решений в РФ» ФП РО Знание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9. </a:t>
                      </a: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Онлайн лекция: «Традиционные ценности: Что стоит за этим понятием» ФП РО Знание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13:00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1" strike="noStrike" spc="-1" dirty="0" smtClean="0">
                        <a:solidFill>
                          <a:srgbClr val="231F20"/>
                        </a:solidFill>
                        <a:latin typeface="Times New Roman"/>
                        <a:ea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56" name="CustomShape 10"/>
          <p:cNvSpPr/>
          <p:nvPr/>
        </p:nvSpPr>
        <p:spPr>
          <a:xfrm>
            <a:off x="1235880" y="367380"/>
            <a:ext cx="2905920" cy="117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«Шире круг»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Сакмарского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object 1"/>
          <p:cNvPicPr/>
          <p:nvPr/>
        </p:nvPicPr>
        <p:blipFill>
          <a:blip r:embed="rId2"/>
          <a:stretch/>
        </p:blipFill>
        <p:spPr>
          <a:xfrm>
            <a:off x="3370680" y="74160"/>
            <a:ext cx="4068360" cy="140040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9"/>
          <p:cNvSpPr/>
          <p:nvPr/>
        </p:nvSpPr>
        <p:spPr>
          <a:xfrm>
            <a:off x="106200" y="7368840"/>
            <a:ext cx="7332840" cy="3174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9" name="object 2"/>
          <p:cNvPicPr/>
          <p:nvPr/>
        </p:nvPicPr>
        <p:blipFill>
          <a:blip r:embed="rId3"/>
          <a:stretch/>
        </p:blipFill>
        <p:spPr>
          <a:xfrm>
            <a:off x="644400" y="8176320"/>
            <a:ext cx="90360" cy="11988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1"/>
          <p:cNvSpPr/>
          <p:nvPr/>
        </p:nvSpPr>
        <p:spPr>
          <a:xfrm>
            <a:off x="771480" y="8178120"/>
            <a:ext cx="81720" cy="1166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" name="object 3"/>
          <p:cNvPicPr/>
          <p:nvPr/>
        </p:nvPicPr>
        <p:blipFill>
          <a:blip r:embed="rId4"/>
          <a:stretch/>
        </p:blipFill>
        <p:spPr>
          <a:xfrm>
            <a:off x="888840" y="8176320"/>
            <a:ext cx="279360" cy="119880"/>
          </a:xfrm>
          <a:prstGeom prst="rect">
            <a:avLst/>
          </a:prstGeom>
          <a:ln w="0">
            <a:noFill/>
          </a:ln>
        </p:spPr>
      </p:pic>
      <p:pic>
        <p:nvPicPr>
          <p:cNvPr id="62" name="object 4"/>
          <p:cNvPicPr/>
          <p:nvPr/>
        </p:nvPicPr>
        <p:blipFill>
          <a:blip r:embed="rId5"/>
          <a:stretch/>
        </p:blipFill>
        <p:spPr>
          <a:xfrm>
            <a:off x="1201680" y="8176320"/>
            <a:ext cx="306360" cy="119880"/>
          </a:xfrm>
          <a:prstGeom prst="rect">
            <a:avLst/>
          </a:prstGeom>
          <a:ln w="0">
            <a:noFill/>
          </a:ln>
        </p:spPr>
      </p:pic>
      <p:pic>
        <p:nvPicPr>
          <p:cNvPr id="63" name="object 5"/>
          <p:cNvPicPr/>
          <p:nvPr/>
        </p:nvPicPr>
        <p:blipFill>
          <a:blip r:embed="rId6"/>
          <a:stretch/>
        </p:blipFill>
        <p:spPr>
          <a:xfrm>
            <a:off x="1545480" y="8178120"/>
            <a:ext cx="97200" cy="116280"/>
          </a:xfrm>
          <a:prstGeom prst="rect">
            <a:avLst/>
          </a:prstGeom>
          <a:ln w="0">
            <a:noFill/>
          </a:ln>
        </p:spPr>
      </p:pic>
      <p:pic>
        <p:nvPicPr>
          <p:cNvPr id="64" name="object 6"/>
          <p:cNvPicPr/>
          <p:nvPr/>
        </p:nvPicPr>
        <p:blipFill>
          <a:blip r:embed="rId7"/>
          <a:stretch/>
        </p:blipFill>
        <p:spPr>
          <a:xfrm>
            <a:off x="1679400" y="8178120"/>
            <a:ext cx="100080" cy="118080"/>
          </a:xfrm>
          <a:prstGeom prst="rect">
            <a:avLst/>
          </a:prstGeom>
          <a:ln w="0">
            <a:noFill/>
          </a:ln>
        </p:spPr>
      </p:pic>
      <p:sp>
        <p:nvSpPr>
          <p:cNvPr id="65" name="CustomShape 12"/>
          <p:cNvSpPr/>
          <p:nvPr/>
        </p:nvSpPr>
        <p:spPr>
          <a:xfrm>
            <a:off x="4428360" y="176400"/>
            <a:ext cx="2773440" cy="111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НА ИЮНЬ 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66" name="CustomShape 13"/>
          <p:cNvSpPr/>
          <p:nvPr/>
        </p:nvSpPr>
        <p:spPr>
          <a:xfrm>
            <a:off x="606240" y="8881560"/>
            <a:ext cx="5101200" cy="149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  <a:buNone/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с.Сакмара, ул. Ленина д.1</a:t>
            </a: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  <a:p>
            <a:pPr marL="15120">
              <a:lnSpc>
                <a:spcPts val="0"/>
              </a:lnSpc>
              <a:buNone/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67" name="CustomShape 14"/>
          <p:cNvSpPr/>
          <p:nvPr/>
        </p:nvSpPr>
        <p:spPr>
          <a:xfrm>
            <a:off x="3038400" y="7704360"/>
            <a:ext cx="3483360" cy="69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24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68" name="CustomShape 15"/>
          <p:cNvSpPr/>
          <p:nvPr/>
        </p:nvSpPr>
        <p:spPr>
          <a:xfrm>
            <a:off x="6123240" y="8786520"/>
            <a:ext cx="980280" cy="75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9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9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69" name="object 7"/>
          <p:cNvPicPr/>
          <p:nvPr/>
        </p:nvPicPr>
        <p:blipFill>
          <a:blip r:embed="rId8"/>
          <a:stretch/>
        </p:blipFill>
        <p:spPr>
          <a:xfrm>
            <a:off x="332471" y="818820"/>
            <a:ext cx="910800" cy="948600"/>
          </a:xfrm>
          <a:prstGeom prst="rect">
            <a:avLst/>
          </a:prstGeom>
          <a:ln w="0">
            <a:noFill/>
          </a:ln>
        </p:spPr>
      </p:pic>
      <p:sp>
        <p:nvSpPr>
          <p:cNvPr id="70" name="CustomShape 16"/>
          <p:cNvSpPr/>
          <p:nvPr/>
        </p:nvSpPr>
        <p:spPr>
          <a:xfrm>
            <a:off x="6140520" y="9593640"/>
            <a:ext cx="861840" cy="84564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17"/>
          <p:cNvSpPr/>
          <p:nvPr/>
        </p:nvSpPr>
        <p:spPr>
          <a:xfrm>
            <a:off x="6301080" y="7975080"/>
            <a:ext cx="802440" cy="8024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2" name="object 8"/>
          <p:cNvPicPr/>
          <p:nvPr/>
        </p:nvPicPr>
        <p:blipFill>
          <a:blip r:embed="rId9"/>
          <a:stretch/>
        </p:blipFill>
        <p:spPr>
          <a:xfrm>
            <a:off x="6417360" y="8209440"/>
            <a:ext cx="588600" cy="50364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1"/>
          <p:cNvPicPr/>
          <p:nvPr/>
        </p:nvPicPr>
        <p:blipFill>
          <a:blip r:embed="rId10"/>
          <a:stretch/>
        </p:blipFill>
        <p:spPr>
          <a:xfrm>
            <a:off x="6153120" y="9577080"/>
            <a:ext cx="849240" cy="849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Table 1"/>
          <p:cNvGraphicFramePr/>
          <p:nvPr>
            <p:extLst>
              <p:ext uri="{D42A27DB-BD31-4B8C-83A1-F6EECF244321}">
                <p14:modId xmlns:p14="http://schemas.microsoft.com/office/powerpoint/2010/main" val="3280381858"/>
              </p:ext>
            </p:extLst>
          </p:nvPr>
        </p:nvGraphicFramePr>
        <p:xfrm>
          <a:off x="470817" y="2353468"/>
          <a:ext cx="6840360" cy="4473720"/>
        </p:xfrm>
        <a:graphic>
          <a:graphicData uri="http://schemas.openxmlformats.org/drawingml/2006/table">
            <a:tbl>
              <a:tblPr/>
              <a:tblGrid>
                <a:gridCol w="847800"/>
                <a:gridCol w="5028120"/>
                <a:gridCol w="964440"/>
              </a:tblGrid>
              <a:tr h="660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4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22.06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10.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Участие </a:t>
                      </a: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во всероссийской патриотической акции</a:t>
                      </a: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«Свеча памяти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», совместно 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с администрацией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, организациями </a:t>
                      </a:r>
                      <a:r>
                        <a:rPr lang="ru-RU" sz="1800" b="1" strike="noStrike" spc="-1" dirty="0" err="1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Сакмарского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района.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11 .Онлайн 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лекция: «Память пылающих лет: Путь к Победе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 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 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12:00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207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Times New Roman"/>
                          <a:ea typeface="DejaVu Sans"/>
                        </a:rPr>
                        <a:t>28.06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12. 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Мероприятие: «Маленькие </a:t>
                      </a:r>
                      <a:r>
                        <a:rPr lang="ru-RU" sz="1800" b="1" strike="noStrike" spc="-1" dirty="0" err="1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топотушки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» участники ЦОСП проводят мастер-класс для будущих мам .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13. 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Лекция</a:t>
                      </a: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«Возможности сетевого мессенджера МА</a:t>
                      </a:r>
                      <a:r>
                        <a:rPr lang="en-US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X</a:t>
                      </a: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» (проводит </a:t>
                      </a:r>
                      <a:r>
                        <a:rPr lang="ru-RU" sz="1800" b="1" strike="noStrike" spc="-1" dirty="0" err="1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зам.руководителя</a:t>
                      </a: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lang="ru-RU" sz="1800" b="1" strike="noStrike" spc="-1" smtClean="0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КС Маркова </a:t>
                      </a: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Times New Roman"/>
                          <a:ea typeface="Microsoft YaHei"/>
                        </a:rPr>
                        <a:t>ИЛ )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75" name="CustomShape 18"/>
          <p:cNvSpPr/>
          <p:nvPr/>
        </p:nvSpPr>
        <p:spPr>
          <a:xfrm>
            <a:off x="1508040" y="788696"/>
            <a:ext cx="2905920" cy="117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«Шире круг»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Сакмарского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344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99</cp:revision>
  <dcterms:created xsi:type="dcterms:W3CDTF">2025-11-06T11:20:25Z</dcterms:created>
  <dcterms:modified xsi:type="dcterms:W3CDTF">2026-05-26T11:35:13Z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2</vt:i4>
  </property>
</Properties>
</file>