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-4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3A16814-E364-46A5-A1E2-9D919A03216F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1B1CE5C-E712-483A-A1E2-5DC0AEC5718D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78B1EFE-E02E-43F6-916B-09F5C4061C64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B679928-4119-4FC8-9967-0B19A9E5E5AF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157D9F0-F472-46A1-9A3B-74813C519F7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43710CC-142F-4D4E-BD15-818B6AE3B583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C28B7E0-2E78-4FC5-8E0C-51FB6246F69A}" type="slidenum">
              <a:t>‹#›</a:t>
            </a:fld>
            <a:endParaRPr/>
          </a:p>
        </p:txBody>
      </p:sp>
      <p:sp>
        <p:nvSpPr>
          <p:cNvPr id="2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F7FC298-DE9C-4FAB-9944-8EBB000AD9BE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6057013-49C9-44B0-9F76-AF2F8D8A9CAC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B7D157A-76B5-4D58-AB67-D799E46C3D56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0D6DC0B-536F-47A6-92A4-4A8F835FA4C4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CDBCD0A-263C-45C4-AD9F-9D63A7B1A3AD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6320" cy="53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5560" cy="53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B2B2B2"/>
                </a:solidFill>
                <a:latin typeface="Times New Roman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pos="0" algn="l"/>
              </a:tabLst>
            </a:pPr>
            <a:fld id="{73E8519E-FA0E-4B53-A668-54A27AA0146E}" type="slidenum">
              <a:rPr lang="ru-RU" sz="1400" b="0" strike="noStrike" spc="-1">
                <a:solidFill>
                  <a:srgbClr val="B2B2B2"/>
                </a:solidFill>
                <a:latin typeface="Times New Roman"/>
                <a:ea typeface="DejaVu Sans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5560" cy="53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6280" cy="1654560"/>
          </a:xfrm>
          <a:prstGeom prst="rect">
            <a:avLst/>
          </a:prstGeom>
          <a:ln w="0">
            <a:noFill/>
          </a:ln>
        </p:spPr>
      </p:pic>
      <p:sp>
        <p:nvSpPr>
          <p:cNvPr id="40" name="object 35"/>
          <p:cNvSpPr/>
          <p:nvPr/>
        </p:nvSpPr>
        <p:spPr>
          <a:xfrm>
            <a:off x="111240" y="7000200"/>
            <a:ext cx="7341840" cy="35798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1" name="Группа 1"/>
          <p:cNvGrpSpPr/>
          <p:nvPr/>
        </p:nvGrpSpPr>
        <p:grpSpPr>
          <a:xfrm>
            <a:off x="644400" y="8176320"/>
            <a:ext cx="1144080" cy="128880"/>
            <a:chOff x="644400" y="8176320"/>
            <a:chExt cx="1144080" cy="128880"/>
          </a:xfrm>
        </p:grpSpPr>
        <p:pic>
          <p:nvPicPr>
            <p:cNvPr id="42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99360" cy="128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771480" y="8178120"/>
              <a:ext cx="90720" cy="12564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4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8360" cy="1288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5360" cy="1288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6200" cy="1252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09080" cy="1270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320000" y="316800"/>
            <a:ext cx="3056760" cy="11516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МАРТ</a:t>
            </a:r>
            <a:endParaRPr lang="ru-RU" sz="2700" b="0" strike="noStrike" spc="-1">
              <a:latin typeface="Arial"/>
            </a:endParaRPr>
          </a:p>
          <a:p>
            <a:pPr marL="43956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628920" y="8441640"/>
            <a:ext cx="511020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с.Сакмара, ул. Ленина д.1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89325569519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Донскова Светлана Васильевна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50" name="object 44"/>
          <p:cNvSpPr/>
          <p:nvPr/>
        </p:nvSpPr>
        <p:spPr>
          <a:xfrm>
            <a:off x="3634200" y="7419600"/>
            <a:ext cx="3630600" cy="1114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четверг 09:00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18:00 Пятница -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16:45</a:t>
            </a:r>
            <a:endParaRPr lang="ru-RU" sz="1600" b="0" strike="noStrike" spc="-1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pos="0" algn="l"/>
              </a:tabLst>
            </a:pPr>
            <a:endParaRPr lang="ru-RU" sz="1600" b="0" strike="noStrike" spc="-1">
              <a:latin typeface="Arial"/>
            </a:endParaRPr>
          </a:p>
        </p:txBody>
      </p:sp>
      <p:sp>
        <p:nvSpPr>
          <p:cNvPr id="51" name="object 45"/>
          <p:cNvSpPr/>
          <p:nvPr/>
        </p:nvSpPr>
        <p:spPr>
          <a:xfrm>
            <a:off x="6123240" y="8786520"/>
            <a:ext cx="98928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6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6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 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1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Оренбургской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52" name="Группа 103"/>
          <p:cNvGrpSpPr/>
          <p:nvPr/>
        </p:nvGrpSpPr>
        <p:grpSpPr>
          <a:xfrm>
            <a:off x="512280" y="489240"/>
            <a:ext cx="2513880" cy="979200"/>
            <a:chOff x="512280" y="489240"/>
            <a:chExt cx="2513880" cy="979200"/>
          </a:xfrm>
        </p:grpSpPr>
        <p:pic>
          <p:nvPicPr>
            <p:cNvPr id="53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5560" cy="9532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4" name="object 50"/>
            <p:cNvSpPr/>
            <p:nvPr/>
          </p:nvSpPr>
          <p:spPr>
            <a:xfrm>
              <a:off x="1577160" y="814680"/>
              <a:ext cx="291240" cy="18144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5" name="object 51"/>
            <p:cNvGrpSpPr/>
            <p:nvPr/>
          </p:nvGrpSpPr>
          <p:grpSpPr>
            <a:xfrm>
              <a:off x="1917720" y="814680"/>
              <a:ext cx="443880" cy="147240"/>
              <a:chOff x="1917720" y="814680"/>
              <a:chExt cx="443880" cy="147240"/>
            </a:xfrm>
          </p:grpSpPr>
          <p:sp>
            <p:nvSpPr>
              <p:cNvPr id="56" name="object 52"/>
              <p:cNvSpPr/>
              <p:nvPr/>
            </p:nvSpPr>
            <p:spPr>
              <a:xfrm>
                <a:off x="1917720" y="814680"/>
                <a:ext cx="286920" cy="14724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7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7360" cy="1461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8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5880" cy="1497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9" name="object 55"/>
            <p:cNvGrpSpPr/>
            <p:nvPr/>
          </p:nvGrpSpPr>
          <p:grpSpPr>
            <a:xfrm>
              <a:off x="1762920" y="1051200"/>
              <a:ext cx="673560" cy="179640"/>
              <a:chOff x="1762920" y="1051200"/>
              <a:chExt cx="673560" cy="179640"/>
            </a:xfrm>
          </p:grpSpPr>
          <p:pic>
            <p:nvPicPr>
              <p:cNvPr id="60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8800" cy="1461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1" name="object 57"/>
              <p:cNvSpPr/>
              <p:nvPr/>
            </p:nvSpPr>
            <p:spPr>
              <a:xfrm>
                <a:off x="1917720" y="1051200"/>
                <a:ext cx="518760" cy="17964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2" name="object 58"/>
            <p:cNvGrpSpPr/>
            <p:nvPr/>
          </p:nvGrpSpPr>
          <p:grpSpPr>
            <a:xfrm>
              <a:off x="2489040" y="1051560"/>
              <a:ext cx="286920" cy="146160"/>
              <a:chOff x="2489040" y="1051560"/>
              <a:chExt cx="286920" cy="146160"/>
            </a:xfrm>
          </p:grpSpPr>
          <p:pic>
            <p:nvPicPr>
              <p:cNvPr id="63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6000" cy="146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7000" cy="1461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5" name="object 61"/>
            <p:cNvGrpSpPr/>
            <p:nvPr/>
          </p:nvGrpSpPr>
          <p:grpSpPr>
            <a:xfrm>
              <a:off x="1556640" y="1284480"/>
              <a:ext cx="1469520" cy="183960"/>
              <a:chOff x="1556640" y="1284480"/>
              <a:chExt cx="1469520" cy="183960"/>
            </a:xfrm>
          </p:grpSpPr>
          <p:pic>
            <p:nvPicPr>
              <p:cNvPr id="66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39320" cy="151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0560" cy="151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6400" cy="1839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0560" cy="1515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0" name="object 66"/>
              <p:cNvSpPr/>
              <p:nvPr/>
            </p:nvSpPr>
            <p:spPr>
              <a:xfrm>
                <a:off x="2494080" y="1290960"/>
                <a:ext cx="134640" cy="14580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1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6320" cy="177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4520" cy="1461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3" name="Прямоугольник: скругленные углы 2"/>
          <p:cNvSpPr/>
          <p:nvPr/>
        </p:nvSpPr>
        <p:spPr>
          <a:xfrm>
            <a:off x="6140520" y="9593640"/>
            <a:ext cx="870840" cy="8546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4" name="Овал 3"/>
          <p:cNvSpPr/>
          <p:nvPr/>
        </p:nvSpPr>
        <p:spPr>
          <a:xfrm>
            <a:off x="6047640" y="7937640"/>
            <a:ext cx="811440" cy="8114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5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597600" cy="512640"/>
          </a:xfrm>
          <a:prstGeom prst="rect">
            <a:avLst/>
          </a:prstGeom>
          <a:ln w="0">
            <a:noFill/>
          </a:ln>
        </p:spPr>
      </p:pic>
      <p:pic>
        <p:nvPicPr>
          <p:cNvPr id="76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58240" cy="8582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7" name="Таблица 4"/>
          <p:cNvGraphicFramePr/>
          <p:nvPr>
            <p:extLst>
              <p:ext uri="{D42A27DB-BD31-4B8C-83A1-F6EECF244321}">
                <p14:modId xmlns:p14="http://schemas.microsoft.com/office/powerpoint/2010/main" val="216087120"/>
              </p:ext>
            </p:extLst>
          </p:nvPr>
        </p:nvGraphicFramePr>
        <p:xfrm>
          <a:off x="694080" y="2106340"/>
          <a:ext cx="6625440" cy="5029920"/>
        </p:xfrm>
        <a:graphic>
          <a:graphicData uri="http://schemas.openxmlformats.org/drawingml/2006/table">
            <a:tbl>
              <a:tblPr/>
              <a:tblGrid>
                <a:gridCol w="785520"/>
                <a:gridCol w="4473720"/>
                <a:gridCol w="1366200"/>
              </a:tblGrid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91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03.03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1.Лекция финансовая грамотность от ВТБ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2.Консультирование  руководителя КС об индексации с 01.04.2026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11-</a:t>
                      </a:r>
                      <a:r>
                        <a:rPr lang="ru-RU" sz="1800" b="0" strike="noStrike" spc="-26" dirty="0" smtClean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26" dirty="0" smtClean="0">
                          <a:solidFill>
                            <a:srgbClr val="231F20"/>
                          </a:solidFill>
                          <a:latin typeface="Calibri"/>
                        </a:rPr>
                        <a:t>12-00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189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06.03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1.Мероприятие посвященное дню  8 Марта совместно с КЦСОН, библиотекой,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РДК 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в рамках реализации Всероссийской акции «Вам, Любимые!»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2.Мастер-класс по изготовлению цветов из синельной проволоки 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12-00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1189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12.03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1. Лекция РГО Знание «В здравом уме и твердой памяти: практики для активного долголетия». 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2.Информирование участников ЦОСП «О возможностях национального 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мессенджера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 МАХ» руководителем КС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.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12-00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6280" cy="1654560"/>
          </a:xfrm>
          <a:prstGeom prst="rect">
            <a:avLst/>
          </a:prstGeom>
          <a:ln w="0">
            <a:noFill/>
          </a:ln>
        </p:spPr>
      </p:pic>
      <p:sp>
        <p:nvSpPr>
          <p:cNvPr id="40" name="object 35"/>
          <p:cNvSpPr/>
          <p:nvPr/>
        </p:nvSpPr>
        <p:spPr>
          <a:xfrm>
            <a:off x="111240" y="7000200"/>
            <a:ext cx="7341840" cy="35798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1" name="Группа 1"/>
          <p:cNvGrpSpPr/>
          <p:nvPr/>
        </p:nvGrpSpPr>
        <p:grpSpPr>
          <a:xfrm>
            <a:off x="644400" y="8176320"/>
            <a:ext cx="1144080" cy="128880"/>
            <a:chOff x="644400" y="8176320"/>
            <a:chExt cx="1144080" cy="128880"/>
          </a:xfrm>
        </p:grpSpPr>
        <p:pic>
          <p:nvPicPr>
            <p:cNvPr id="42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99360" cy="128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771480" y="8178120"/>
              <a:ext cx="90720" cy="12564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4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8360" cy="1288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5360" cy="1288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6200" cy="1252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09080" cy="1270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 idx="4294967295"/>
          </p:nvPr>
        </p:nvSpPr>
        <p:spPr>
          <a:xfrm>
            <a:off x="4320000" y="316800"/>
            <a:ext cx="3056760" cy="11516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МАРТ</a:t>
            </a:r>
            <a:endParaRPr lang="ru-RU" sz="2700" b="0" strike="noStrike" spc="-1">
              <a:latin typeface="Arial"/>
            </a:endParaRPr>
          </a:p>
          <a:p>
            <a:pPr marL="43956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628920" y="8441640"/>
            <a:ext cx="511020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с.Сакмара, ул. Ленина д.1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89325569519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Донскова Светлана Васильевна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50" name="object 44"/>
          <p:cNvSpPr/>
          <p:nvPr/>
        </p:nvSpPr>
        <p:spPr>
          <a:xfrm>
            <a:off x="3634200" y="7419600"/>
            <a:ext cx="3630600" cy="1114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четверг 09:00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18:00 Пятница -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16:45</a:t>
            </a:r>
            <a:endParaRPr lang="ru-RU" sz="1600" b="0" strike="noStrike" spc="-1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pos="0" algn="l"/>
              </a:tabLst>
            </a:pPr>
            <a:endParaRPr lang="ru-RU" sz="1600" b="0" strike="noStrike" spc="-1">
              <a:latin typeface="Arial"/>
            </a:endParaRPr>
          </a:p>
        </p:txBody>
      </p:sp>
      <p:sp>
        <p:nvSpPr>
          <p:cNvPr id="51" name="object 45"/>
          <p:cNvSpPr/>
          <p:nvPr/>
        </p:nvSpPr>
        <p:spPr>
          <a:xfrm>
            <a:off x="6123240" y="8786520"/>
            <a:ext cx="98928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6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6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 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1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Оренбургской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52" name="Группа 103"/>
          <p:cNvGrpSpPr/>
          <p:nvPr/>
        </p:nvGrpSpPr>
        <p:grpSpPr>
          <a:xfrm>
            <a:off x="512280" y="489240"/>
            <a:ext cx="2513880" cy="979200"/>
            <a:chOff x="512280" y="489240"/>
            <a:chExt cx="2513880" cy="979200"/>
          </a:xfrm>
        </p:grpSpPr>
        <p:pic>
          <p:nvPicPr>
            <p:cNvPr id="53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5560" cy="9532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4" name="object 50"/>
            <p:cNvSpPr/>
            <p:nvPr/>
          </p:nvSpPr>
          <p:spPr>
            <a:xfrm>
              <a:off x="1577160" y="814680"/>
              <a:ext cx="291240" cy="18144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5" name="object 51"/>
            <p:cNvGrpSpPr/>
            <p:nvPr/>
          </p:nvGrpSpPr>
          <p:grpSpPr>
            <a:xfrm>
              <a:off x="1917720" y="814680"/>
              <a:ext cx="443880" cy="147240"/>
              <a:chOff x="1917720" y="814680"/>
              <a:chExt cx="443880" cy="147240"/>
            </a:xfrm>
          </p:grpSpPr>
          <p:sp>
            <p:nvSpPr>
              <p:cNvPr id="56" name="object 52"/>
              <p:cNvSpPr/>
              <p:nvPr/>
            </p:nvSpPr>
            <p:spPr>
              <a:xfrm>
                <a:off x="1917720" y="814680"/>
                <a:ext cx="286920" cy="14724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7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7360" cy="1461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8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5880" cy="1497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9" name="object 55"/>
            <p:cNvGrpSpPr/>
            <p:nvPr/>
          </p:nvGrpSpPr>
          <p:grpSpPr>
            <a:xfrm>
              <a:off x="1762920" y="1051200"/>
              <a:ext cx="673560" cy="179640"/>
              <a:chOff x="1762920" y="1051200"/>
              <a:chExt cx="673560" cy="179640"/>
            </a:xfrm>
          </p:grpSpPr>
          <p:pic>
            <p:nvPicPr>
              <p:cNvPr id="60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8800" cy="1461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1" name="object 57"/>
              <p:cNvSpPr/>
              <p:nvPr/>
            </p:nvSpPr>
            <p:spPr>
              <a:xfrm>
                <a:off x="1917720" y="1051200"/>
                <a:ext cx="518760" cy="17964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2" name="object 58"/>
            <p:cNvGrpSpPr/>
            <p:nvPr/>
          </p:nvGrpSpPr>
          <p:grpSpPr>
            <a:xfrm>
              <a:off x="2489040" y="1051560"/>
              <a:ext cx="286920" cy="146160"/>
              <a:chOff x="2489040" y="1051560"/>
              <a:chExt cx="286920" cy="146160"/>
            </a:xfrm>
          </p:grpSpPr>
          <p:pic>
            <p:nvPicPr>
              <p:cNvPr id="63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6000" cy="146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7000" cy="1461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5" name="object 61"/>
            <p:cNvGrpSpPr/>
            <p:nvPr/>
          </p:nvGrpSpPr>
          <p:grpSpPr>
            <a:xfrm>
              <a:off x="1556640" y="1284480"/>
              <a:ext cx="1469520" cy="183960"/>
              <a:chOff x="1556640" y="1284480"/>
              <a:chExt cx="1469520" cy="183960"/>
            </a:xfrm>
          </p:grpSpPr>
          <p:pic>
            <p:nvPicPr>
              <p:cNvPr id="66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39320" cy="151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0560" cy="151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6400" cy="1839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0560" cy="1515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0" name="object 66"/>
              <p:cNvSpPr/>
              <p:nvPr/>
            </p:nvSpPr>
            <p:spPr>
              <a:xfrm>
                <a:off x="2494080" y="1290960"/>
                <a:ext cx="134640" cy="14580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1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6320" cy="177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4520" cy="1461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3" name="Прямоугольник: скругленные углы 2"/>
          <p:cNvSpPr/>
          <p:nvPr/>
        </p:nvSpPr>
        <p:spPr>
          <a:xfrm>
            <a:off x="6140520" y="9593640"/>
            <a:ext cx="870840" cy="8546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4" name="Овал 3"/>
          <p:cNvSpPr/>
          <p:nvPr/>
        </p:nvSpPr>
        <p:spPr>
          <a:xfrm>
            <a:off x="6047640" y="7937640"/>
            <a:ext cx="811440" cy="8114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5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597600" cy="512640"/>
          </a:xfrm>
          <a:prstGeom prst="rect">
            <a:avLst/>
          </a:prstGeom>
          <a:ln w="0">
            <a:noFill/>
          </a:ln>
        </p:spPr>
      </p:pic>
      <p:pic>
        <p:nvPicPr>
          <p:cNvPr id="76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58240" cy="8582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7" name="Таблица 4"/>
          <p:cNvGraphicFramePr/>
          <p:nvPr>
            <p:extLst>
              <p:ext uri="{D42A27DB-BD31-4B8C-83A1-F6EECF244321}">
                <p14:modId xmlns:p14="http://schemas.microsoft.com/office/powerpoint/2010/main" val="3313132788"/>
              </p:ext>
            </p:extLst>
          </p:nvPr>
        </p:nvGraphicFramePr>
        <p:xfrm>
          <a:off x="694080" y="2178348"/>
          <a:ext cx="6584040" cy="4220807"/>
        </p:xfrm>
        <a:graphic>
          <a:graphicData uri="http://schemas.openxmlformats.org/drawingml/2006/table">
            <a:tbl>
              <a:tblPr/>
              <a:tblGrid>
                <a:gridCol w="780612"/>
                <a:gridCol w="4445765"/>
                <a:gridCol w="1357663"/>
              </a:tblGrid>
              <a:tr h="7920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490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19.03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1.Совместное мероприятие с ФЗО для членов семей участников СВО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2.Мастер-класс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14-00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937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23.02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1.</a:t>
                      </a: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Мероприятие посвященное важной теме — Году единства народов России. Совместное мероприятие в РДК «Юность» с КЦСОН, СФР, библиотекой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12-00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79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285</TotalTime>
  <Words>214</Words>
  <Application>Microsoft Office PowerPoint</Application>
  <PresentationFormat>Произвольный</PresentationFormat>
  <Paragraphs>48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МАРТ 2026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Шурыгина Злата Михайловна</cp:lastModifiedBy>
  <cp:revision>34</cp:revision>
  <cp:lastPrinted>2025-12-25T15:55:21Z</cp:lastPrinted>
  <dcterms:created xsi:type="dcterms:W3CDTF">2025-11-06T11:20:25Z</dcterms:created>
  <dcterms:modified xsi:type="dcterms:W3CDTF">2026-02-27T06:06:24Z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