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</p:sldIdLst>
  <p:sldSz cx="7556500" cy="10693400"/>
  <p:notesSz cx="7559675" cy="10691813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552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" name="PlaceHolder 2"/>
          <p:cNvSpPr>
            <a:spLocks noGrp="1"/>
          </p:cNvSpPr>
          <p:nvPr>
            <p:ph type="subTitle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,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5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itle,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 preserve="1">
  <p:cSld name="Centere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subTitle"/>
          </p:nvPr>
        </p:nvSpPr>
        <p:spPr>
          <a:xfrm>
            <a:off x="377640" y="426600"/>
            <a:ext cx="6800400" cy="827676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pPr algn="ctr">
              <a:buNone/>
            </a:pPr>
            <a:endParaRPr lang="ru-RU" sz="3200" b="0" strike="noStrike" spc="-1">
              <a:latin typeface="Arial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AndObj" preserve="1">
  <p:cSld name="Title, 2 Content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3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 preserve="1">
  <p:cSld name="Title Content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" name="PlaceHolder 4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OverTx" preserve="1">
  <p:cSld name="Title, 2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1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2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OverTx" preserve="1">
  <p:cSld name="Title, Content over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5" name="PlaceHolder 3"/>
          <p:cNvSpPr>
            <a:spLocks noGrp="1"/>
          </p:cNvSpPr>
          <p:nvPr>
            <p:ph/>
          </p:nvPr>
        </p:nvSpPr>
        <p:spPr>
          <a:xfrm>
            <a:off x="377640" y="5741640"/>
            <a:ext cx="680040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fourObj" preserve="1">
  <p:cSld name="Title, 4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7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8" name="PlaceHolder 3"/>
          <p:cNvSpPr>
            <a:spLocks noGrp="1"/>
          </p:cNvSpPr>
          <p:nvPr>
            <p:ph/>
          </p:nvPr>
        </p:nvSpPr>
        <p:spPr>
          <a:xfrm>
            <a:off x="3862440" y="250200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29" name="PlaceHolder 4"/>
          <p:cNvSpPr>
            <a:spLocks noGrp="1"/>
          </p:cNvSpPr>
          <p:nvPr>
            <p:ph/>
          </p:nvPr>
        </p:nvSpPr>
        <p:spPr>
          <a:xfrm>
            <a:off x="3776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0" name="PlaceHolder 5"/>
          <p:cNvSpPr>
            <a:spLocks noGrp="1"/>
          </p:cNvSpPr>
          <p:nvPr>
            <p:ph/>
          </p:nvPr>
        </p:nvSpPr>
        <p:spPr>
          <a:xfrm>
            <a:off x="3862440" y="5741640"/>
            <a:ext cx="331848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itle, 6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endParaRPr lang="ru-RU" sz="1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2" name="PlaceHolder 2"/>
          <p:cNvSpPr>
            <a:spLocks noGrp="1"/>
          </p:cNvSpPr>
          <p:nvPr>
            <p:ph/>
          </p:nvPr>
        </p:nvSpPr>
        <p:spPr>
          <a:xfrm>
            <a:off x="37764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3" name="PlaceHolder 3"/>
          <p:cNvSpPr>
            <a:spLocks noGrp="1"/>
          </p:cNvSpPr>
          <p:nvPr>
            <p:ph/>
          </p:nvPr>
        </p:nvSpPr>
        <p:spPr>
          <a:xfrm>
            <a:off x="267696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4" name="PlaceHolder 4"/>
          <p:cNvSpPr>
            <a:spLocks noGrp="1"/>
          </p:cNvSpPr>
          <p:nvPr>
            <p:ph/>
          </p:nvPr>
        </p:nvSpPr>
        <p:spPr>
          <a:xfrm>
            <a:off x="4976280" y="250200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5" name="PlaceHolder 5"/>
          <p:cNvSpPr>
            <a:spLocks noGrp="1"/>
          </p:cNvSpPr>
          <p:nvPr>
            <p:ph/>
          </p:nvPr>
        </p:nvSpPr>
        <p:spPr>
          <a:xfrm>
            <a:off x="37764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6" name="PlaceHolder 6"/>
          <p:cNvSpPr>
            <a:spLocks noGrp="1"/>
          </p:cNvSpPr>
          <p:nvPr>
            <p:ph/>
          </p:nvPr>
        </p:nvSpPr>
        <p:spPr>
          <a:xfrm>
            <a:off x="267696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  <p:sp>
        <p:nvSpPr>
          <p:cNvPr id="37" name="PlaceHolder 7"/>
          <p:cNvSpPr>
            <a:spLocks noGrp="1"/>
          </p:cNvSpPr>
          <p:nvPr>
            <p:ph/>
          </p:nvPr>
        </p:nvSpPr>
        <p:spPr>
          <a:xfrm>
            <a:off x="4976280" y="5741640"/>
            <a:ext cx="2189520" cy="29581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>
              <a:lnSpc>
                <a:spcPct val="90000"/>
              </a:lnSpc>
              <a:spcBef>
                <a:spcPts val="1417"/>
              </a:spcBef>
              <a:buNone/>
            </a:pPr>
            <a:endParaRPr lang="ru-RU" sz="2800" b="0" strike="noStrike" spc="-1">
              <a:solidFill>
                <a:srgbClr val="000000"/>
              </a:solidFill>
              <a:latin typeface="Arial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ceHolder 1"/>
          <p:cNvSpPr>
            <a:spLocks noGrp="1"/>
          </p:cNvSpPr>
          <p:nvPr>
            <p:ph type="title"/>
          </p:nvPr>
        </p:nvSpPr>
        <p:spPr>
          <a:xfrm>
            <a:off x="377640" y="426600"/>
            <a:ext cx="6800400" cy="178524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ctr">
            <a:noAutofit/>
          </a:bodyPr>
          <a:lstStyle/>
          <a:p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Для правки текста заглавия щёлкните мышью</a:t>
            </a:r>
          </a:p>
        </p:txBody>
      </p:sp>
      <p:sp>
        <p:nvSpPr>
          <p:cNvPr id="3" name="PlaceHolder 2"/>
          <p:cNvSpPr>
            <a:spLocks noGrp="1"/>
          </p:cNvSpPr>
          <p:nvPr>
            <p:ph type="body"/>
          </p:nvPr>
        </p:nvSpPr>
        <p:spPr>
          <a:xfrm>
            <a:off x="377640" y="2502000"/>
            <a:ext cx="6800400" cy="6201720"/>
          </a:xfrm>
          <a:prstGeom prst="rect">
            <a:avLst/>
          </a:prstGeom>
          <a:noFill/>
          <a:ln w="0">
            <a:noFill/>
          </a:ln>
        </p:spPr>
        <p:txBody>
          <a:bodyPr lIns="0" tIns="0" rIns="0" bIns="0" anchor="t">
            <a:normAutofit/>
          </a:bodyPr>
          <a:lstStyle/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800" b="0" strike="noStrike" spc="-1">
                <a:solidFill>
                  <a:srgbClr val="000000"/>
                </a:solidFill>
                <a:latin typeface="Arial"/>
              </a:rPr>
              <a:t>Для правки структуры щёлкните мышью</a:t>
            </a:r>
          </a:p>
          <a:p>
            <a:pPr marL="864000" lvl="1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Второй уровень структуры</a:t>
            </a:r>
          </a:p>
          <a:p>
            <a:pPr marL="1296000" lvl="2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Третий уровень структуры</a:t>
            </a:r>
          </a:p>
          <a:p>
            <a:pPr marL="1728000" lvl="3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lang="ru-RU" sz="1800" b="0" strike="noStrike" spc="-1">
                <a:solidFill>
                  <a:srgbClr val="000000"/>
                </a:solidFill>
                <a:latin typeface="Arial"/>
              </a:rPr>
              <a:t>Четвёртый уровень структуры</a:t>
            </a:r>
          </a:p>
          <a:p>
            <a:pPr marL="2160000" lvl="4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Пятый уровень структуры</a:t>
            </a:r>
          </a:p>
          <a:p>
            <a:pPr marL="2592000" lvl="5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Шестой уровень структуры</a:t>
            </a:r>
          </a:p>
          <a:p>
            <a:pPr marL="3024000" lvl="6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lang="ru-RU" sz="2000" b="0" strike="noStrike" spc="-1">
                <a:solidFill>
                  <a:srgbClr val="000000"/>
                </a:solidFill>
                <a:latin typeface="Arial"/>
              </a:rPr>
              <a:t>Седьмой уровень структуры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" name="object 33"/>
          <p:cNvPicPr/>
          <p:nvPr/>
        </p:nvPicPr>
        <p:blipFill>
          <a:blip r:embed="rId2"/>
          <a:stretch/>
        </p:blipFill>
        <p:spPr>
          <a:xfrm>
            <a:off x="3231000" y="74160"/>
            <a:ext cx="4201200" cy="1521000"/>
          </a:xfrm>
          <a:prstGeom prst="rect">
            <a:avLst/>
          </a:prstGeom>
          <a:ln w="0">
            <a:noFill/>
          </a:ln>
        </p:spPr>
      </p:pic>
      <p:sp>
        <p:nvSpPr>
          <p:cNvPr id="39" name="CustomShape 1"/>
          <p:cNvSpPr/>
          <p:nvPr/>
        </p:nvSpPr>
        <p:spPr>
          <a:xfrm>
            <a:off x="106200" y="8007840"/>
            <a:ext cx="7326000" cy="250596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0" name="object 36"/>
          <p:cNvPicPr/>
          <p:nvPr/>
        </p:nvPicPr>
        <p:blipFill>
          <a:blip r:embed="rId3"/>
          <a:stretch/>
        </p:blipFill>
        <p:spPr>
          <a:xfrm>
            <a:off x="644400" y="8176320"/>
            <a:ext cx="83520" cy="113040"/>
          </a:xfrm>
          <a:prstGeom prst="rect">
            <a:avLst/>
          </a:prstGeom>
          <a:ln w="0">
            <a:noFill/>
          </a:ln>
        </p:spPr>
      </p:pic>
      <p:sp>
        <p:nvSpPr>
          <p:cNvPr id="41" name="CustomShape 2"/>
          <p:cNvSpPr/>
          <p:nvPr/>
        </p:nvSpPr>
        <p:spPr>
          <a:xfrm>
            <a:off x="771480" y="8178120"/>
            <a:ext cx="74880" cy="10980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42" name="object 38"/>
          <p:cNvPicPr/>
          <p:nvPr/>
        </p:nvPicPr>
        <p:blipFill>
          <a:blip r:embed="rId4"/>
          <a:stretch/>
        </p:blipFill>
        <p:spPr>
          <a:xfrm>
            <a:off x="888840" y="8176320"/>
            <a:ext cx="272520" cy="113040"/>
          </a:xfrm>
          <a:prstGeom prst="rect">
            <a:avLst/>
          </a:prstGeom>
          <a:ln w="0">
            <a:noFill/>
          </a:ln>
        </p:spPr>
      </p:pic>
      <p:pic>
        <p:nvPicPr>
          <p:cNvPr id="43" name="object 39"/>
          <p:cNvPicPr/>
          <p:nvPr/>
        </p:nvPicPr>
        <p:blipFill>
          <a:blip r:embed="rId5"/>
          <a:stretch/>
        </p:blipFill>
        <p:spPr>
          <a:xfrm>
            <a:off x="1201680" y="8176320"/>
            <a:ext cx="299520" cy="113040"/>
          </a:xfrm>
          <a:prstGeom prst="rect">
            <a:avLst/>
          </a:prstGeom>
          <a:ln w="0">
            <a:noFill/>
          </a:ln>
        </p:spPr>
      </p:pic>
      <p:pic>
        <p:nvPicPr>
          <p:cNvPr id="44" name="object 40"/>
          <p:cNvPicPr/>
          <p:nvPr/>
        </p:nvPicPr>
        <p:blipFill>
          <a:blip r:embed="rId6"/>
          <a:stretch/>
        </p:blipFill>
        <p:spPr>
          <a:xfrm>
            <a:off x="1545480" y="8178120"/>
            <a:ext cx="90360" cy="109440"/>
          </a:xfrm>
          <a:prstGeom prst="rect">
            <a:avLst/>
          </a:prstGeom>
          <a:ln w="0">
            <a:noFill/>
          </a:ln>
        </p:spPr>
      </p:pic>
      <p:pic>
        <p:nvPicPr>
          <p:cNvPr id="45" name="object 41"/>
          <p:cNvPicPr/>
          <p:nvPr/>
        </p:nvPicPr>
        <p:blipFill>
          <a:blip r:embed="rId7"/>
          <a:stretch/>
        </p:blipFill>
        <p:spPr>
          <a:xfrm>
            <a:off x="1679400" y="8178120"/>
            <a:ext cx="93240" cy="111240"/>
          </a:xfrm>
          <a:prstGeom prst="rect">
            <a:avLst/>
          </a:prstGeom>
          <a:ln w="0">
            <a:noFill/>
          </a:ln>
        </p:spPr>
      </p:pic>
      <p:sp>
        <p:nvSpPr>
          <p:cNvPr id="46" name="CustomShape 3"/>
          <p:cNvSpPr/>
          <p:nvPr/>
        </p:nvSpPr>
        <p:spPr>
          <a:xfrm>
            <a:off x="4190760" y="176400"/>
            <a:ext cx="3004200" cy="110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МЕРОПРИЯТИЯ НА НОЯБРЬ 2026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47" name="CustomShape 4"/>
          <p:cNvSpPr/>
          <p:nvPr/>
        </p:nvSpPr>
        <p:spPr>
          <a:xfrm>
            <a:off x="606240" y="8881560"/>
            <a:ext cx="5094360" cy="148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noAutofit/>
          </a:bodyPr>
          <a:lstStyle/>
          <a:p>
            <a:pPr marL="12600">
              <a:lnSpc>
                <a:spcPct val="75000"/>
              </a:lnSpc>
              <a:buNone/>
            </a:pP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3200" b="1" strike="noStrike" spc="-9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3200" b="1" strike="noStrike" spc="-9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ЖДЕМ! 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с.Сакмара, ул. Ленина д.1</a:t>
            </a: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89325569519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Донскова Светлана Васильевна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0"/>
              </a:lnSpc>
              <a:buNone/>
            </a:pPr>
            <a:endParaRPr lang="ru-RU" sz="1300" b="0" strike="noStrike" spc="-1">
              <a:latin typeface="Arial"/>
            </a:endParaRPr>
          </a:p>
          <a:p>
            <a:pPr marL="15120">
              <a:lnSpc>
                <a:spcPts val="0"/>
              </a:lnSpc>
              <a:buNone/>
            </a:pPr>
            <a:endParaRPr lang="ru-RU" sz="1300" b="0" strike="noStrike" spc="-1">
              <a:latin typeface="Arial"/>
            </a:endParaRPr>
          </a:p>
        </p:txBody>
      </p:sp>
      <p:sp>
        <p:nvSpPr>
          <p:cNvPr id="48" name="CustomShape 5"/>
          <p:cNvSpPr/>
          <p:nvPr/>
        </p:nvSpPr>
        <p:spPr>
          <a:xfrm>
            <a:off x="3089160" y="8019720"/>
            <a:ext cx="3476520" cy="68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noAutofit/>
          </a:bodyPr>
          <a:lstStyle/>
          <a:p>
            <a:pPr marL="12600" indent="1948680">
              <a:lnSpc>
                <a:spcPct val="112000"/>
              </a:lnSpc>
              <a:buNone/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24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49" name="CustomShape 6"/>
          <p:cNvSpPr/>
          <p:nvPr/>
        </p:nvSpPr>
        <p:spPr>
          <a:xfrm>
            <a:off x="6123240" y="8786520"/>
            <a:ext cx="973440" cy="74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600">
              <a:lnSpc>
                <a:spcPts val="0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4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0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4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0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50" name="object 49"/>
          <p:cNvPicPr/>
          <p:nvPr/>
        </p:nvPicPr>
        <p:blipFill>
          <a:blip r:embed="rId8"/>
          <a:stretch/>
        </p:blipFill>
        <p:spPr>
          <a:xfrm>
            <a:off x="234360" y="367560"/>
            <a:ext cx="903960" cy="941760"/>
          </a:xfrm>
          <a:prstGeom prst="rect">
            <a:avLst/>
          </a:prstGeom>
          <a:ln w="0">
            <a:noFill/>
          </a:ln>
        </p:spPr>
      </p:pic>
      <p:sp>
        <p:nvSpPr>
          <p:cNvPr id="51" name="CustomShape 7"/>
          <p:cNvSpPr/>
          <p:nvPr/>
        </p:nvSpPr>
        <p:spPr>
          <a:xfrm>
            <a:off x="6140520" y="9593640"/>
            <a:ext cx="855000" cy="83880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52" name="CustomShape 8"/>
          <p:cNvSpPr/>
          <p:nvPr/>
        </p:nvSpPr>
        <p:spPr>
          <a:xfrm>
            <a:off x="6566040" y="8465400"/>
            <a:ext cx="795600" cy="81792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3" name="object 48"/>
          <p:cNvPicPr/>
          <p:nvPr/>
        </p:nvPicPr>
        <p:blipFill>
          <a:blip r:embed="rId9"/>
          <a:stretch/>
        </p:blipFill>
        <p:spPr>
          <a:xfrm>
            <a:off x="6672960" y="8688960"/>
            <a:ext cx="581760" cy="496800"/>
          </a:xfrm>
          <a:prstGeom prst="rect">
            <a:avLst/>
          </a:prstGeom>
          <a:ln w="0">
            <a:noFill/>
          </a:ln>
        </p:spPr>
      </p:pic>
      <p:pic>
        <p:nvPicPr>
          <p:cNvPr id="54" name="Рисунок 7"/>
          <p:cNvPicPr/>
          <p:nvPr/>
        </p:nvPicPr>
        <p:blipFill>
          <a:blip r:embed="rId10"/>
          <a:stretch/>
        </p:blipFill>
        <p:spPr>
          <a:xfrm>
            <a:off x="6153120" y="9577080"/>
            <a:ext cx="842400" cy="8424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55" name="Table 9"/>
          <p:cNvGraphicFramePr/>
          <p:nvPr>
            <p:extLst>
              <p:ext uri="{D42A27DB-BD31-4B8C-83A1-F6EECF244321}">
                <p14:modId xmlns:p14="http://schemas.microsoft.com/office/powerpoint/2010/main" val="3062248336"/>
              </p:ext>
            </p:extLst>
          </p:nvPr>
        </p:nvGraphicFramePr>
        <p:xfrm>
          <a:off x="370800" y="1650960"/>
          <a:ext cx="6837480" cy="6797040"/>
        </p:xfrm>
        <a:graphic>
          <a:graphicData uri="http://schemas.openxmlformats.org/drawingml/2006/table">
            <a:tbl>
              <a:tblPr/>
              <a:tblGrid>
                <a:gridCol w="847440"/>
                <a:gridCol w="4907520"/>
                <a:gridCol w="1082520"/>
              </a:tblGrid>
              <a:tr h="60372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156888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03.11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1.Мероприятие, приуроченное к  Году единства народов России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«Россия — наш общий дом» - встреча, посвященная дружбе народов и сохранению культурного наследия (проводит руководитель КС Донскова С.В).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2. РО Знание Лекция «Мы - Россия: Истоки и горизонты единства народов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3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 Мастер-класс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«Карта дружбы» (проводит инспектор Емельянова Ю.В.)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597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10.11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РО Знание Лекции: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1. «Служение Отечеству через профессиональное развитие: коллективный подход к раскрытию талантов».   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2. «Профессиональное выгорание: что это такое и как с ним бороться».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231F2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59796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12.11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1.РО Знание "Кино большой страны: искусство, которое объединяет"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2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. Лекция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на тему: "Все о досрочном пенсионном обеспечении (виды пенсии, условия назначения, порядок назначения)"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(проводит зам. руководителя КС Маркова И.Л)</a:t>
                      </a:r>
                      <a:r>
                        <a:rPr lang="ru-RU" sz="18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</a:t>
                      </a:r>
                      <a:endParaRPr lang="ru-RU" sz="18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3</a:t>
                      </a:r>
                      <a:r>
                        <a:rPr lang="ru-RU" sz="1600" b="0" strike="noStrike" spc="-1" dirty="0" smtClean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. Индивидуальное консультирование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по правовым, пенсионным и социальным вопросам (проводит зам. руководителя КС Маркова И.Л)</a:t>
                      </a: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  12:00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56" name="CustomShape 10"/>
          <p:cNvSpPr/>
          <p:nvPr/>
        </p:nvSpPr>
        <p:spPr>
          <a:xfrm>
            <a:off x="1291320" y="282600"/>
            <a:ext cx="2899080" cy="11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 «Шире круг»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Сакмарского района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object 1"/>
          <p:cNvPicPr/>
          <p:nvPr/>
        </p:nvPicPr>
        <p:blipFill>
          <a:blip r:embed="rId2"/>
          <a:stretch/>
        </p:blipFill>
        <p:spPr>
          <a:xfrm>
            <a:off x="3261240" y="74160"/>
            <a:ext cx="4170960" cy="1686600"/>
          </a:xfrm>
          <a:prstGeom prst="rect">
            <a:avLst/>
          </a:prstGeom>
          <a:ln w="0">
            <a:noFill/>
          </a:ln>
        </p:spPr>
      </p:pic>
      <p:sp>
        <p:nvSpPr>
          <p:cNvPr id="58" name="CustomShape 9"/>
          <p:cNvSpPr/>
          <p:nvPr/>
        </p:nvSpPr>
        <p:spPr>
          <a:xfrm>
            <a:off x="106200" y="7368840"/>
            <a:ext cx="7326000" cy="3168000"/>
          </a:xfrm>
          <a:custGeom>
            <a:avLst/>
            <a:gdLst/>
            <a:ahLst/>
            <a:cxnLst/>
            <a:rect l="l" t="t" r="r" b="b"/>
            <a:pathLst>
              <a:path w="7345680" h="3583940">
                <a:moveTo>
                  <a:pt x="0" y="0"/>
                </a:moveTo>
                <a:lnTo>
                  <a:pt x="1587" y="3583622"/>
                </a:lnTo>
                <a:lnTo>
                  <a:pt x="7345133" y="3583622"/>
                </a:lnTo>
                <a:lnTo>
                  <a:pt x="7345095" y="1398549"/>
                </a:lnTo>
                <a:lnTo>
                  <a:pt x="7272425" y="1411952"/>
                </a:lnTo>
                <a:lnTo>
                  <a:pt x="7198087" y="1424710"/>
                </a:lnTo>
                <a:lnTo>
                  <a:pt x="7122125" y="1436816"/>
                </a:lnTo>
                <a:lnTo>
                  <a:pt x="7044582" y="1448263"/>
                </a:lnTo>
                <a:lnTo>
                  <a:pt x="6965501" y="1459043"/>
                </a:lnTo>
                <a:lnTo>
                  <a:pt x="6884926" y="1469150"/>
                </a:lnTo>
                <a:lnTo>
                  <a:pt x="6802899" y="1478577"/>
                </a:lnTo>
                <a:lnTo>
                  <a:pt x="6719465" y="1487317"/>
                </a:lnTo>
                <a:lnTo>
                  <a:pt x="6634667" y="1495362"/>
                </a:lnTo>
                <a:lnTo>
                  <a:pt x="6548547" y="1502706"/>
                </a:lnTo>
                <a:lnTo>
                  <a:pt x="6461150" y="1509341"/>
                </a:lnTo>
                <a:lnTo>
                  <a:pt x="6372517" y="1515261"/>
                </a:lnTo>
                <a:lnTo>
                  <a:pt x="6282694" y="1520458"/>
                </a:lnTo>
                <a:lnTo>
                  <a:pt x="6191723" y="1524926"/>
                </a:lnTo>
                <a:lnTo>
                  <a:pt x="6099646" y="1528657"/>
                </a:lnTo>
                <a:lnTo>
                  <a:pt x="6006509" y="1531645"/>
                </a:lnTo>
                <a:lnTo>
                  <a:pt x="5912353" y="1533882"/>
                </a:lnTo>
                <a:lnTo>
                  <a:pt x="5817223" y="1535361"/>
                </a:lnTo>
                <a:lnTo>
                  <a:pt x="5721161" y="1536076"/>
                </a:lnTo>
                <a:lnTo>
                  <a:pt x="5624211" y="1536018"/>
                </a:lnTo>
                <a:lnTo>
                  <a:pt x="5526416" y="1535182"/>
                </a:lnTo>
                <a:lnTo>
                  <a:pt x="5427819" y="1533560"/>
                </a:lnTo>
                <a:lnTo>
                  <a:pt x="5328464" y="1531146"/>
                </a:lnTo>
                <a:lnTo>
                  <a:pt x="5228394" y="1527931"/>
                </a:lnTo>
                <a:lnTo>
                  <a:pt x="5127653" y="1523909"/>
                </a:lnTo>
                <a:lnTo>
                  <a:pt x="5026283" y="1519074"/>
                </a:lnTo>
                <a:lnTo>
                  <a:pt x="4924327" y="1513417"/>
                </a:lnTo>
                <a:lnTo>
                  <a:pt x="4821830" y="1506932"/>
                </a:lnTo>
                <a:lnTo>
                  <a:pt x="4718835" y="1499612"/>
                </a:lnTo>
                <a:lnTo>
                  <a:pt x="4615384" y="1491451"/>
                </a:lnTo>
                <a:lnTo>
                  <a:pt x="4511521" y="1482439"/>
                </a:lnTo>
                <a:lnTo>
                  <a:pt x="4407290" y="1472572"/>
                </a:lnTo>
                <a:lnTo>
                  <a:pt x="4302733" y="1461842"/>
                </a:lnTo>
                <a:lnTo>
                  <a:pt x="4197894" y="1450241"/>
                </a:lnTo>
                <a:lnTo>
                  <a:pt x="4092817" y="1437763"/>
                </a:lnTo>
                <a:lnTo>
                  <a:pt x="3987544" y="1424400"/>
                </a:lnTo>
                <a:lnTo>
                  <a:pt x="3882118" y="1410146"/>
                </a:lnTo>
                <a:lnTo>
                  <a:pt x="3776584" y="1394994"/>
                </a:lnTo>
                <a:lnTo>
                  <a:pt x="3670985" y="1378936"/>
                </a:lnTo>
                <a:lnTo>
                  <a:pt x="3565363" y="1361966"/>
                </a:lnTo>
                <a:lnTo>
                  <a:pt x="3459762" y="1344076"/>
                </a:lnTo>
                <a:lnTo>
                  <a:pt x="3354226" y="1325260"/>
                </a:lnTo>
                <a:lnTo>
                  <a:pt x="3248797" y="1305510"/>
                </a:lnTo>
                <a:lnTo>
                  <a:pt x="3143519" y="1284819"/>
                </a:lnTo>
                <a:lnTo>
                  <a:pt x="3038435" y="1263181"/>
                </a:lnTo>
                <a:lnTo>
                  <a:pt x="2933589" y="1240588"/>
                </a:lnTo>
                <a:lnTo>
                  <a:pt x="2829024" y="1217033"/>
                </a:lnTo>
                <a:lnTo>
                  <a:pt x="2776860" y="1204893"/>
                </a:lnTo>
                <a:lnTo>
                  <a:pt x="2724783" y="1192510"/>
                </a:lnTo>
                <a:lnTo>
                  <a:pt x="2672797" y="1179883"/>
                </a:lnTo>
                <a:lnTo>
                  <a:pt x="2620909" y="1167011"/>
                </a:lnTo>
                <a:lnTo>
                  <a:pt x="2569123" y="1153893"/>
                </a:lnTo>
                <a:lnTo>
                  <a:pt x="2517446" y="1140528"/>
                </a:lnTo>
                <a:lnTo>
                  <a:pt x="2465882" y="1126917"/>
                </a:lnTo>
                <a:lnTo>
                  <a:pt x="2414437" y="1113056"/>
                </a:lnTo>
                <a:lnTo>
                  <a:pt x="2363116" y="1098947"/>
                </a:lnTo>
                <a:lnTo>
                  <a:pt x="2311925" y="1084587"/>
                </a:lnTo>
                <a:lnTo>
                  <a:pt x="2260869" y="1069977"/>
                </a:lnTo>
                <a:lnTo>
                  <a:pt x="2209954" y="1055114"/>
                </a:lnTo>
                <a:lnTo>
                  <a:pt x="2159184" y="1039999"/>
                </a:lnTo>
                <a:lnTo>
                  <a:pt x="2108566" y="1024630"/>
                </a:lnTo>
                <a:lnTo>
                  <a:pt x="2058105" y="1009007"/>
                </a:lnTo>
                <a:lnTo>
                  <a:pt x="2007806" y="993129"/>
                </a:lnTo>
                <a:lnTo>
                  <a:pt x="1957675" y="976994"/>
                </a:lnTo>
                <a:lnTo>
                  <a:pt x="1907717" y="960601"/>
                </a:lnTo>
                <a:lnTo>
                  <a:pt x="1857937" y="943951"/>
                </a:lnTo>
                <a:lnTo>
                  <a:pt x="1808341" y="927042"/>
                </a:lnTo>
                <a:lnTo>
                  <a:pt x="1758934" y="909873"/>
                </a:lnTo>
                <a:lnTo>
                  <a:pt x="1709722" y="892444"/>
                </a:lnTo>
                <a:lnTo>
                  <a:pt x="1660710" y="874753"/>
                </a:lnTo>
                <a:lnTo>
                  <a:pt x="1611904" y="856800"/>
                </a:lnTo>
                <a:lnTo>
                  <a:pt x="1563308" y="838583"/>
                </a:lnTo>
                <a:lnTo>
                  <a:pt x="1514929" y="820102"/>
                </a:lnTo>
                <a:lnTo>
                  <a:pt x="1466772" y="801356"/>
                </a:lnTo>
                <a:lnTo>
                  <a:pt x="1418841" y="782344"/>
                </a:lnTo>
                <a:lnTo>
                  <a:pt x="1371144" y="763065"/>
                </a:lnTo>
                <a:lnTo>
                  <a:pt x="1323684" y="743519"/>
                </a:lnTo>
                <a:lnTo>
                  <a:pt x="1276468" y="723704"/>
                </a:lnTo>
                <a:lnTo>
                  <a:pt x="1229500" y="703619"/>
                </a:lnTo>
                <a:lnTo>
                  <a:pt x="1182787" y="683264"/>
                </a:lnTo>
                <a:lnTo>
                  <a:pt x="1136333" y="662638"/>
                </a:lnTo>
                <a:lnTo>
                  <a:pt x="1090144" y="641740"/>
                </a:lnTo>
                <a:lnTo>
                  <a:pt x="1044226" y="620569"/>
                </a:lnTo>
                <a:lnTo>
                  <a:pt x="998584" y="599124"/>
                </a:lnTo>
                <a:lnTo>
                  <a:pt x="953223" y="577404"/>
                </a:lnTo>
                <a:lnTo>
                  <a:pt x="908149" y="555409"/>
                </a:lnTo>
                <a:lnTo>
                  <a:pt x="863366" y="533137"/>
                </a:lnTo>
                <a:lnTo>
                  <a:pt x="818882" y="510588"/>
                </a:lnTo>
                <a:lnTo>
                  <a:pt x="774700" y="487760"/>
                </a:lnTo>
                <a:lnTo>
                  <a:pt x="730826" y="464654"/>
                </a:lnTo>
                <a:lnTo>
                  <a:pt x="687267" y="441267"/>
                </a:lnTo>
                <a:lnTo>
                  <a:pt x="644026" y="417599"/>
                </a:lnTo>
                <a:lnTo>
                  <a:pt x="601110" y="393650"/>
                </a:lnTo>
                <a:lnTo>
                  <a:pt x="558524" y="369418"/>
                </a:lnTo>
                <a:lnTo>
                  <a:pt x="516273" y="344903"/>
                </a:lnTo>
                <a:lnTo>
                  <a:pt x="474364" y="320103"/>
                </a:lnTo>
                <a:lnTo>
                  <a:pt x="432800" y="295018"/>
                </a:lnTo>
                <a:lnTo>
                  <a:pt x="391588" y="269646"/>
                </a:lnTo>
                <a:lnTo>
                  <a:pt x="350733" y="243988"/>
                </a:lnTo>
                <a:lnTo>
                  <a:pt x="310241" y="218041"/>
                </a:lnTo>
                <a:lnTo>
                  <a:pt x="270116" y="191806"/>
                </a:lnTo>
                <a:lnTo>
                  <a:pt x="230365" y="165281"/>
                </a:lnTo>
                <a:lnTo>
                  <a:pt x="190992" y="138466"/>
                </a:lnTo>
                <a:lnTo>
                  <a:pt x="152004" y="111359"/>
                </a:lnTo>
                <a:lnTo>
                  <a:pt x="113405" y="83960"/>
                </a:lnTo>
                <a:lnTo>
                  <a:pt x="75201" y="56267"/>
                </a:lnTo>
                <a:lnTo>
                  <a:pt x="37397" y="28281"/>
                </a:lnTo>
                <a:lnTo>
                  <a:pt x="0" y="0"/>
                </a:lnTo>
                <a:close/>
              </a:path>
            </a:pathLst>
          </a:custGeom>
          <a:solidFill>
            <a:srgbClr val="4156A6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59" name="object 2"/>
          <p:cNvPicPr/>
          <p:nvPr/>
        </p:nvPicPr>
        <p:blipFill>
          <a:blip r:embed="rId3"/>
          <a:stretch/>
        </p:blipFill>
        <p:spPr>
          <a:xfrm>
            <a:off x="644400" y="8176320"/>
            <a:ext cx="83520" cy="113040"/>
          </a:xfrm>
          <a:prstGeom prst="rect">
            <a:avLst/>
          </a:prstGeom>
          <a:ln w="0">
            <a:noFill/>
          </a:ln>
        </p:spPr>
      </p:pic>
      <p:sp>
        <p:nvSpPr>
          <p:cNvPr id="60" name="CustomShape 11"/>
          <p:cNvSpPr/>
          <p:nvPr/>
        </p:nvSpPr>
        <p:spPr>
          <a:xfrm>
            <a:off x="771480" y="8178120"/>
            <a:ext cx="74880" cy="109800"/>
          </a:xfrm>
          <a:custGeom>
            <a:avLst/>
            <a:gdLst/>
            <a:ahLst/>
            <a:cxnLst/>
            <a:rect l="l" t="t" r="r" b="b"/>
            <a:pathLst>
              <a:path w="94615" h="129540">
                <a:moveTo>
                  <a:pt x="94272" y="0"/>
                </a:moveTo>
                <a:lnTo>
                  <a:pt x="0" y="0"/>
                </a:lnTo>
                <a:lnTo>
                  <a:pt x="0" y="20320"/>
                </a:lnTo>
                <a:lnTo>
                  <a:pt x="0" y="59690"/>
                </a:lnTo>
                <a:lnTo>
                  <a:pt x="0" y="80010"/>
                </a:lnTo>
                <a:lnTo>
                  <a:pt x="0" y="129540"/>
                </a:lnTo>
                <a:lnTo>
                  <a:pt x="23952" y="129540"/>
                </a:lnTo>
                <a:lnTo>
                  <a:pt x="23952" y="80010"/>
                </a:lnTo>
                <a:lnTo>
                  <a:pt x="86321" y="80010"/>
                </a:lnTo>
                <a:lnTo>
                  <a:pt x="86321" y="59690"/>
                </a:lnTo>
                <a:lnTo>
                  <a:pt x="23952" y="59690"/>
                </a:lnTo>
                <a:lnTo>
                  <a:pt x="23952" y="20320"/>
                </a:lnTo>
                <a:lnTo>
                  <a:pt x="94272" y="20320"/>
                </a:lnTo>
                <a:lnTo>
                  <a:pt x="94272" y="0"/>
                </a:lnTo>
                <a:close/>
              </a:path>
            </a:pathLst>
          </a:custGeom>
          <a:solidFill>
            <a:srgbClr val="FFFFFF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61" name="object 3"/>
          <p:cNvPicPr/>
          <p:nvPr/>
        </p:nvPicPr>
        <p:blipFill>
          <a:blip r:embed="rId4"/>
          <a:stretch/>
        </p:blipFill>
        <p:spPr>
          <a:xfrm>
            <a:off x="888840" y="8176320"/>
            <a:ext cx="272520" cy="113040"/>
          </a:xfrm>
          <a:prstGeom prst="rect">
            <a:avLst/>
          </a:prstGeom>
          <a:ln w="0">
            <a:noFill/>
          </a:ln>
        </p:spPr>
      </p:pic>
      <p:pic>
        <p:nvPicPr>
          <p:cNvPr id="62" name="object 4"/>
          <p:cNvPicPr/>
          <p:nvPr/>
        </p:nvPicPr>
        <p:blipFill>
          <a:blip r:embed="rId5"/>
          <a:stretch/>
        </p:blipFill>
        <p:spPr>
          <a:xfrm>
            <a:off x="1201680" y="8176320"/>
            <a:ext cx="299520" cy="113040"/>
          </a:xfrm>
          <a:prstGeom prst="rect">
            <a:avLst/>
          </a:prstGeom>
          <a:ln w="0">
            <a:noFill/>
          </a:ln>
        </p:spPr>
      </p:pic>
      <p:pic>
        <p:nvPicPr>
          <p:cNvPr id="63" name="object 5"/>
          <p:cNvPicPr/>
          <p:nvPr/>
        </p:nvPicPr>
        <p:blipFill>
          <a:blip r:embed="rId6"/>
          <a:stretch/>
        </p:blipFill>
        <p:spPr>
          <a:xfrm>
            <a:off x="1545480" y="8178120"/>
            <a:ext cx="90360" cy="109440"/>
          </a:xfrm>
          <a:prstGeom prst="rect">
            <a:avLst/>
          </a:prstGeom>
          <a:ln w="0">
            <a:noFill/>
          </a:ln>
        </p:spPr>
      </p:pic>
      <p:pic>
        <p:nvPicPr>
          <p:cNvPr id="64" name="object 6"/>
          <p:cNvPicPr/>
          <p:nvPr/>
        </p:nvPicPr>
        <p:blipFill>
          <a:blip r:embed="rId7"/>
          <a:stretch/>
        </p:blipFill>
        <p:spPr>
          <a:xfrm>
            <a:off x="1679400" y="8178120"/>
            <a:ext cx="93240" cy="111240"/>
          </a:xfrm>
          <a:prstGeom prst="rect">
            <a:avLst/>
          </a:prstGeom>
          <a:ln w="0">
            <a:noFill/>
          </a:ln>
        </p:spPr>
      </p:pic>
      <p:sp>
        <p:nvSpPr>
          <p:cNvPr id="65" name="CustomShape 12"/>
          <p:cNvSpPr/>
          <p:nvPr/>
        </p:nvSpPr>
        <p:spPr>
          <a:xfrm>
            <a:off x="4069080" y="176400"/>
            <a:ext cx="3125880" cy="11098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81360" rIns="0" bIns="0" anchor="t">
            <a:noAutofit/>
          </a:bodyPr>
          <a:lstStyle/>
          <a:p>
            <a:pPr algn="ctr">
              <a:lnSpc>
                <a:spcPct val="100000"/>
              </a:lnSpc>
              <a:buNone/>
            </a:pPr>
            <a:r>
              <a:rPr lang="ru-RU" sz="2700" b="1" strike="noStrike" spc="-1">
                <a:solidFill>
                  <a:srgbClr val="FFFFFF"/>
                </a:solidFill>
                <a:latin typeface="Calibri"/>
                <a:ea typeface="DejaVu Sans"/>
              </a:rPr>
              <a:t>МЕРОПРИЯТИЯ НА НОЯБРЬ 2026</a:t>
            </a:r>
            <a:endParaRPr lang="ru-RU" sz="2700" b="0" strike="noStrike" spc="-1">
              <a:latin typeface="Arial"/>
            </a:endParaRPr>
          </a:p>
        </p:txBody>
      </p:sp>
      <p:sp>
        <p:nvSpPr>
          <p:cNvPr id="66" name="CustomShape 13"/>
          <p:cNvSpPr/>
          <p:nvPr/>
        </p:nvSpPr>
        <p:spPr>
          <a:xfrm>
            <a:off x="332640" y="8881560"/>
            <a:ext cx="5367960" cy="14886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74600" rIns="0" bIns="0" anchor="t">
            <a:noAutofit/>
          </a:bodyPr>
          <a:lstStyle/>
          <a:p>
            <a:pPr marL="12600">
              <a:lnSpc>
                <a:spcPct val="75000"/>
              </a:lnSpc>
              <a:buNone/>
            </a:pP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ПРИХОДИТЕ, МЫ</a:t>
            </a:r>
            <a:r>
              <a:rPr lang="ru-RU" sz="3200" b="1" strike="noStrike" spc="-9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ВАС</a:t>
            </a:r>
            <a:r>
              <a:rPr lang="ru-RU" sz="3200" b="1" strike="noStrike" spc="-9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3200" b="1" strike="noStrike" spc="-1">
                <a:solidFill>
                  <a:srgbClr val="FFFFFF"/>
                </a:solidFill>
                <a:latin typeface="Calibri"/>
                <a:ea typeface="DejaVu Sans"/>
              </a:rPr>
              <a:t>ЖДЕМ! </a:t>
            </a: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Наши</a:t>
            </a:r>
            <a:r>
              <a:rPr lang="ru-RU" sz="1300" b="0" strike="noStrike" spc="-35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1300" b="0" strike="noStrike" spc="-12">
                <a:solidFill>
                  <a:srgbClr val="FFFFFF"/>
                </a:solidFill>
                <a:latin typeface="Calibri"/>
                <a:ea typeface="DejaVu Sans"/>
              </a:rPr>
              <a:t>контакты: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Адрес: с.Сакмара, ул. Ленина д.1</a:t>
            </a:r>
            <a:r>
              <a:rPr lang="ru-RU" sz="1800" b="0" strike="noStrike" spc="-1">
                <a:solidFill>
                  <a:srgbClr val="000000"/>
                </a:solidFill>
                <a:latin typeface="Arial"/>
                <a:ea typeface="DejaVu Sans"/>
              </a:rPr>
              <a:t> </a:t>
            </a:r>
            <a:r>
              <a:t/>
            </a:r>
            <a:br/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Контактный номер 89325569519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1301"/>
              </a:lnSpc>
              <a:spcBef>
                <a:spcPts val="130"/>
              </a:spcBef>
              <a:buNone/>
            </a:pPr>
            <a:r>
              <a:rPr lang="ru-RU" sz="1300" b="0" strike="noStrike" spc="-1">
                <a:solidFill>
                  <a:srgbClr val="FFFFFF"/>
                </a:solidFill>
                <a:latin typeface="Calibri"/>
                <a:ea typeface="DejaVu Sans"/>
              </a:rPr>
              <a:t>Донскова Светлана Васильевна</a:t>
            </a:r>
            <a:endParaRPr lang="ru-RU" sz="1300" b="0" strike="noStrike" spc="-1">
              <a:latin typeface="Arial"/>
            </a:endParaRPr>
          </a:p>
          <a:p>
            <a:pPr marL="15120">
              <a:lnSpc>
                <a:spcPts val="0"/>
              </a:lnSpc>
              <a:buNone/>
            </a:pPr>
            <a:endParaRPr lang="ru-RU" sz="1300" b="0" strike="noStrike" spc="-1">
              <a:latin typeface="Arial"/>
            </a:endParaRPr>
          </a:p>
          <a:p>
            <a:pPr marL="15120">
              <a:lnSpc>
                <a:spcPts val="0"/>
              </a:lnSpc>
              <a:buNone/>
            </a:pPr>
            <a:endParaRPr lang="ru-RU" sz="1300" b="0" strike="noStrike" spc="-1">
              <a:latin typeface="Arial"/>
            </a:endParaRPr>
          </a:p>
        </p:txBody>
      </p:sp>
      <p:sp>
        <p:nvSpPr>
          <p:cNvPr id="67" name="CustomShape 14"/>
          <p:cNvSpPr/>
          <p:nvPr/>
        </p:nvSpPr>
        <p:spPr>
          <a:xfrm>
            <a:off x="2960280" y="7489800"/>
            <a:ext cx="3476520" cy="68508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12600" rIns="0" bIns="0" anchor="t">
            <a:noAutofit/>
          </a:bodyPr>
          <a:lstStyle/>
          <a:p>
            <a:pPr marL="12600" indent="1948680">
              <a:lnSpc>
                <a:spcPct val="112000"/>
              </a:lnSpc>
              <a:buNone/>
              <a:tabLst>
                <a:tab pos="0" algn="l"/>
              </a:tabLst>
            </a:pP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Время</a:t>
            </a:r>
            <a:r>
              <a:rPr lang="ru-RU" sz="1600" b="1" strike="noStrike" spc="-24">
                <a:solidFill>
                  <a:srgbClr val="58595B"/>
                </a:solidFill>
                <a:latin typeface="Calibri"/>
                <a:ea typeface="DejaVu Sans"/>
              </a:rPr>
              <a:t> </a:t>
            </a:r>
            <a:r>
              <a:rPr lang="ru-RU" sz="1600" b="1" strike="noStrike" spc="-1">
                <a:solidFill>
                  <a:srgbClr val="58595B"/>
                </a:solidFill>
                <a:latin typeface="Calibri"/>
                <a:ea typeface="DejaVu Sans"/>
              </a:rPr>
              <a:t>работы: Понедельник – четверг 09:00 – 18:00 Пятница - 09:00 – 16:45</a:t>
            </a:r>
            <a:endParaRPr lang="ru-RU" sz="1600" b="0" strike="noStrike" spc="-1">
              <a:latin typeface="Arial"/>
            </a:endParaRPr>
          </a:p>
        </p:txBody>
      </p:sp>
      <p:sp>
        <p:nvSpPr>
          <p:cNvPr id="68" name="CustomShape 15"/>
          <p:cNvSpPr/>
          <p:nvPr/>
        </p:nvSpPr>
        <p:spPr>
          <a:xfrm>
            <a:off x="6123240" y="8786520"/>
            <a:ext cx="973440" cy="74340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0" tIns="33120" rIns="0" bIns="0" anchor="t">
            <a:noAutofit/>
          </a:bodyPr>
          <a:lstStyle/>
          <a:p>
            <a:pPr marL="12600">
              <a:lnSpc>
                <a:spcPts val="0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Отделение Фонда</a:t>
            </a:r>
            <a:r>
              <a:rPr lang="ru-RU" sz="800" b="0" strike="noStrike" spc="34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пенсионного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0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и социального</a:t>
            </a:r>
            <a:r>
              <a:rPr lang="ru-RU" sz="800" b="0" strike="noStrike" spc="344">
                <a:solidFill>
                  <a:srgbClr val="FFFFFF"/>
                </a:solidFill>
                <a:latin typeface="Calibri"/>
                <a:ea typeface="DejaVu Sans"/>
              </a:rPr>
              <a:t> </a:t>
            </a: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страхования РФ </a:t>
            </a:r>
            <a:endParaRPr lang="ru-RU" sz="800" b="0" strike="noStrike" spc="-1">
              <a:latin typeface="Arial"/>
            </a:endParaRPr>
          </a:p>
          <a:p>
            <a:pPr marL="12600">
              <a:lnSpc>
                <a:spcPts val="0"/>
              </a:lnSpc>
              <a:buNone/>
            </a:pPr>
            <a:r>
              <a:rPr lang="ru-RU" sz="800" b="0" strike="noStrike" spc="-1">
                <a:solidFill>
                  <a:srgbClr val="FFFFFF"/>
                </a:solidFill>
                <a:latin typeface="Calibri"/>
                <a:ea typeface="DejaVu Sans"/>
              </a:rPr>
              <a:t>по Оренбургской области</a:t>
            </a:r>
            <a:endParaRPr lang="ru-RU" sz="800" b="0" strike="noStrike" spc="-1">
              <a:latin typeface="Arial"/>
            </a:endParaRPr>
          </a:p>
        </p:txBody>
      </p:sp>
      <p:pic>
        <p:nvPicPr>
          <p:cNvPr id="69" name="object 7"/>
          <p:cNvPicPr/>
          <p:nvPr/>
        </p:nvPicPr>
        <p:blipFill>
          <a:blip r:embed="rId8"/>
          <a:stretch/>
        </p:blipFill>
        <p:spPr>
          <a:xfrm>
            <a:off x="278640" y="644760"/>
            <a:ext cx="903960" cy="941760"/>
          </a:xfrm>
          <a:prstGeom prst="rect">
            <a:avLst/>
          </a:prstGeom>
          <a:ln w="0">
            <a:noFill/>
          </a:ln>
        </p:spPr>
      </p:pic>
      <p:sp>
        <p:nvSpPr>
          <p:cNvPr id="70" name="CustomShape 16"/>
          <p:cNvSpPr/>
          <p:nvPr/>
        </p:nvSpPr>
        <p:spPr>
          <a:xfrm>
            <a:off x="6140520" y="9593640"/>
            <a:ext cx="855000" cy="838800"/>
          </a:xfrm>
          <a:prstGeom prst="roundRect">
            <a:avLst>
              <a:gd name="adj" fmla="val 8611"/>
            </a:avLst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sp>
        <p:nvSpPr>
          <p:cNvPr id="71" name="CustomShape 17"/>
          <p:cNvSpPr/>
          <p:nvPr/>
        </p:nvSpPr>
        <p:spPr>
          <a:xfrm>
            <a:off x="6301080" y="7975080"/>
            <a:ext cx="795600" cy="795600"/>
          </a:xfrm>
          <a:prstGeom prst="ellipse">
            <a:avLst/>
          </a:prstGeom>
          <a:solidFill>
            <a:srgbClr val="FFFFFF"/>
          </a:solidFill>
          <a:ln w="2556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</p:sp>
      <p:pic>
        <p:nvPicPr>
          <p:cNvPr id="72" name="object 8"/>
          <p:cNvPicPr/>
          <p:nvPr/>
        </p:nvPicPr>
        <p:blipFill>
          <a:blip r:embed="rId9"/>
          <a:stretch/>
        </p:blipFill>
        <p:spPr>
          <a:xfrm>
            <a:off x="6417360" y="8209440"/>
            <a:ext cx="581760" cy="496800"/>
          </a:xfrm>
          <a:prstGeom prst="rect">
            <a:avLst/>
          </a:prstGeom>
          <a:ln w="0">
            <a:noFill/>
          </a:ln>
        </p:spPr>
      </p:pic>
      <p:pic>
        <p:nvPicPr>
          <p:cNvPr id="73" name="Рисунок 1"/>
          <p:cNvPicPr/>
          <p:nvPr/>
        </p:nvPicPr>
        <p:blipFill>
          <a:blip r:embed="rId10"/>
          <a:stretch/>
        </p:blipFill>
        <p:spPr>
          <a:xfrm>
            <a:off x="6153120" y="9577080"/>
            <a:ext cx="842400" cy="842400"/>
          </a:xfrm>
          <a:prstGeom prst="rect">
            <a:avLst/>
          </a:prstGeom>
          <a:ln w="0">
            <a:noFill/>
          </a:ln>
        </p:spPr>
      </p:pic>
      <p:graphicFrame>
        <p:nvGraphicFramePr>
          <p:cNvPr id="74" name="Table 1"/>
          <p:cNvGraphicFramePr/>
          <p:nvPr>
            <p:extLst>
              <p:ext uri="{D42A27DB-BD31-4B8C-83A1-F6EECF244321}">
                <p14:modId xmlns:p14="http://schemas.microsoft.com/office/powerpoint/2010/main" val="1074300790"/>
              </p:ext>
            </p:extLst>
          </p:nvPr>
        </p:nvGraphicFramePr>
        <p:xfrm>
          <a:off x="592920" y="1800720"/>
          <a:ext cx="6840360" cy="5568240"/>
        </p:xfrm>
        <a:graphic>
          <a:graphicData uri="http://schemas.openxmlformats.org/drawingml/2006/table">
            <a:tbl>
              <a:tblPr/>
              <a:tblGrid>
                <a:gridCol w="847800"/>
                <a:gridCol w="5028120"/>
                <a:gridCol w="964440"/>
              </a:tblGrid>
              <a:tr h="660960"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 dirty="0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Дата </a:t>
                      </a:r>
                      <a:endParaRPr lang="ru-RU" sz="18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Мероприятие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Время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 algn="ctr"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FFFFFF"/>
                          </a:solidFill>
                          <a:latin typeface="Calibri"/>
                          <a:ea typeface="DejaVu Sans"/>
                        </a:rPr>
                        <a:t>начала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38160">
                      <a:solidFill>
                        <a:srgbClr val="FFFFFF"/>
                      </a:solidFill>
                    </a:lnB>
                    <a:solidFill>
                      <a:srgbClr val="4F81BD"/>
                    </a:solidFill>
                  </a:tcPr>
                </a:tc>
              </a:tr>
              <a:tr h="9032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19.11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1. </a:t>
                      </a: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Лекция врача Сакмарской РБ Колесова С.А: «Иммунитет с гарантией: как защитить себя от инфекций в зрелом возрасте» 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2.Всероссийская общественная организация «Русское географическое общество». Просмотр видеофильма </a:t>
                      </a: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Microsoft YaHei"/>
                        </a:rPr>
                        <a:t>«Говорящие с белухами»</a:t>
                      </a: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. (проводит: зам. руководителя КС Маркова И.Л.) 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11:00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  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12:00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3816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068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23.11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Совместное мероприятие с ФЗО для семей участников СВО: «Вместе со СВОими» (проводит: руководитель КС Донскова С.В, специалист ФЗО Алексеева О.С)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2.Мастер-класс: «Ангел хранитель» оберег </a:t>
                      </a:r>
                      <a:endParaRPr lang="ru-RU" sz="16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231F20"/>
                          </a:solidFill>
                          <a:latin typeface="Times New Roman"/>
                          <a:ea typeface="Microsoft YaHei"/>
                        </a:rPr>
                        <a:t>(проводит инспектор СФР Емельянова Ю.В)</a:t>
                      </a:r>
                      <a:endParaRPr lang="ru-RU" sz="16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15:00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16:00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  <a:tr h="1068840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27.11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1.Школа активного долголетия. Настольные игры: «Турнир по шахматам и шашкам».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(Проводит руководитель КС Донскова С.В) 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2</a:t>
                      </a:r>
                      <a:r>
                        <a:rPr lang="ru-RU" sz="1600" b="0" strike="noStrike" spc="-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. Ярмарка </a:t>
                      </a:r>
                      <a:r>
                        <a:rPr lang="ru-RU" sz="1600" b="0" strike="noStrike" spc="-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народных промыслов. </a:t>
                      </a:r>
                      <a:r>
                        <a:rPr lang="ru-RU" sz="1600" b="0" strike="noStrike" spc="-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</a:rPr>
                        <a:t>Посвященная году Единства народов России. (проводит руководитель КС Донскова С.В)</a:t>
                      </a:r>
                      <a:endParaRPr lang="ru-RU" sz="1600" b="0" strike="noStrike" spc="-1" dirty="0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  <a:tabLst>
                          <a:tab pos="0" algn="l"/>
                        </a:tabLst>
                      </a:pPr>
                      <a:endParaRPr lang="ru-RU" sz="1600" b="0" strike="noStrike" spc="-1" dirty="0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14:00</a:t>
                      </a: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endParaRPr lang="ru-RU" sz="1800" b="0" strike="noStrike" spc="-1">
                        <a:latin typeface="Arial"/>
                      </a:endParaRPr>
                    </a:p>
                    <a:p>
                      <a:pPr>
                        <a:lnSpc>
                          <a:spcPct val="100000"/>
                        </a:lnSpc>
                        <a:buNone/>
                      </a:pPr>
                      <a:r>
                        <a:rPr lang="ru-RU" sz="1800" b="1" strike="noStrike" spc="-1">
                          <a:solidFill>
                            <a:srgbClr val="000000"/>
                          </a:solidFill>
                          <a:latin typeface="Times New Roman"/>
                          <a:ea typeface="DejaVu Sans"/>
                        </a:rPr>
                        <a:t>15:00</a:t>
                      </a:r>
                      <a:endParaRPr lang="ru-RU" sz="1800" b="0" strike="noStrike" spc="-1">
                        <a:latin typeface="Arial"/>
                      </a:endParaRPr>
                    </a:p>
                  </a:txBody>
                  <a:tcPr>
                    <a:lnL w="12240">
                      <a:solidFill>
                        <a:srgbClr val="FFFFFF"/>
                      </a:solidFill>
                    </a:lnL>
                    <a:lnR w="12240">
                      <a:solidFill>
                        <a:srgbClr val="FFFFFF"/>
                      </a:solidFill>
                    </a:lnR>
                    <a:lnT w="12240">
                      <a:solidFill>
                        <a:srgbClr val="FFFFFF"/>
                      </a:solidFill>
                    </a:lnT>
                    <a:lnB w="12240">
                      <a:solidFill>
                        <a:srgbClr val="FFFFFF"/>
                      </a:solidFill>
                    </a:lnB>
                    <a:solidFill>
                      <a:srgbClr val="DCE6F2"/>
                    </a:solidFill>
                  </a:tcPr>
                </a:tc>
              </a:tr>
            </a:tbl>
          </a:graphicData>
        </a:graphic>
      </p:graphicFrame>
      <p:sp>
        <p:nvSpPr>
          <p:cNvPr id="75" name="CustomShape 18"/>
          <p:cNvSpPr/>
          <p:nvPr/>
        </p:nvSpPr>
        <p:spPr>
          <a:xfrm>
            <a:off x="1287000" y="615240"/>
            <a:ext cx="2899080" cy="1172160"/>
          </a:xfrm>
          <a:prstGeom prst="rect">
            <a:avLst/>
          </a:prstGeom>
          <a:noFill/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anchor="t">
            <a:noAutofit/>
          </a:bodyPr>
          <a:lstStyle/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ЦЕНТР ОБЩЕНИЯ СОЦФОНДА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«Шире круг»</a:t>
            </a:r>
            <a:endParaRPr lang="ru-RU" sz="1800" b="0" strike="noStrike" spc="-1">
              <a:latin typeface="Arial"/>
            </a:endParaRPr>
          </a:p>
          <a:p>
            <a:pPr>
              <a:lnSpc>
                <a:spcPct val="100000"/>
              </a:lnSpc>
              <a:buNone/>
            </a:pPr>
            <a:r>
              <a:rPr lang="ru-RU" sz="1800" b="0" strike="noStrike" spc="-1">
                <a:solidFill>
                  <a:srgbClr val="000000"/>
                </a:solidFill>
                <a:latin typeface="Times New Roman"/>
                <a:ea typeface="DejaVu Sans"/>
              </a:rPr>
              <a:t>Сакмарского района</a:t>
            </a:r>
            <a:endParaRPr lang="ru-RU" sz="1800" b="0" strike="noStrike" spc="-1">
              <a:latin typeface="Arial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:p15="http://schemas.microsoft.com/office/powerpoint/2012/main" xmlns="">
      <p:transition spd="slow"/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  <a:miter/>
        </a:ln>
        <a:ln w="25400" cap="flat" cmpd="sng" algn="ctr">
          <a:solidFill>
            <a:schemeClr val="phClr"/>
          </a:solidFill>
          <a:prstDash val="solid"/>
          <a:miter/>
        </a:ln>
        <a:ln w="38100" cap="flat" cmpd="sng" algn="ctr">
          <a:solidFill>
            <a:schemeClr val="phClr"/>
          </a:solidFill>
          <a:prstDash val="solid"/>
          <a:miter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949</TotalTime>
  <Words>421</Words>
  <Application>Microsoft Office PowerPoint</Application>
  <PresentationFormat>Произвольный</PresentationFormat>
  <Paragraphs>70</Paragraphs>
  <Slides>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</vt:i4>
      </vt:variant>
    </vt:vector>
  </HeadingPairs>
  <TitlesOfParts>
    <vt:vector size="10" baseType="lpstr">
      <vt:lpstr>Microsoft YaHei</vt:lpstr>
      <vt:lpstr>Arial</vt:lpstr>
      <vt:lpstr>Calibri</vt:lpstr>
      <vt:lpstr>DejaVu Sans</vt:lpstr>
      <vt:lpstr>Symbol</vt:lpstr>
      <vt:lpstr>Times New Roman</vt:lpstr>
      <vt:lpstr>Wingdings</vt:lpstr>
      <vt:lpstr>Office Theme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МЕРОПРИЯТИЯ НА ДЕКАБРЬ 2025</dc:title>
  <dc:subject/>
  <dc:creator>Пользователь</dc:creator>
  <dc:description/>
  <cp:lastModifiedBy>Голубева Татьяна Сергеевна</cp:lastModifiedBy>
  <cp:revision>129</cp:revision>
  <dcterms:created xsi:type="dcterms:W3CDTF">2025-11-06T11:20:25Z</dcterms:created>
  <dcterms:modified xsi:type="dcterms:W3CDTF">2026-10-30T10:40:17Z</dcterms:modified>
  <dc:language>ru-RU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2025-11-06T00:00:00Z</vt:filetime>
  </property>
  <property fmtid="{D5CDD505-2E9C-101B-9397-08002B2CF9AE}" pid="3" name="Creator">
    <vt:lpwstr>Adobe InDesign 18.4 (Windows)</vt:lpwstr>
  </property>
  <property fmtid="{D5CDD505-2E9C-101B-9397-08002B2CF9AE}" pid="4" name="HiddenSlides">
    <vt:i4>0</vt:i4>
  </property>
  <property fmtid="{D5CDD505-2E9C-101B-9397-08002B2CF9AE}" pid="5" name="HyperlinksChanged">
    <vt:bool>false</vt:bool>
  </property>
  <property fmtid="{D5CDD505-2E9C-101B-9397-08002B2CF9AE}" pid="6" name="LastSaved">
    <vt:filetime>2025-11-06T00:00:00Z</vt:filetime>
  </property>
  <property fmtid="{D5CDD505-2E9C-101B-9397-08002B2CF9AE}" pid="7" name="LinksUpToDate">
    <vt:bool>false</vt:bool>
  </property>
  <property fmtid="{D5CDD505-2E9C-101B-9397-08002B2CF9AE}" pid="8" name="MMClips">
    <vt:i4>0</vt:i4>
  </property>
  <property fmtid="{D5CDD505-2E9C-101B-9397-08002B2CF9AE}" pid="9" name="Notes">
    <vt:i4>0</vt:i4>
  </property>
  <property fmtid="{D5CDD505-2E9C-101B-9397-08002B2CF9AE}" pid="10" name="PresentationFormat">
    <vt:lpwstr>Произвольный</vt:lpwstr>
  </property>
  <property fmtid="{D5CDD505-2E9C-101B-9397-08002B2CF9AE}" pid="11" name="Producer">
    <vt:lpwstr>Adobe PDF Library 17.0</vt:lpwstr>
  </property>
  <property fmtid="{D5CDD505-2E9C-101B-9397-08002B2CF9AE}" pid="12" name="ScaleCrop">
    <vt:bool>false</vt:bool>
  </property>
  <property fmtid="{D5CDD505-2E9C-101B-9397-08002B2CF9AE}" pid="13" name="ShareDoc">
    <vt:bool>false</vt:bool>
  </property>
  <property fmtid="{D5CDD505-2E9C-101B-9397-08002B2CF9AE}" pid="14" name="Slides">
    <vt:i4>2</vt:i4>
  </property>
</Properties>
</file>