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/>
        </p:blipFill>
        <p:spPr>
          <a:xfrm>
            <a:off x="3528000" y="216000"/>
            <a:ext cx="3921840" cy="1329120"/>
          </a:xfrm>
          <a:prstGeom prst="rect">
            <a:avLst/>
          </a:prstGeom>
          <a:ln>
            <a:noFill/>
          </a:ln>
        </p:spPr>
      </p:pic>
      <p:pic>
        <p:nvPicPr>
          <p:cNvPr id="37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6760" cy="116280"/>
          </a:xfrm>
          <a:prstGeom prst="rect">
            <a:avLst/>
          </a:prstGeom>
          <a:ln>
            <a:noFill/>
          </a:ln>
        </p:spPr>
      </p:pic>
      <p:sp>
        <p:nvSpPr>
          <p:cNvPr id="38" name="CustomShape 1"/>
          <p:cNvSpPr/>
          <p:nvPr/>
        </p:nvSpPr>
        <p:spPr>
          <a:xfrm>
            <a:off x="771480" y="8178120"/>
            <a:ext cx="78120" cy="11304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9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5760" cy="116280"/>
          </a:xfrm>
          <a:prstGeom prst="rect">
            <a:avLst/>
          </a:prstGeom>
          <a:ln>
            <a:noFill/>
          </a:ln>
        </p:spPr>
      </p:pic>
      <p:pic>
        <p:nvPicPr>
          <p:cNvPr id="40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02760" cy="116280"/>
          </a:xfrm>
          <a:prstGeom prst="rect">
            <a:avLst/>
          </a:prstGeom>
          <a:ln>
            <a:noFill/>
          </a:ln>
        </p:spPr>
      </p:pic>
      <p:pic>
        <p:nvPicPr>
          <p:cNvPr id="41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3600" cy="112680"/>
          </a:xfrm>
          <a:prstGeom prst="rect">
            <a:avLst/>
          </a:prstGeom>
          <a:ln>
            <a:noFill/>
          </a:ln>
        </p:spPr>
      </p:pic>
      <p:pic>
        <p:nvPicPr>
          <p:cNvPr id="42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6480" cy="114480"/>
          </a:xfrm>
          <a:prstGeom prst="rect">
            <a:avLst/>
          </a:prstGeom>
          <a:ln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4395960" y="316800"/>
            <a:ext cx="2704680" cy="138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СЕНТЯБРЬ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6123240" y="8786520"/>
            <a:ext cx="976680" cy="74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0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0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object 49"/>
          <p:cNvPicPr/>
          <p:nvPr/>
        </p:nvPicPr>
        <p:blipFill>
          <a:blip r:embed="rId8"/>
          <a:stretch/>
        </p:blipFill>
        <p:spPr>
          <a:xfrm>
            <a:off x="174240" y="604440"/>
            <a:ext cx="940320" cy="940680"/>
          </a:xfrm>
          <a:prstGeom prst="rect">
            <a:avLst/>
          </a:prstGeom>
          <a:ln>
            <a:noFill/>
          </a:ln>
        </p:spPr>
      </p:pic>
      <p:graphicFrame>
        <p:nvGraphicFramePr>
          <p:cNvPr id="46" name="Table 4"/>
          <p:cNvGraphicFramePr/>
          <p:nvPr>
            <p:extLst>
              <p:ext uri="{D42A27DB-BD31-4B8C-83A1-F6EECF244321}">
                <p14:modId xmlns:p14="http://schemas.microsoft.com/office/powerpoint/2010/main" val="1619857729"/>
              </p:ext>
            </p:extLst>
          </p:nvPr>
        </p:nvGraphicFramePr>
        <p:xfrm>
          <a:off x="471960" y="1705320"/>
          <a:ext cx="6627960" cy="8788638"/>
        </p:xfrm>
        <a:graphic>
          <a:graphicData uri="http://schemas.openxmlformats.org/drawingml/2006/table">
            <a:tbl>
              <a:tblPr/>
              <a:tblGrid>
                <a:gridCol w="837360"/>
                <a:gridCol w="4950360"/>
                <a:gridCol w="840240"/>
              </a:tblGrid>
              <a:tr h="11991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9972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01.09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 «День знаний : как это было».  (Проводят посетители центра).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Лекция: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«День выборов 2026».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проводит зам. начальника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управления ОРКС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Медведев В. В.)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«Будем здоровы!» Движение — это жизнь, а здоровье — наше главное богатство. (проводят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посетители центра).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354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03.09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4. Онлайн лекция РО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Знание: «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Голосуем сердцем- воспитываем примером»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180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08.09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5. Патриотическое мероприятие «Ими гордится страна» (Проводит библиотека им. Фадеева).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6. Помощь СВО. «Тепло наших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сердец»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(проводят посетители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центра).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667562"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14.09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  <a:p>
                      <a:endParaRPr lang="ru-RU" sz="2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Онлайн лекция РО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Знание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: «Угрозы единству России: механизмы противодействия разжиганию межнациональной розни»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                                 </a:t>
                      </a:r>
                      <a:endParaRPr lang="ru-RU" sz="1400" b="0" strike="noStrike" spc="-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8. Онлайн лекция РО «Знание» тема: «Информационная 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война, 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как элемент гибридной войны»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14-00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997219">
                <a:tc>
                  <a:txBody>
                    <a:bodyPr/>
                    <a:lstStyle/>
                    <a:p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15.09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9.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«Мудрость и деньги: встреча с экспертом </a:t>
                      </a: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Россельхозбанка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» (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Проводит представитель банка). </a:t>
                      </a:r>
                    </a:p>
                    <a:p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10.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Консультирование по использованию банковских приложений,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МАКСа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и других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гаджетов (проводит зам. начальника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управления ОРКС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Медведев В. В.)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11-00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7" name="CustomShape 5"/>
          <p:cNvSpPr/>
          <p:nvPr/>
        </p:nvSpPr>
        <p:spPr>
          <a:xfrm>
            <a:off x="1201680" y="604440"/>
            <a:ext cx="3393360" cy="117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СЕРЕБРЯНЫЙ ВОЗРАСТ»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г. Сорочинск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object 33"/>
          <p:cNvPicPr/>
          <p:nvPr/>
        </p:nvPicPr>
        <p:blipFill>
          <a:blip r:embed="rId2"/>
          <a:stretch/>
        </p:blipFill>
        <p:spPr>
          <a:xfrm>
            <a:off x="3550920" y="0"/>
            <a:ext cx="3923580" cy="1399320"/>
          </a:xfrm>
          <a:prstGeom prst="rect">
            <a:avLst/>
          </a:prstGeom>
          <a:ln>
            <a:noFill/>
          </a:ln>
        </p:spPr>
      </p:pic>
      <p:pic>
        <p:nvPicPr>
          <p:cNvPr id="49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6760" cy="11628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771480" y="8178120"/>
            <a:ext cx="78120" cy="11304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5760" cy="116280"/>
          </a:xfrm>
          <a:prstGeom prst="rect">
            <a:avLst/>
          </a:prstGeom>
          <a:ln>
            <a:noFill/>
          </a:ln>
        </p:spPr>
      </p:pic>
      <p:pic>
        <p:nvPicPr>
          <p:cNvPr id="52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02760" cy="116280"/>
          </a:xfrm>
          <a:prstGeom prst="rect">
            <a:avLst/>
          </a:prstGeom>
          <a:ln>
            <a:noFill/>
          </a:ln>
        </p:spPr>
      </p:pic>
      <p:pic>
        <p:nvPicPr>
          <p:cNvPr id="53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3600" cy="112680"/>
          </a:xfrm>
          <a:prstGeom prst="rect">
            <a:avLst/>
          </a:prstGeom>
          <a:ln>
            <a:noFill/>
          </a:ln>
        </p:spPr>
      </p:pic>
      <p:pic>
        <p:nvPicPr>
          <p:cNvPr id="54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6480" cy="114480"/>
          </a:xfrm>
          <a:prstGeom prst="rect">
            <a:avLst/>
          </a:prstGeom>
          <a:ln>
            <a:noFill/>
          </a:ln>
        </p:spPr>
      </p:pic>
      <p:sp>
        <p:nvSpPr>
          <p:cNvPr id="55" name="CustomShape 2"/>
          <p:cNvSpPr/>
          <p:nvPr/>
        </p:nvSpPr>
        <p:spPr>
          <a:xfrm>
            <a:off x="4130040" y="174420"/>
            <a:ext cx="3305400" cy="10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НА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СЕНТЯБРЬ 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6123240" y="8786520"/>
            <a:ext cx="976680" cy="74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0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0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7" name="object 49"/>
          <p:cNvPicPr/>
          <p:nvPr/>
        </p:nvPicPr>
        <p:blipFill>
          <a:blip r:embed="rId8"/>
          <a:stretch/>
        </p:blipFill>
        <p:spPr>
          <a:xfrm>
            <a:off x="399060" y="458640"/>
            <a:ext cx="822960" cy="940680"/>
          </a:xfrm>
          <a:prstGeom prst="rect">
            <a:avLst/>
          </a:prstGeom>
          <a:ln>
            <a:noFill/>
          </a:ln>
        </p:spPr>
      </p:pic>
      <p:sp>
        <p:nvSpPr>
          <p:cNvPr id="58" name="CustomShape 4"/>
          <p:cNvSpPr/>
          <p:nvPr/>
        </p:nvSpPr>
        <p:spPr>
          <a:xfrm>
            <a:off x="1399320" y="444780"/>
            <a:ext cx="3393360" cy="117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СЕРЕБРЯНЫЙ ВОЗРАСТ»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г.Сорочинск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5"/>
          <p:cNvSpPr/>
          <p:nvPr/>
        </p:nvSpPr>
        <p:spPr>
          <a:xfrm>
            <a:off x="106200" y="7624800"/>
            <a:ext cx="7329240" cy="290376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6"/>
          <p:cNvSpPr/>
          <p:nvPr/>
        </p:nvSpPr>
        <p:spPr>
          <a:xfrm>
            <a:off x="3096000" y="7848000"/>
            <a:ext cx="3539160" cy="12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1" name="Рисунок 1"/>
          <p:cNvPicPr/>
          <p:nvPr/>
        </p:nvPicPr>
        <p:blipFill>
          <a:blip r:embed="rId9"/>
          <a:stretch/>
        </p:blipFill>
        <p:spPr>
          <a:xfrm>
            <a:off x="6299640" y="8255160"/>
            <a:ext cx="800280" cy="800280"/>
          </a:xfrm>
          <a:prstGeom prst="rect">
            <a:avLst/>
          </a:prstGeom>
          <a:ln>
            <a:noFill/>
          </a:ln>
        </p:spPr>
      </p:pic>
      <p:pic>
        <p:nvPicPr>
          <p:cNvPr id="62" name="object 48"/>
          <p:cNvPicPr/>
          <p:nvPr/>
        </p:nvPicPr>
        <p:blipFill>
          <a:blip r:embed="rId10"/>
          <a:stretch/>
        </p:blipFill>
        <p:spPr>
          <a:xfrm>
            <a:off x="6407280" y="8438040"/>
            <a:ext cx="585000" cy="500040"/>
          </a:xfrm>
          <a:prstGeom prst="rect">
            <a:avLst/>
          </a:prstGeom>
          <a:ln>
            <a:noFill/>
          </a:ln>
        </p:spPr>
      </p:pic>
      <p:sp>
        <p:nvSpPr>
          <p:cNvPr id="63" name="CustomShape 7"/>
          <p:cNvSpPr/>
          <p:nvPr/>
        </p:nvSpPr>
        <p:spPr>
          <a:xfrm>
            <a:off x="210240" y="8848440"/>
            <a:ext cx="5497560" cy="189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2400" b="1" strike="noStrike" spc="-7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2400" b="1" strike="noStrike" spc="-7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г.Сорочинск, ул, Карла Маркса, дом 35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номер: 8-3532-98-20-87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Медведев Виталий Валерьевич     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" name="Рисунок 7"/>
          <p:cNvPicPr/>
          <p:nvPr/>
        </p:nvPicPr>
        <p:blipFill>
          <a:blip r:embed="rId11"/>
          <a:stretch/>
        </p:blipFill>
        <p:spPr>
          <a:xfrm>
            <a:off x="6153120" y="9577080"/>
            <a:ext cx="845640" cy="845640"/>
          </a:xfrm>
          <a:prstGeom prst="rect">
            <a:avLst/>
          </a:prstGeom>
          <a:ln>
            <a:noFill/>
          </a:ln>
        </p:spPr>
      </p:pic>
      <p:graphicFrame>
        <p:nvGraphicFramePr>
          <p:cNvPr id="65" name="Table 8"/>
          <p:cNvGraphicFramePr/>
          <p:nvPr>
            <p:extLst>
              <p:ext uri="{D42A27DB-BD31-4B8C-83A1-F6EECF244321}">
                <p14:modId xmlns:p14="http://schemas.microsoft.com/office/powerpoint/2010/main" val="178416228"/>
              </p:ext>
            </p:extLst>
          </p:nvPr>
        </p:nvGraphicFramePr>
        <p:xfrm>
          <a:off x="408240" y="1621980"/>
          <a:ext cx="6590520" cy="6165660"/>
        </p:xfrm>
        <a:graphic>
          <a:graphicData uri="http://schemas.openxmlformats.org/drawingml/2006/table">
            <a:tbl>
              <a:tblPr/>
              <a:tblGrid>
                <a:gridCol w="966240"/>
                <a:gridCol w="4332960"/>
                <a:gridCol w="1291320"/>
              </a:tblGrid>
              <a:tr h="69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270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22.09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10. «От сердца к сердцу</a:t>
                      </a:r>
                      <a:r>
                        <a:rPr lang="ru-RU" sz="17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»: </a:t>
                      </a: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выездное мероприятие в п. </a:t>
                      </a:r>
                      <a:r>
                        <a:rPr lang="ru-RU" sz="17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Бурдыгино</a:t>
                      </a: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с концертной программой. </a:t>
                      </a:r>
                      <a:r>
                        <a:rPr lang="ru-RU" sz="17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(проводят </a:t>
                      </a: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посетители Центра). 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11. «Вместе мы сила: День русского единения</a:t>
                      </a:r>
                      <a:r>
                        <a:rPr lang="ru-RU" sz="17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  </a:t>
                      </a: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(проводят посетители Центра).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12. Лекция по пенсионному и социальному </a:t>
                      </a:r>
                      <a:r>
                        <a:rPr lang="ru-RU" sz="17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законодательству (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проводит зам. начальника</a:t>
                      </a:r>
                      <a:r>
                        <a:rPr lang="ru-RU" sz="17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управления ОРКС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Медведев В. В.)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575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29.09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13.  «Творчество без границ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»: мастер-класс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, проводят представители Фонда «Земляки».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14. «Сердце отдаю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детям: День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воспитателя» (проводят посетители Центра).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72120">
                <a:tc>
                  <a:txBody>
                    <a:bodyPr/>
                    <a:lstStyle/>
                    <a:p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 30.09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800" b="0" i="0" u="none" strike="noStrik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Фестиваль «Вера. Надежда. Любовь. «Серебряное сердце» (проводит руководитель клиентской службы Красногвардейского района Колесникова В. </a:t>
                      </a:r>
                      <a:r>
                        <a:rPr lang="ru-RU" sz="1800" b="0" i="0" u="none" strike="noStrike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П.)</a:t>
                      </a:r>
                      <a:r>
                        <a:rPr lang="ru-RU" sz="1800" b="0" strike="noStrike" spc="-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    11-00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66" name="CustomShape 9"/>
          <p:cNvSpPr/>
          <p:nvPr/>
        </p:nvSpPr>
        <p:spPr>
          <a:xfrm>
            <a:off x="2295600" y="7937880"/>
            <a:ext cx="4548960" cy="64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Понедельник– четверг 09:00 – 18:00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413</Words>
  <Application>Microsoft Office PowerPoint</Application>
  <PresentationFormat>Произвольный</PresentationFormat>
  <Paragraphs>64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176</cp:revision>
  <dcterms:created xsi:type="dcterms:W3CDTF">2026-06-08T06:07:43Z</dcterms:created>
  <dcterms:modified xsi:type="dcterms:W3CDTF">2026-08-28T06:32:06Z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2025-11-09T18:00:00Z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ICV">
    <vt:lpwstr/>
  </property>
  <property fmtid="{D5CDD505-2E9C-101B-9397-08002B2CF9AE}" pid="8" name="KSOProductBuildVer">
    <vt:lpwstr>1049-11.1.0.11698</vt:lpwstr>
  </property>
  <property fmtid="{D5CDD505-2E9C-101B-9397-08002B2CF9AE}" pid="9" name="LastSaved">
    <vt:filetime>2025-11-09T18:00:00Z</vt:filetime>
  </property>
  <property fmtid="{D5CDD505-2E9C-101B-9397-08002B2CF9AE}" pid="10" name="LinksUpToDate">
    <vt:bool>false</vt:bool>
  </property>
  <property fmtid="{D5CDD505-2E9C-101B-9397-08002B2CF9AE}" pid="11" name="MMClips">
    <vt:i4>0</vt:i4>
  </property>
  <property fmtid="{D5CDD505-2E9C-101B-9397-08002B2CF9AE}" pid="12" name="Notes">
    <vt:i4>0</vt:i4>
  </property>
  <property fmtid="{D5CDD505-2E9C-101B-9397-08002B2CF9AE}" pid="13" name="PresentationFormat">
    <vt:lpwstr>Произвольный</vt:lpwstr>
  </property>
  <property fmtid="{D5CDD505-2E9C-101B-9397-08002B2CF9AE}" pid="14" name="Producer">
    <vt:lpwstr>Adobe PDF Library 17.0</vt:lpwstr>
  </property>
  <property fmtid="{D5CDD505-2E9C-101B-9397-08002B2CF9AE}" pid="15" name="ScaleCrop">
    <vt:bool>false</vt:bool>
  </property>
  <property fmtid="{D5CDD505-2E9C-101B-9397-08002B2CF9AE}" pid="16" name="ShareDoc">
    <vt:bool>false</vt:bool>
  </property>
  <property fmtid="{D5CDD505-2E9C-101B-9397-08002B2CF9AE}" pid="17" name="Slides">
    <vt:i4>2</vt:i4>
  </property>
</Properties>
</file>