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10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Рисунок 33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  <p:pic>
        <p:nvPicPr>
          <p:cNvPr id="35" name="Рисунок 34"/>
          <p:cNvPicPr/>
          <p:nvPr/>
        </p:nvPicPr>
        <p:blipFill>
          <a:blip r:embed="rId2"/>
          <a:stretch/>
        </p:blipFill>
        <p:spPr>
          <a:xfrm>
            <a:off x="377640" y="2889720"/>
            <a:ext cx="6800400" cy="54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ject 33"/>
          <p:cNvPicPr/>
          <p:nvPr/>
        </p:nvPicPr>
        <p:blipFill>
          <a:blip r:embed="rId2"/>
          <a:stretch/>
        </p:blipFill>
        <p:spPr>
          <a:xfrm>
            <a:off x="3388680" y="108000"/>
            <a:ext cx="4054320" cy="1095120"/>
          </a:xfrm>
          <a:prstGeom prst="rect">
            <a:avLst/>
          </a:prstGeom>
          <a:ln>
            <a:noFill/>
          </a:ln>
        </p:spPr>
      </p:pic>
      <p:sp>
        <p:nvSpPr>
          <p:cNvPr id="37" name="CustomShape 1"/>
          <p:cNvSpPr/>
          <p:nvPr/>
        </p:nvSpPr>
        <p:spPr>
          <a:xfrm>
            <a:off x="102240" y="7273800"/>
            <a:ext cx="7336800" cy="32778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3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4320" cy="123840"/>
          </a:xfrm>
          <a:prstGeom prst="rect">
            <a:avLst/>
          </a:prstGeom>
          <a:ln>
            <a:noFill/>
          </a:ln>
        </p:spPr>
      </p:pic>
      <p:sp>
        <p:nvSpPr>
          <p:cNvPr id="39" name="CustomShape 2"/>
          <p:cNvSpPr/>
          <p:nvPr/>
        </p:nvSpPr>
        <p:spPr>
          <a:xfrm>
            <a:off x="771480" y="8178120"/>
            <a:ext cx="85680" cy="1206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3320" cy="123840"/>
          </a:xfrm>
          <a:prstGeom prst="rect">
            <a:avLst/>
          </a:prstGeom>
          <a:ln>
            <a:noFill/>
          </a:ln>
        </p:spPr>
      </p:pic>
      <p:pic>
        <p:nvPicPr>
          <p:cNvPr id="4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0320" cy="123840"/>
          </a:xfrm>
          <a:prstGeom prst="rect">
            <a:avLst/>
          </a:prstGeom>
          <a:ln>
            <a:noFill/>
          </a:ln>
        </p:spPr>
      </p:pic>
      <p:pic>
        <p:nvPicPr>
          <p:cNvPr id="4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1160" cy="120240"/>
          </a:xfrm>
          <a:prstGeom prst="rect">
            <a:avLst/>
          </a:prstGeom>
          <a:ln>
            <a:noFill/>
          </a:ln>
        </p:spPr>
      </p:pic>
      <p:pic>
        <p:nvPicPr>
          <p:cNvPr id="4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4040" cy="122040"/>
          </a:xfrm>
          <a:prstGeom prst="rect">
            <a:avLst/>
          </a:prstGeom>
          <a:ln>
            <a:noFill/>
          </a:ln>
        </p:spPr>
      </p:pic>
      <p:sp>
        <p:nvSpPr>
          <p:cNvPr id="44" name="CustomShape 3"/>
          <p:cNvSpPr/>
          <p:nvPr/>
        </p:nvSpPr>
        <p:spPr>
          <a:xfrm>
            <a:off x="4737600" y="43560"/>
            <a:ext cx="2620080" cy="112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АПРЕЛЬ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419760" y="8915400"/>
            <a:ext cx="5105160" cy="177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6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3200" b="1" strike="noStrike" spc="-6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8-3532-98-20-87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г. Сорочинск , ул. Карла Маркса , дом 35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Медведев Виталий Валерьевич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CustomShape 5"/>
          <p:cNvSpPr/>
          <p:nvPr/>
        </p:nvSpPr>
        <p:spPr>
          <a:xfrm>
            <a:off x="2961720" y="7541280"/>
            <a:ext cx="3625560" cy="87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6"/>
          <p:cNvSpPr/>
          <p:nvPr/>
        </p:nvSpPr>
        <p:spPr>
          <a:xfrm>
            <a:off x="6123240" y="8786520"/>
            <a:ext cx="984240" cy="75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2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2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8" name="object 49"/>
          <p:cNvPicPr/>
          <p:nvPr/>
        </p:nvPicPr>
        <p:blipFill>
          <a:blip r:embed="rId8"/>
          <a:stretch/>
        </p:blipFill>
        <p:spPr>
          <a:xfrm>
            <a:off x="326160" y="254880"/>
            <a:ext cx="830520" cy="948240"/>
          </a:xfrm>
          <a:prstGeom prst="rect">
            <a:avLst/>
          </a:prstGeom>
          <a:ln>
            <a:noFill/>
          </a:ln>
        </p:spPr>
      </p:pic>
      <p:sp>
        <p:nvSpPr>
          <p:cNvPr id="49" name="CustomShape 7"/>
          <p:cNvSpPr/>
          <p:nvPr/>
        </p:nvSpPr>
        <p:spPr>
          <a:xfrm>
            <a:off x="6140520" y="9593640"/>
            <a:ext cx="865800" cy="8496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" name="CustomShape 8"/>
          <p:cNvSpPr/>
          <p:nvPr/>
        </p:nvSpPr>
        <p:spPr>
          <a:xfrm>
            <a:off x="6047640" y="7937640"/>
            <a:ext cx="806400" cy="806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51" name="object 48"/>
          <p:cNvPicPr/>
          <p:nvPr/>
        </p:nvPicPr>
        <p:blipFill>
          <a:blip r:embed="rId9"/>
          <a:stretch/>
        </p:blipFill>
        <p:spPr>
          <a:xfrm>
            <a:off x="6201000" y="8160480"/>
            <a:ext cx="592560" cy="507600"/>
          </a:xfrm>
          <a:prstGeom prst="rect">
            <a:avLst/>
          </a:prstGeom>
          <a:ln>
            <a:noFill/>
          </a:ln>
        </p:spPr>
      </p:pic>
      <p:pic>
        <p:nvPicPr>
          <p:cNvPr id="52" name="Рисунок 7"/>
          <p:cNvPicPr/>
          <p:nvPr/>
        </p:nvPicPr>
        <p:blipFill>
          <a:blip r:embed="rId10"/>
          <a:stretch/>
        </p:blipFill>
        <p:spPr>
          <a:xfrm>
            <a:off x="6143040" y="9633960"/>
            <a:ext cx="853200" cy="853200"/>
          </a:xfrm>
          <a:prstGeom prst="rect">
            <a:avLst/>
          </a:prstGeom>
          <a:ln>
            <a:noFill/>
          </a:ln>
        </p:spPr>
      </p:pic>
      <p:graphicFrame>
        <p:nvGraphicFramePr>
          <p:cNvPr id="53" name="Table 9"/>
          <p:cNvGraphicFramePr/>
          <p:nvPr/>
        </p:nvGraphicFramePr>
        <p:xfrm>
          <a:off x="547200" y="1544400"/>
          <a:ext cx="6810840" cy="6207120"/>
        </p:xfrm>
        <a:graphic>
          <a:graphicData uri="http://schemas.openxmlformats.org/drawingml/2006/table">
            <a:tbl>
              <a:tblPr/>
              <a:tblGrid>
                <a:gridCol w="869400"/>
                <a:gridCol w="4874040"/>
                <a:gridCol w="1067400"/>
              </a:tblGrid>
              <a:tr h="649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(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1765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07.04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1.Мероприятие, посвященное «Дню смеха» : «Шутки, смех, веселье — отличное настроение». Проводит руководитель КС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2. Встреча с представителем городской поликлиники ,  посвященная «Дню здоровья» : «Здоровье — главное богатство».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4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02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14.04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1. Мероприятие, посвященное  «Году единства народов России»: «Народов много - страна одна». День коренных малочисленных народов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Times New Roman"/>
                        </a:rPr>
                        <a:t>.</a:t>
                      </a: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Мероприятие, посвященное «Дню космонавтики»: «Дорога к звездам»: организаторы городская Библиотека им. Фадеева.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</a:rPr>
                        <a:t>3. Мероприятие, посвященное «Дню охраны памятников и исторических мест».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4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9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16.04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1.Участие в онлайн- лекции РО Знание . «Эхо Чернобыля. Подвиг ликвидаторов».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2.Обмен мнениями по лекции «О Чернобыле...»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4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54" name="CustomShape 10"/>
          <p:cNvSpPr/>
          <p:nvPr/>
        </p:nvSpPr>
        <p:spPr>
          <a:xfrm>
            <a:off x="1201680" y="254880"/>
            <a:ext cx="3225960" cy="118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«СЕРЕБРЯНЫЙ ВОЗРАСТ»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г.Сорочинск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object 33"/>
          <p:cNvPicPr/>
          <p:nvPr/>
        </p:nvPicPr>
        <p:blipFill>
          <a:blip r:embed="rId2"/>
          <a:stretch/>
        </p:blipFill>
        <p:spPr>
          <a:xfrm>
            <a:off x="3388680" y="108000"/>
            <a:ext cx="4054320" cy="1095120"/>
          </a:xfrm>
          <a:prstGeom prst="rect">
            <a:avLst/>
          </a:prstGeom>
          <a:ln>
            <a:noFill/>
          </a:ln>
        </p:spPr>
      </p:pic>
      <p:sp>
        <p:nvSpPr>
          <p:cNvPr id="56" name="CustomShape 1"/>
          <p:cNvSpPr/>
          <p:nvPr/>
        </p:nvSpPr>
        <p:spPr>
          <a:xfrm>
            <a:off x="102240" y="7273800"/>
            <a:ext cx="7336800" cy="32778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7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94320" cy="123840"/>
          </a:xfrm>
          <a:prstGeom prst="rect">
            <a:avLst/>
          </a:prstGeom>
          <a:ln>
            <a:noFill/>
          </a:ln>
        </p:spPr>
      </p:pic>
      <p:sp>
        <p:nvSpPr>
          <p:cNvPr id="58" name="CustomShape 2"/>
          <p:cNvSpPr/>
          <p:nvPr/>
        </p:nvSpPr>
        <p:spPr>
          <a:xfrm>
            <a:off x="771480" y="8178120"/>
            <a:ext cx="85680" cy="1206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9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83320" cy="123840"/>
          </a:xfrm>
          <a:prstGeom prst="rect">
            <a:avLst/>
          </a:prstGeom>
          <a:ln>
            <a:noFill/>
          </a:ln>
        </p:spPr>
      </p:pic>
      <p:pic>
        <p:nvPicPr>
          <p:cNvPr id="60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0320" cy="123840"/>
          </a:xfrm>
          <a:prstGeom prst="rect">
            <a:avLst/>
          </a:prstGeom>
          <a:ln>
            <a:noFill/>
          </a:ln>
        </p:spPr>
      </p:pic>
      <p:pic>
        <p:nvPicPr>
          <p:cNvPr id="61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1160" cy="120240"/>
          </a:xfrm>
          <a:prstGeom prst="rect">
            <a:avLst/>
          </a:prstGeom>
          <a:ln>
            <a:noFill/>
          </a:ln>
        </p:spPr>
      </p:pic>
      <p:pic>
        <p:nvPicPr>
          <p:cNvPr id="62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04040" cy="122040"/>
          </a:xfrm>
          <a:prstGeom prst="rect">
            <a:avLst/>
          </a:prstGeom>
          <a:ln>
            <a:noFill/>
          </a:ln>
        </p:spPr>
      </p:pic>
      <p:sp>
        <p:nvSpPr>
          <p:cNvPr id="63" name="CustomShape 3"/>
          <p:cNvSpPr/>
          <p:nvPr/>
        </p:nvSpPr>
        <p:spPr>
          <a:xfrm>
            <a:off x="4737600" y="82440"/>
            <a:ext cx="2620080" cy="1120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АПРЕЛЬ 2026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CustomShape 4"/>
          <p:cNvSpPr/>
          <p:nvPr/>
        </p:nvSpPr>
        <p:spPr>
          <a:xfrm>
            <a:off x="419760" y="8915400"/>
            <a:ext cx="5105160" cy="1773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6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3200" b="1" strike="noStrike" spc="-6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 контакты: 8-3532-98-20-87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г. Сорочинск , ул. Карла Маркса , дом 35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Медведев Виталий Валерьевич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CustomShape 5"/>
          <p:cNvSpPr/>
          <p:nvPr/>
        </p:nvSpPr>
        <p:spPr>
          <a:xfrm>
            <a:off x="2825280" y="7572279"/>
            <a:ext cx="3625560" cy="808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 dirty="0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 работы: Понедельник – четверг 09:00 – 18:00 Пятница - 09:00 – 16:45</a:t>
            </a: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 indent="1948680">
              <a:lnSpc>
                <a:spcPct val="112000"/>
              </a:lnSpc>
            </a:pPr>
            <a:endParaRPr lang="ru-RU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CustomShape 6"/>
          <p:cNvSpPr/>
          <p:nvPr/>
        </p:nvSpPr>
        <p:spPr>
          <a:xfrm>
            <a:off x="6123240" y="8786520"/>
            <a:ext cx="984240" cy="754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2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42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7" name="object 49"/>
          <p:cNvPicPr/>
          <p:nvPr/>
        </p:nvPicPr>
        <p:blipFill>
          <a:blip r:embed="rId8"/>
          <a:stretch/>
        </p:blipFill>
        <p:spPr>
          <a:xfrm>
            <a:off x="370440" y="828720"/>
            <a:ext cx="830520" cy="948240"/>
          </a:xfrm>
          <a:prstGeom prst="rect">
            <a:avLst/>
          </a:prstGeom>
          <a:ln>
            <a:noFill/>
          </a:ln>
        </p:spPr>
      </p:pic>
      <p:sp>
        <p:nvSpPr>
          <p:cNvPr id="68" name="CustomShape 7"/>
          <p:cNvSpPr/>
          <p:nvPr/>
        </p:nvSpPr>
        <p:spPr>
          <a:xfrm>
            <a:off x="6140520" y="9593640"/>
            <a:ext cx="865800" cy="8496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9" name="CustomShape 8"/>
          <p:cNvSpPr/>
          <p:nvPr/>
        </p:nvSpPr>
        <p:spPr>
          <a:xfrm>
            <a:off x="6047640" y="7937640"/>
            <a:ext cx="806400" cy="8064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0" name="object 48"/>
          <p:cNvPicPr/>
          <p:nvPr/>
        </p:nvPicPr>
        <p:blipFill>
          <a:blip r:embed="rId9"/>
          <a:stretch/>
        </p:blipFill>
        <p:spPr>
          <a:xfrm>
            <a:off x="6201000" y="8160480"/>
            <a:ext cx="592560" cy="507600"/>
          </a:xfrm>
          <a:prstGeom prst="rect">
            <a:avLst/>
          </a:prstGeom>
          <a:ln>
            <a:noFill/>
          </a:ln>
        </p:spPr>
      </p:pic>
      <p:pic>
        <p:nvPicPr>
          <p:cNvPr id="71" name="Рисунок 7"/>
          <p:cNvPicPr/>
          <p:nvPr/>
        </p:nvPicPr>
        <p:blipFill>
          <a:blip r:embed="rId10"/>
          <a:stretch/>
        </p:blipFill>
        <p:spPr>
          <a:xfrm>
            <a:off x="6143040" y="9633960"/>
            <a:ext cx="853200" cy="853200"/>
          </a:xfrm>
          <a:prstGeom prst="rect">
            <a:avLst/>
          </a:prstGeom>
          <a:ln>
            <a:noFill/>
          </a:ln>
        </p:spPr>
      </p:pic>
      <p:graphicFrame>
        <p:nvGraphicFramePr>
          <p:cNvPr id="72" name="Table 9"/>
          <p:cNvGraphicFramePr/>
          <p:nvPr/>
        </p:nvGraphicFramePr>
        <p:xfrm>
          <a:off x="713160" y="2113200"/>
          <a:ext cx="6368400" cy="5587560"/>
        </p:xfrm>
        <a:graphic>
          <a:graphicData uri="http://schemas.openxmlformats.org/drawingml/2006/table">
            <a:tbl>
              <a:tblPr/>
              <a:tblGrid>
                <a:gridCol w="812880"/>
                <a:gridCol w="4557240"/>
                <a:gridCol w="998280"/>
              </a:tblGrid>
              <a:tr h="649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9507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21.04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1. Мероприятие, посвященное «Всемирному дню книги».( проводит библиотека) 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2.Участие во «Всемирной неделе ДОБРА» (Помощь на СВО).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3. Консультирование по пенсионному и социальному законодательству :СКЛ, ТСР, МСП. (консультант Медведев В В г. Сорочинск) 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4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23.04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РГО "Знание" Праздничное мероприятие в преддверии 9 мая в формате ВКС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28.04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1. Мастер- класс «Георгиевская ленточка» . ЦДДТ.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2. Познавательный час : «Мудрость народов в сказках» п</a:t>
                      </a: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Microsoft YaHei"/>
                        </a:rPr>
                        <a:t>роводит руководитель КС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4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73" name="CustomShape 10"/>
          <p:cNvSpPr/>
          <p:nvPr/>
        </p:nvSpPr>
        <p:spPr>
          <a:xfrm>
            <a:off x="1360800" y="711360"/>
            <a:ext cx="3225960" cy="1182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«СЕРЕБРЯНЫЙ ВОЗРАСТ» 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г.Сорочинск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353</Words>
  <Application>Microsoft Office PowerPoint</Application>
  <PresentationFormat>Произвольный</PresentationFormat>
  <Paragraphs>59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Голубева Татьяна Сергеевна</cp:lastModifiedBy>
  <cp:revision>80</cp:revision>
  <dcterms:created xsi:type="dcterms:W3CDTF">2025-11-06T11:20:25Z</dcterms:created>
  <dcterms:modified xsi:type="dcterms:W3CDTF">2026-03-25T09:11:51Z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