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2958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71604D-AE93-4350-9BAE-0E0C5251D7DE}" type="datetimeFigureOut">
              <a:rPr lang="ru-RU" smtClean="0"/>
              <a:pPr/>
              <a:t>23.07.2026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80000"/>
            <a:ext cx="6045200" cy="4811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A1E8D0-3370-4206-A228-F1F6E859D9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038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1E8D0-3370-4206-A228-F1F6E859D9F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70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90218" y="48052"/>
            <a:ext cx="4014253" cy="1408943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218907"/>
            <a:ext cx="7345680" cy="3365367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95468" y="173882"/>
            <a:ext cx="3095444" cy="779381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/>
              <a:t>НА</a:t>
            </a:r>
            <a:r>
              <a:rPr spc="-5"/>
              <a:t> </a:t>
            </a:r>
            <a:r>
              <a:rPr lang="ru-RU" spc="-10"/>
              <a:t> </a:t>
            </a:r>
            <a:r>
              <a:rPr lang="ru-RU" sz="3200" spc="-10" smtClean="0"/>
              <a:t>август</a:t>
            </a:r>
            <a:r>
              <a:rPr lang="ru-RU" spc="-10" smtClean="0"/>
              <a:t> </a:t>
            </a:r>
            <a:r>
              <a:rPr spc="-20" dirty="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83532980183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Ташлинский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район, с. Ташла, ул. Довженко д. 45 А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номер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Руководитель КС 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Петушкова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Татьяна Петровна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2778118" y="7346964"/>
            <a:ext cx="3865121" cy="8320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П</a:t>
            </a:r>
            <a:r>
              <a:rPr sz="16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онедельник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Пятница -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09:00</a:t>
            </a:r>
            <a:r>
              <a:rPr lang="ru-RU"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16:45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93342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 smtClean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r>
              <a:rPr lang="ru-RU" sz="800" spc="-2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Оренбургской </a:t>
            </a:r>
            <a:r>
              <a:rPr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564332" y="8132782"/>
            <a:ext cx="815410" cy="7823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707208" y="8275658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395575"/>
              </p:ext>
            </p:extLst>
          </p:nvPr>
        </p:nvGraphicFramePr>
        <p:xfrm>
          <a:off x="706416" y="1631924"/>
          <a:ext cx="6563472" cy="44148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8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929222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919870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722721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122008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06.08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  Мероприятие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: «Путешествие на поезде» (проводит Полякова Е.С.).</a:t>
                      </a:r>
                    </a:p>
                    <a:p>
                      <a:pPr marL="342900" marR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</a:t>
                      </a:r>
                      <a:r>
                        <a:rPr lang="ru-RU" sz="1800" spc="-1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ea typeface="Times New Roman" panose="02020603050405020304"/>
                          <a:cs typeface="Times New Roman" pitchFamily="18" charset="0"/>
                          <a:sym typeface="+mn-ea"/>
                        </a:rPr>
                        <a:t> 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«Пальчиковая гимнастика. Улучшение памяти» (Проводит активист центра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strike="noStrike" spc="-1" baseline="0" dirty="0" err="1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Слабоденко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Л.Н.)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800" b="0" strike="noStrike" spc="-1" dirty="0" smtClean="0">
                        <a:solidFill>
                          <a:srgbClr val="231F2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11-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104038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13.08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Совместное физкультурно-оздоровительное мероприятие с «Движение первых»: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«А </a:t>
                      </a:r>
                      <a:r>
                        <a:rPr lang="ru-RU" sz="1800" b="0" strike="noStrike" spc="-1" baseline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ну-ка бабушки</a:t>
                      </a:r>
                      <a:r>
                        <a:rPr lang="ru-RU" sz="1800" b="0" strike="noStrike" spc="-1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</a:t>
                      </a:r>
                      <a:r>
                        <a:rPr lang="ru-RU" sz="1800" b="0" strike="noStrike" spc="-1" baseline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(проводит </a:t>
                      </a:r>
                      <a:r>
                        <a:rPr lang="ru-RU" sz="1800" b="0" strike="noStrike" spc="-1" baseline="0" dirty="0" err="1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Сергованцева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М.)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+mn-lt"/>
                        </a:rPr>
                        <a:t>10-00</a:t>
                      </a:r>
                      <a:endParaRPr lang="ru-RU" sz="18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1137545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20.08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ea typeface="Microsoft YaHei"/>
                          <a:cs typeface="Times New Roman" pitchFamily="18" charset="0"/>
                        </a:rPr>
                        <a:t>1.   Мероприятие: «День географа в России» </a:t>
                      </a:r>
                      <a:r>
                        <a:rPr lang="ru-RU" sz="1800" b="0" strike="noStrike" spc="-1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ea typeface="Microsoft YaHei"/>
                          <a:cs typeface="Times New Roman" pitchFamily="18" charset="0"/>
                        </a:rPr>
                        <a:t>(проводит Никитина И.В.)</a:t>
                      </a:r>
                      <a:endParaRPr lang="ru-RU" sz="1800" b="0" strike="noStrike" spc="-1" dirty="0" smtClean="0">
                        <a:solidFill>
                          <a:srgbClr val="231F2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itchFamily="18" charset="0"/>
                        <a:ea typeface="Microsoft YaHei"/>
                        <a:cs typeface="Times New Roman" pitchFamily="18" charset="0"/>
                      </a:endParaRPr>
                    </a:p>
                    <a:p>
                      <a:pPr marL="342900" marR="0" indent="-34290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ea typeface="Microsoft YaHei"/>
                          <a:cs typeface="Times New Roman" pitchFamily="18" charset="0"/>
                        </a:rPr>
                        <a:t>2.  Викторина: «Флаг державы – символ славы» (проводит Никитина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ea typeface="Microsoft YaHei"/>
                          <a:cs typeface="Times New Roman" pitchFamily="18" charset="0"/>
                        </a:rPr>
                        <a:t> И.В.)</a:t>
                      </a:r>
                      <a:endParaRPr lang="ru-RU" sz="1800" b="0" strike="noStrike" spc="-1" dirty="0" smtClean="0">
                        <a:solidFill>
                          <a:srgbClr val="231F2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Times New Roman" pitchFamily="18" charset="0"/>
                        <a:ea typeface="Microsoft YaHei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+mn-lt"/>
                        </a:rPr>
                        <a:t>11-00</a:t>
                      </a:r>
                      <a:endParaRPr lang="ru-RU" sz="1800" b="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6" name="object 49"/>
          <p:cNvPicPr/>
          <p:nvPr/>
        </p:nvPicPr>
        <p:blipFill>
          <a:blip r:embed="rId11"/>
          <a:stretch/>
        </p:blipFill>
        <p:spPr>
          <a:xfrm>
            <a:off x="349226" y="417478"/>
            <a:ext cx="1061615" cy="952560"/>
          </a:xfrm>
          <a:prstGeom prst="rect">
            <a:avLst/>
          </a:prstGeom>
          <a:ln>
            <a:noFill/>
          </a:ln>
        </p:spPr>
      </p:pic>
      <p:sp>
        <p:nvSpPr>
          <p:cNvPr id="47" name="CustomShape 10"/>
          <p:cNvSpPr/>
          <p:nvPr/>
        </p:nvSpPr>
        <p:spPr>
          <a:xfrm>
            <a:off x="1349358" y="417478"/>
            <a:ext cx="3231000" cy="107157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ЦЕНТР ОБЩЕНИЯ СТАРШЕГО ПОКОЛЕНИЯ </a:t>
            </a:r>
          </a:p>
          <a:p>
            <a:pPr>
              <a:lnSpc>
                <a:spcPct val="100000"/>
              </a:lnSpc>
            </a:pPr>
            <a:r>
              <a:rPr lang="ru-RU" sz="1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ТАШЛИНСКОГО РАЙОНА</a:t>
            </a:r>
          </a:p>
          <a:p>
            <a:pPr>
              <a:lnSpc>
                <a:spcPct val="100000"/>
              </a:lnSpc>
            </a:pPr>
            <a:r>
              <a:rPr lang="ru-RU" sz="1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«ЗОЛОТОЙ АКТИВ»</a:t>
            </a:r>
            <a:endParaRPr lang="ru-RU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90218" y="48052"/>
            <a:ext cx="4014253" cy="1408943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09027" y="362832"/>
            <a:ext cx="3095444" cy="779381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/>
              <a:t>НА</a:t>
            </a:r>
            <a:r>
              <a:rPr spc="-5"/>
              <a:t> </a:t>
            </a:r>
            <a:r>
              <a:rPr lang="ru-RU" spc="-10" dirty="0"/>
              <a:t> </a:t>
            </a:r>
            <a:r>
              <a:rPr lang="ru-RU" sz="3200" spc="-10" dirty="0" smtClean="0"/>
              <a:t>август</a:t>
            </a:r>
            <a:r>
              <a:rPr lang="ru-RU" spc="-10" dirty="0" smtClean="0"/>
              <a:t> </a:t>
            </a:r>
            <a:r>
              <a:rPr spc="-2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83532980183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Ташлинский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район, с. Ташла, ул. Довженко д. 45 А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номер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Руководитель КС 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Петушкова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Татьяна Петровна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063870" y="7061212"/>
            <a:ext cx="3865121" cy="8320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П</a:t>
            </a:r>
            <a:r>
              <a:rPr sz="16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онедельник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Пятница -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09:00</a:t>
            </a:r>
            <a:r>
              <a:rPr lang="ru-RU"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16:45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93342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 smtClean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r>
              <a:rPr lang="ru-RU" sz="800" spc="-2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Оренбургской </a:t>
            </a:r>
            <a:r>
              <a:rPr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135704" y="8204220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96193"/>
              </p:ext>
            </p:extLst>
          </p:nvPr>
        </p:nvGraphicFramePr>
        <p:xfrm>
          <a:off x="777854" y="1729121"/>
          <a:ext cx="6492034" cy="55119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8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867242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910412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665643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146604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24.08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800" spc="-1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ea typeface="Times New Roman" panose="02020603050405020304"/>
                          <a:cs typeface="Times New Roman" pitchFamily="18" charset="0"/>
                          <a:sym typeface="+mn-ea"/>
                        </a:rPr>
                        <a:t>1.   Лекция РО "Знание" в формате ВКС на тему: «Цифровой </a:t>
                      </a:r>
                      <a:r>
                        <a:rPr lang="ru-RU" sz="1800" spc="-1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ea typeface="Times New Roman" panose="02020603050405020304"/>
                          <a:cs typeface="Times New Roman" pitchFamily="18" charset="0"/>
                          <a:sym typeface="+mn-ea"/>
                        </a:rPr>
                        <a:t>суверенитет: </a:t>
                      </a:r>
                      <a:r>
                        <a:rPr lang="ru-RU" sz="1800" spc="-1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ea typeface="Times New Roman" panose="02020603050405020304"/>
                          <a:cs typeface="Times New Roman" pitchFamily="18" charset="0"/>
                          <a:sym typeface="+mn-ea"/>
                        </a:rPr>
                        <a:t>правила безопасности в киберпространстве».</a:t>
                      </a:r>
                    </a:p>
                    <a:p>
                      <a:pPr marL="342900" marR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2"/>
                        <a:tabLst/>
                        <a:defRPr/>
                      </a:pPr>
                      <a:r>
                        <a:rPr lang="ru-RU" sz="1800" spc="-1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ea typeface="Times New Roman" panose="02020603050405020304"/>
                          <a:cs typeface="Times New Roman" pitchFamily="18" charset="0"/>
                          <a:sym typeface="+mn-ea"/>
                        </a:rPr>
                        <a:t>Лекция </a:t>
                      </a:r>
                      <a:r>
                        <a:rPr lang="ru-RU" sz="1800" spc="-1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ea typeface="Times New Roman" panose="02020603050405020304"/>
                          <a:cs typeface="Times New Roman" pitchFamily="18" charset="0"/>
                          <a:sym typeface="+mn-ea"/>
                        </a:rPr>
                        <a:t>РО "Знание" в формате ВКС на ему:</a:t>
                      </a:r>
                      <a:r>
                        <a:rPr lang="ru-RU" sz="1800" spc="-1" baseline="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ea typeface="Times New Roman" panose="02020603050405020304"/>
                          <a:cs typeface="Times New Roman" pitchFamily="18" charset="0"/>
                          <a:sym typeface="+mn-ea"/>
                        </a:rPr>
                        <a:t> «</a:t>
                      </a:r>
                      <a:r>
                        <a:rPr lang="ru-RU" sz="1800" spc="-1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ea typeface="Times New Roman" panose="02020603050405020304"/>
                          <a:cs typeface="Times New Roman" pitchFamily="18" charset="0"/>
                          <a:sym typeface="+mn-ea"/>
                        </a:rPr>
                        <a:t>Цифровой след госслужащего: риски и правление репутацией</a:t>
                      </a:r>
                      <a:r>
                        <a:rPr lang="ru-RU" sz="1800" spc="-1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ea typeface="Times New Roman" panose="02020603050405020304"/>
                          <a:cs typeface="Times New Roman" pitchFamily="18" charset="0"/>
                          <a:sym typeface="+mn-ea"/>
                        </a:rPr>
                        <a:t>».</a:t>
                      </a:r>
                    </a:p>
                    <a:p>
                      <a:pPr marL="342900" marR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2"/>
                        <a:tabLst/>
                        <a:defRPr/>
                      </a:pPr>
                      <a:endParaRPr lang="ru-RU" sz="1800" spc="-1" dirty="0" smtClean="0">
                        <a:solidFill>
                          <a:srgbClr val="231F20"/>
                        </a:solidFill>
                        <a:latin typeface="Times New Roman" pitchFamily="18" charset="0"/>
                        <a:ea typeface="Times New Roman" panose="02020603050405020304"/>
                        <a:cs typeface="Times New Roman" pitchFamily="18" charset="0"/>
                        <a:sym typeface="+mn-ea"/>
                      </a:endParaRPr>
                    </a:p>
                    <a:p>
                      <a:pPr marL="342900" marR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2"/>
                        <a:tabLst/>
                        <a:defRPr/>
                      </a:pPr>
                      <a:r>
                        <a:rPr lang="ru-RU" sz="1800" spc="-1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ea typeface="Times New Roman" panose="02020603050405020304"/>
                          <a:cs typeface="Times New Roman" pitchFamily="18" charset="0"/>
                          <a:sym typeface="+mn-ea"/>
                        </a:rPr>
                        <a:t>Консультирование по </a:t>
                      </a:r>
                      <a:r>
                        <a:rPr lang="ru-RU" sz="1800" spc="-1" dirty="0" err="1" smtClean="0">
                          <a:solidFill>
                            <a:srgbClr val="231F20"/>
                          </a:solidFill>
                          <a:latin typeface="Times New Roman" pitchFamily="18" charset="0"/>
                          <a:ea typeface="Times New Roman" panose="02020603050405020304"/>
                          <a:cs typeface="Times New Roman" pitchFamily="18" charset="0"/>
                          <a:sym typeface="+mn-ea"/>
                        </a:rPr>
                        <a:t>МАХу</a:t>
                      </a:r>
                      <a:endParaRPr lang="ru-RU" sz="1800" spc="-1" dirty="0" smtClean="0">
                        <a:solidFill>
                          <a:srgbClr val="231F20"/>
                        </a:solidFill>
                        <a:latin typeface="Times New Roman" pitchFamily="18" charset="0"/>
                        <a:ea typeface="Times New Roman" panose="02020603050405020304"/>
                        <a:cs typeface="Times New Roman" pitchFamily="18" charset="0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+mn-lt"/>
                        </a:rPr>
                        <a:t>11.00</a:t>
                      </a:r>
                      <a:endParaRPr lang="ru-RU" sz="1800" b="0" dirty="0">
                        <a:latin typeface="+mn-lt"/>
                      </a:endParaRPr>
                    </a:p>
                  </a:txBody>
                  <a:tcPr/>
                </a:tc>
              </a:tr>
              <a:tr h="168023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27.08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800" spc="-1" baseline="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ea typeface="Times New Roman" panose="02020603050405020304"/>
                          <a:cs typeface="Times New Roman" pitchFamily="18" charset="0"/>
                          <a:sym typeface="+mn-ea"/>
                        </a:rPr>
                        <a:t>Интеллектуальное мероприятие: «Волшебный мир кино». (проводит Никитина И.В.)</a:t>
                      </a:r>
                    </a:p>
                    <a:p>
                      <a:pPr marL="342900" marR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ea typeface="Microsoft YaHei"/>
                          <a:cs typeface="Times New Roman" pitchFamily="18" charset="0"/>
                        </a:rPr>
                        <a:t>Беседа за круглым столом на тему: «Во саду ли в огороде» (проводит активист центра Пономарева М.П.). </a:t>
                      </a:r>
                    </a:p>
                    <a:p>
                      <a:pPr marL="342900" marR="0" indent="-34290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ea typeface="Microsoft YaHei"/>
                          <a:cs typeface="Times New Roman" pitchFamily="18" charset="0"/>
                        </a:rPr>
                        <a:t>Лекция:  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ea typeface="Microsoft YaHei"/>
                          <a:cs typeface="Times New Roman" pitchFamily="18" charset="0"/>
                        </a:rPr>
                        <a:t>«Возможности сетевого мессенджера МА</a:t>
                      </a:r>
                      <a:r>
                        <a:rPr lang="en-US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ea typeface="Microsoft YaHei"/>
                          <a:cs typeface="Times New Roman" pitchFamily="18" charset="0"/>
                        </a:rPr>
                        <a:t>X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ea typeface="Microsoft YaHei"/>
                          <a:cs typeface="Times New Roman" pitchFamily="18" charset="0"/>
                        </a:rPr>
                        <a:t>» (проводит  Полякова Е.С</a:t>
                      </a:r>
                      <a:r>
                        <a:rPr lang="ru-RU" sz="1800" b="0" strike="noStrike" spc="-1" baseline="0" dirty="0" smtClean="0">
                          <a:solidFill>
                            <a:srgbClr val="231F2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 pitchFamily="18" charset="0"/>
                          <a:ea typeface="Microsoft YaHei"/>
                          <a:cs typeface="Times New Roman" pitchFamily="18" charset="0"/>
                        </a:rPr>
                        <a:t>.)</a:t>
                      </a:r>
                      <a:endParaRPr lang="ru-RU" sz="1800" spc="-1" baseline="0" dirty="0" smtClean="0">
                        <a:solidFill>
                          <a:srgbClr val="231F20"/>
                        </a:solidFill>
                        <a:latin typeface="Times New Roman" pitchFamily="18" charset="0"/>
                        <a:ea typeface="Times New Roman" panose="02020603050405020304"/>
                        <a:cs typeface="Times New Roman" pitchFamily="18" charset="0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latin typeface="+mn-lt"/>
                        </a:rPr>
                        <a:t>11-00</a:t>
                      </a:r>
                      <a:endParaRPr lang="ru-RU" sz="1800" b="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6" name="object 49"/>
          <p:cNvPicPr/>
          <p:nvPr/>
        </p:nvPicPr>
        <p:blipFill>
          <a:blip r:embed="rId10"/>
          <a:stretch/>
        </p:blipFill>
        <p:spPr>
          <a:xfrm>
            <a:off x="335154" y="528325"/>
            <a:ext cx="1061615" cy="952560"/>
          </a:xfrm>
          <a:prstGeom prst="rect">
            <a:avLst/>
          </a:prstGeom>
          <a:ln>
            <a:noFill/>
          </a:ln>
        </p:spPr>
      </p:pic>
      <p:sp>
        <p:nvSpPr>
          <p:cNvPr id="47" name="CustomShape 10"/>
          <p:cNvSpPr/>
          <p:nvPr/>
        </p:nvSpPr>
        <p:spPr>
          <a:xfrm>
            <a:off x="1348391" y="528325"/>
            <a:ext cx="3231000" cy="12464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ЦЕНТР ОБЩЕНИЯ СТАРШЕГО ПОКОЛЕНИЯ </a:t>
            </a:r>
            <a:endParaRPr lang="ru-RU" sz="1800" b="0" strike="noStrike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ТАШЛИНСКОГО РАЙОНА</a:t>
            </a:r>
          </a:p>
          <a:p>
            <a:pPr>
              <a:lnSpc>
                <a:spcPct val="100000"/>
              </a:lnSpc>
            </a:pPr>
            <a:r>
              <a:rPr lang="ru-RU" sz="18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«ЗОЛОТОЙ АКТИВ»</a:t>
            </a: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67032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1617</TotalTime>
  <Words>336</Words>
  <Application>Microsoft Office PowerPoint</Application>
  <PresentationFormat>Произвольный</PresentationFormat>
  <Paragraphs>55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Microsoft YaHei</vt:lpstr>
      <vt:lpstr>Arial</vt:lpstr>
      <vt:lpstr>Calibri</vt:lpstr>
      <vt:lpstr>DejaVu Sans</vt:lpstr>
      <vt:lpstr>Times New Roman</vt:lpstr>
      <vt:lpstr>Office Theme</vt:lpstr>
      <vt:lpstr>МЕРОПРИЯТИЯ НА  август 2026</vt:lpstr>
      <vt:lpstr>МЕРОПРИЯТИЯ НА  август 2026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Белова Юлия Викторовна</cp:lastModifiedBy>
  <cp:revision>222</cp:revision>
  <dcterms:created xsi:type="dcterms:W3CDTF">2025-11-06T11:20:25Z</dcterms:created>
  <dcterms:modified xsi:type="dcterms:W3CDTF">2026-07-23T05:54:01Z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