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7" r:id="rId2"/>
    <p:sldId id="258" r:id="rId3"/>
  </p:sldIdLst>
  <p:sldSz cx="7556500" cy="10693400"/>
  <p:notesSz cx="7556500" cy="10693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552" y="7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275013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4279900" y="0"/>
            <a:ext cx="3275013" cy="5349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71604D-AE93-4350-9BAE-0E0C5251D7DE}" type="datetimeFigureOut">
              <a:rPr lang="ru-RU" smtClean="0"/>
              <a:pPr/>
              <a:t>30.10.2026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360613" y="801688"/>
            <a:ext cx="2835275" cy="40100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755650" y="5080000"/>
            <a:ext cx="6045200" cy="48117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10156825"/>
            <a:ext cx="3275013" cy="5349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4279900" y="10156825"/>
            <a:ext cx="3275013" cy="5349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A1E8D0-3370-4206-A228-F1F6E859D9F7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30383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9A1E8D0-3370-4206-A228-F1F6E859D9F7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0706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7213" y="3314954"/>
            <a:ext cx="6428422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4427" y="5988304"/>
            <a:ext cx="5293995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10/30/2026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10/30/2026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8142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4867" y="2459482"/>
            <a:ext cx="328983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10/30/2026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10/30/2026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10/30/2026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822835" y="316976"/>
            <a:ext cx="2316479" cy="1122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7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8142" y="2459482"/>
            <a:ext cx="6806565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71369" y="9944862"/>
            <a:ext cx="2420112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814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10/30/2026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5252" y="9944862"/>
            <a:ext cx="1739455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:a16="http://schemas.microsoft.com/office/drawing/2014/main" xmlns="" id="{C401BC21-B45F-3D40-8F64-4BE418C4FC93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90218" y="48052"/>
            <a:ext cx="4014253" cy="1408943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:a16="http://schemas.microsoft.com/office/drawing/2014/main" xmlns="" id="{831A6B3A-DEB8-1728-64CF-9A15DC387F64}"/>
              </a:ext>
            </a:extLst>
          </p:cNvPr>
          <p:cNvSpPr/>
          <p:nvPr/>
        </p:nvSpPr>
        <p:spPr>
          <a:xfrm>
            <a:off x="111243" y="7218907"/>
            <a:ext cx="7345680" cy="3365367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xmlns="" id="{1C39AD9F-9756-18A1-4676-65FE77ABF3B2}"/>
              </a:ext>
            </a:extLst>
          </p:cNvPr>
          <p:cNvGrpSpPr/>
          <p:nvPr/>
        </p:nvGrpSpPr>
        <p:grpSpPr>
          <a:xfrm>
            <a:off x="644464" y="8176450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:a16="http://schemas.microsoft.com/office/drawing/2014/main" xmlns="" id="{04564938-A2DB-2518-AFD1-E1D1C2BAD95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:a16="http://schemas.microsoft.com/office/drawing/2014/main" xmlns="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:a16="http://schemas.microsoft.com/office/drawing/2014/main" xmlns="" id="{C6924337-47B4-9E59-2AD4-F6E73162E1A6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:a16="http://schemas.microsoft.com/office/drawing/2014/main" xmlns="" id="{35076FA5-BA0E-D863-ABDB-C3451340926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:a16="http://schemas.microsoft.com/office/drawing/2014/main" xmlns="" id="{FE0A49B3-9DDD-AA72-EF1C-E26ADB4ACC14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:a16="http://schemas.microsoft.com/office/drawing/2014/main" xmlns="" id="{CA7CF0C0-35A9-D2D7-FD92-79A9050C46E7}"/>
                </a:ext>
              </a:extLst>
            </p:cNvPr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:a16="http://schemas.microsoft.com/office/drawing/2014/main" xmlns="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850258" y="173882"/>
            <a:ext cx="3440654" cy="774571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41325" marR="5715" algn="ctr">
              <a:lnSpc>
                <a:spcPts val="2700"/>
              </a:lnSpc>
              <a:spcBef>
                <a:spcPts val="640"/>
              </a:spcBef>
            </a:pPr>
            <a:r>
              <a:rPr sz="2800" spc="-10" dirty="0"/>
              <a:t>МЕРОПРИЯТИЯ </a:t>
            </a:r>
            <a:r>
              <a:rPr lang="ru-RU" sz="2800" spc="-10" dirty="0" smtClean="0"/>
              <a:t/>
            </a:r>
            <a:br>
              <a:rPr lang="ru-RU" sz="2800" spc="-10" dirty="0" smtClean="0"/>
            </a:br>
            <a:r>
              <a:rPr sz="2800" dirty="0" smtClean="0"/>
              <a:t>НА</a:t>
            </a:r>
            <a:r>
              <a:rPr sz="2800" spc="-5" dirty="0" smtClean="0"/>
              <a:t> </a:t>
            </a:r>
            <a:r>
              <a:rPr lang="ru-RU" sz="2800" spc="-10" dirty="0" smtClean="0"/>
              <a:t> НОЯБРЬ </a:t>
            </a:r>
            <a:r>
              <a:rPr sz="2800" spc="-20" dirty="0" smtClean="0"/>
              <a:t>202</a:t>
            </a:r>
            <a:r>
              <a:rPr lang="ru-RU" sz="2800" spc="-20" dirty="0"/>
              <a:t>6</a:t>
            </a:r>
            <a:endParaRPr sz="2800" spc="-20" dirty="0"/>
          </a:p>
        </p:txBody>
      </p:sp>
      <p:sp>
        <p:nvSpPr>
          <p:cNvPr id="43" name="object 43">
            <a:extLst>
              <a:ext uri="{FF2B5EF4-FFF2-40B4-BE49-F238E27FC236}">
                <a16:creationId xmlns:a16="http://schemas.microsoft.com/office/drawing/2014/main" xmlns="" id="{C643197E-C4A3-2ECA-19B5-B44DF1B31A2E}"/>
              </a:ext>
            </a:extLst>
          </p:cNvPr>
          <p:cNvSpPr txBox="1"/>
          <p:nvPr/>
        </p:nvSpPr>
        <p:spPr>
          <a:xfrm>
            <a:off x="628900" y="8441602"/>
            <a:ext cx="5114290" cy="2041456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44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44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44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>
                <a:solidFill>
                  <a:srgbClr val="FFFFFF"/>
                </a:solidFill>
                <a:latin typeface="Calibri"/>
                <a:cs typeface="Calibri"/>
              </a:rPr>
              <a:t>контакты</a:t>
            </a:r>
            <a:r>
              <a:rPr sz="1300" spc="-10" smtClean="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r>
              <a:rPr lang="ru-RU"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 83532980183</a:t>
            </a:r>
            <a:endParaRPr sz="1300" dirty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Адрес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: </a:t>
            </a: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Ташлинский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 район, с. Ташла, ул. Довженко д. 45 А</a:t>
            </a: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/>
            </a:r>
            <a:b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Контактный номер</a:t>
            </a: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ФИО Руководитель КС  </a:t>
            </a: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Петушкова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 Татьяна Петровна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:a16="http://schemas.microsoft.com/office/drawing/2014/main" xmlns="" id="{797366C2-E247-0149-04E1-7921DBE2C6E3}"/>
              </a:ext>
            </a:extLst>
          </p:cNvPr>
          <p:cNvSpPr txBox="1"/>
          <p:nvPr/>
        </p:nvSpPr>
        <p:spPr>
          <a:xfrm>
            <a:off x="3278184" y="7704154"/>
            <a:ext cx="3808556" cy="84747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sz="1600" b="1" dirty="0">
                <a:solidFill>
                  <a:srgbClr val="58595B"/>
                </a:solidFill>
                <a:latin typeface="Times New Roman" pitchFamily="18" charset="0"/>
                <a:cs typeface="Times New Roman" pitchFamily="18" charset="0"/>
              </a:rPr>
              <a:t>Время</a:t>
            </a:r>
            <a:r>
              <a:rPr sz="1600" b="1" spc="-65" dirty="0">
                <a:solidFill>
                  <a:srgbClr val="58595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Times New Roman" pitchFamily="18" charset="0"/>
                <a:cs typeface="Times New Roman" pitchFamily="18" charset="0"/>
              </a:rPr>
              <a:t>работы: </a:t>
            </a:r>
            <a:r>
              <a:rPr lang="ru-RU" sz="1600" b="1" spc="-10" dirty="0" smtClean="0">
                <a:solidFill>
                  <a:srgbClr val="58595B"/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sz="1600" b="1" spc="-10" dirty="0" err="1" smtClean="0">
                <a:solidFill>
                  <a:srgbClr val="58595B"/>
                </a:solidFill>
                <a:latin typeface="Times New Roman" pitchFamily="18" charset="0"/>
                <a:cs typeface="Times New Roman" pitchFamily="18" charset="0"/>
              </a:rPr>
              <a:t>онедельник</a:t>
            </a:r>
            <a:r>
              <a:rPr sz="1600" b="1" spc="-10" dirty="0" smtClean="0">
                <a:solidFill>
                  <a:srgbClr val="58595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b="1" dirty="0">
                <a:solidFill>
                  <a:srgbClr val="58595B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sz="1600" b="1" spc="-10" dirty="0">
                <a:solidFill>
                  <a:srgbClr val="58595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solidFill>
                  <a:srgbClr val="58595B"/>
                </a:solidFill>
                <a:latin typeface="Times New Roman" pitchFamily="18" charset="0"/>
                <a:cs typeface="Times New Roman" pitchFamily="18" charset="0"/>
              </a:rPr>
              <a:t>четверг </a:t>
            </a:r>
            <a:r>
              <a:rPr sz="1600" b="1" dirty="0" smtClean="0">
                <a:solidFill>
                  <a:srgbClr val="58595B"/>
                </a:solidFill>
                <a:latin typeface="Times New Roman" pitchFamily="18" charset="0"/>
                <a:cs typeface="Times New Roman" pitchFamily="18" charset="0"/>
              </a:rPr>
              <a:t>09:</a:t>
            </a:r>
            <a:r>
              <a:rPr lang="ru-RU" sz="1600" b="1" dirty="0" smtClean="0">
                <a:solidFill>
                  <a:srgbClr val="58595B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sz="1600" b="1" dirty="0" smtClean="0">
                <a:solidFill>
                  <a:srgbClr val="58595B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sz="1600" b="1" spc="-5" dirty="0" smtClean="0">
                <a:solidFill>
                  <a:srgbClr val="58595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b="1" dirty="0">
                <a:solidFill>
                  <a:srgbClr val="58595B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sz="1600" b="1" spc="-15" dirty="0">
                <a:solidFill>
                  <a:srgbClr val="58595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b="1" spc="-20" dirty="0" smtClean="0">
                <a:solidFill>
                  <a:srgbClr val="58595B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1600" b="1" spc="-20" dirty="0" smtClean="0">
                <a:solidFill>
                  <a:srgbClr val="58595B"/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r>
              <a:rPr sz="1600" b="1" spc="-20" dirty="0" smtClean="0">
                <a:solidFill>
                  <a:srgbClr val="58595B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1600" b="1" spc="-20" dirty="0" smtClean="0">
                <a:solidFill>
                  <a:srgbClr val="58595B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sz="1600" b="1" spc="-20" dirty="0" smtClean="0">
                <a:solidFill>
                  <a:srgbClr val="58595B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ru-RU" sz="1600" b="1" spc="-20" dirty="0">
                <a:solidFill>
                  <a:srgbClr val="58595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spc="-20" dirty="0" smtClean="0">
                <a:solidFill>
                  <a:srgbClr val="58595B"/>
                </a:solidFill>
                <a:latin typeface="Times New Roman" pitchFamily="18" charset="0"/>
                <a:cs typeface="Times New Roman" pitchFamily="18" charset="0"/>
              </a:rPr>
              <a:t>Пятница - </a:t>
            </a:r>
            <a:r>
              <a:rPr lang="ru-RU" sz="1600" b="1" dirty="0" smtClean="0">
                <a:solidFill>
                  <a:srgbClr val="58595B"/>
                </a:solidFill>
                <a:latin typeface="Times New Roman" pitchFamily="18" charset="0"/>
                <a:cs typeface="Times New Roman" pitchFamily="18" charset="0"/>
              </a:rPr>
              <a:t>09:00</a:t>
            </a:r>
            <a:r>
              <a:rPr lang="ru-RU" sz="1600" b="1" spc="-5" dirty="0" smtClean="0">
                <a:solidFill>
                  <a:srgbClr val="58595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solidFill>
                  <a:srgbClr val="58595B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ru-RU" sz="1600" b="1" spc="-15" dirty="0" smtClean="0">
                <a:solidFill>
                  <a:srgbClr val="58595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spc="-20" dirty="0" smtClean="0">
                <a:solidFill>
                  <a:srgbClr val="58595B"/>
                </a:solidFill>
                <a:latin typeface="Times New Roman" pitchFamily="18" charset="0"/>
                <a:cs typeface="Times New Roman" pitchFamily="18" charset="0"/>
              </a:rPr>
              <a:t>16:45</a:t>
            </a:r>
            <a:endParaRPr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:a16="http://schemas.microsoft.com/office/drawing/2014/main" xmlns="" id="{C92CC961-9BC4-F300-E421-2713ABA11078}"/>
              </a:ext>
            </a:extLst>
          </p:cNvPr>
          <p:cNvSpPr txBox="1"/>
          <p:nvPr/>
        </p:nvSpPr>
        <p:spPr>
          <a:xfrm>
            <a:off x="6123299" y="8786545"/>
            <a:ext cx="993342" cy="648895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 dirty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 smtClean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r>
              <a:rPr lang="ru-RU" sz="800" spc="-25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endParaRPr sz="800" dirty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sz="8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-20" dirty="0" smtClean="0">
                <a:solidFill>
                  <a:srgbClr val="FFFFFF"/>
                </a:solidFill>
                <a:latin typeface="Calibri"/>
                <a:cs typeface="Calibri"/>
              </a:rPr>
              <a:t>Оренбургской </a:t>
            </a:r>
            <a:r>
              <a:rPr sz="800" spc="-10" dirty="0" smtClean="0">
                <a:solidFill>
                  <a:srgbClr val="FFFFFF"/>
                </a:solidFill>
                <a:latin typeface="Calibri"/>
                <a:cs typeface="Calibri"/>
              </a:rPr>
              <a:t>области</a:t>
            </a:r>
            <a:endParaRPr sz="800" dirty="0">
              <a:latin typeface="Calibri"/>
              <a:cs typeface="Calibri"/>
            </a:endParaRP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xmlns="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xmlns="" id="{D4CE132A-9208-32F1-BD98-5734B46FED0C}"/>
              </a:ext>
            </a:extLst>
          </p:cNvPr>
          <p:cNvSpPr/>
          <p:nvPr/>
        </p:nvSpPr>
        <p:spPr>
          <a:xfrm>
            <a:off x="6475502" y="8036979"/>
            <a:ext cx="815410" cy="78234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:a16="http://schemas.microsoft.com/office/drawing/2014/main" xmlns="" id="{6DDD7394-D961-31A1-F65E-1023624613A4}"/>
              </a:ext>
            </a:extLst>
          </p:cNvPr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6582386" y="8255689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xmlns="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2424788"/>
              </p:ext>
            </p:extLst>
          </p:nvPr>
        </p:nvGraphicFramePr>
        <p:xfrm>
          <a:off x="563540" y="1703362"/>
          <a:ext cx="6563472" cy="57627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14380">
                  <a:extLst>
                    <a:ext uri="{9D8B030D-6E8A-4147-A177-3AD203B41FA5}">
                      <a16:colId xmlns:a16="http://schemas.microsoft.com/office/drawing/2014/main" xmlns="" val="4074742491"/>
                    </a:ext>
                  </a:extLst>
                </a:gridCol>
                <a:gridCol w="4929222">
                  <a:extLst>
                    <a:ext uri="{9D8B030D-6E8A-4147-A177-3AD203B41FA5}">
                      <a16:colId xmlns:a16="http://schemas.microsoft.com/office/drawing/2014/main" xmlns="" val="3160443083"/>
                    </a:ext>
                  </a:extLst>
                </a:gridCol>
                <a:gridCol w="919870">
                  <a:extLst>
                    <a:ext uri="{9D8B030D-6E8A-4147-A177-3AD203B41FA5}">
                      <a16:colId xmlns:a16="http://schemas.microsoft.com/office/drawing/2014/main" xmlns="" val="3299580881"/>
                    </a:ext>
                  </a:extLst>
                </a:gridCol>
              </a:tblGrid>
              <a:tr h="642096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42324205"/>
                  </a:ext>
                </a:extLst>
              </a:tr>
              <a:tr h="1983411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05.11</a:t>
                      </a:r>
                      <a:endParaRPr lang="ru-RU" sz="1800" b="1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22225" algn="l">
                        <a:buFont typeface="+mj-lt"/>
                        <a:buAutoNum type="arabicPeriod"/>
                      </a:pPr>
                      <a:r>
                        <a:rPr lang="ru-RU" sz="18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Мероприятие:</a:t>
                      </a:r>
                      <a:r>
                        <a:rPr lang="ru-RU" sz="18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«В единстве - наша сила:        помним, чтим, гордимся» посвященное Дню   народного единства.(Проводит Никитина И.В.)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800" b="0" strike="noStrike" spc="-1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1.1. РО Знание Лекция «Мы - Россия: Истоки и горизонты единства народов</a:t>
                      </a:r>
                      <a:endParaRPr lang="ru-RU" sz="1800" baseline="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 marL="0" indent="0" algn="l">
                        <a:buFont typeface="+mj-lt"/>
                        <a:buNone/>
                      </a:pPr>
                      <a:r>
                        <a:rPr lang="ru-RU" sz="18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2. Просмотр фильма «Живая вода Кавказа. Горный оазис» из материала Всероссийской общественной организации «Русское географическое общество».</a:t>
                      </a:r>
                      <a:endParaRPr lang="ru-RU" sz="18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11-</a:t>
                      </a:r>
                      <a:r>
                        <a:rPr lang="ru-RU" sz="1800" b="0" spc="-25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00</a:t>
                      </a:r>
                      <a:endParaRPr lang="ru-RU" sz="18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85952597"/>
                  </a:ext>
                </a:extLst>
              </a:tr>
              <a:tr h="1712946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+mn-lt"/>
                          <a:cs typeface="Calibri"/>
                        </a:rPr>
                        <a:t>10.11</a:t>
                      </a:r>
                      <a:endParaRPr lang="ru-RU" sz="1800" b="1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22225" algn="l">
                        <a:buFont typeface="+mj-lt"/>
                        <a:buAutoNum type="arabicPeriod"/>
                      </a:pPr>
                      <a:r>
                        <a:rPr lang="ru-RU" sz="18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РО Знание Лекция: «Служение Отчеству через профессиональное развитие: коллективный подход к раскрытию талантов.  </a:t>
                      </a:r>
                    </a:p>
                    <a:p>
                      <a:pPr marL="0" indent="22225" algn="l">
                        <a:buFont typeface="+mj-lt"/>
                        <a:buNone/>
                      </a:pPr>
                      <a:r>
                        <a:rPr lang="ru-RU" sz="18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2. РО Знание Лекция: «Профессиональное выгорание: что это такое и как с ним бороться». (Проводит психолог </a:t>
                      </a:r>
                      <a:r>
                        <a:rPr lang="ru-RU" sz="18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Лебеденко</a:t>
                      </a:r>
                      <a:r>
                        <a:rPr lang="ru-RU" sz="18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А.В.) </a:t>
                      </a:r>
                    </a:p>
                    <a:p>
                      <a:pPr marL="0" indent="22225" algn="l">
                        <a:buFont typeface="+mj-lt"/>
                        <a:buNone/>
                      </a:pPr>
                      <a:r>
                        <a:rPr lang="ru-RU" sz="18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3.</a:t>
                      </a:r>
                      <a:r>
                        <a:rPr lang="ru-RU" sz="1800" kern="120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Лекция и консультирование по пенсионным и социальным вопросам. (проводит руководитель</a:t>
                      </a:r>
                      <a:r>
                        <a:rPr lang="ru-RU" sz="18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КС </a:t>
                      </a:r>
                      <a:r>
                        <a:rPr lang="ru-RU" sz="1800" kern="1200" baseline="0" dirty="0" err="1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Петушкова</a:t>
                      </a:r>
                      <a:r>
                        <a:rPr lang="ru-RU" sz="1800" kern="1200" baseline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Т.П.)</a:t>
                      </a:r>
                      <a:endParaRPr lang="ru-RU" sz="1800" dirty="0" smtClean="0">
                        <a:solidFill>
                          <a:schemeClr val="dk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0" dirty="0" smtClean="0">
                          <a:latin typeface="+mn-lt"/>
                          <a:cs typeface="Calibri"/>
                        </a:rPr>
                        <a:t>14:00</a:t>
                      </a:r>
                      <a:endParaRPr lang="ru-RU" sz="1800" b="0" dirty="0">
                        <a:latin typeface="+mn-lt"/>
                        <a:cs typeface="Calibri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6" name="object 49"/>
          <p:cNvPicPr/>
          <p:nvPr/>
        </p:nvPicPr>
        <p:blipFill>
          <a:blip r:embed="rId11"/>
          <a:stretch/>
        </p:blipFill>
        <p:spPr>
          <a:xfrm>
            <a:off x="349226" y="417478"/>
            <a:ext cx="1061615" cy="952560"/>
          </a:xfrm>
          <a:prstGeom prst="rect">
            <a:avLst/>
          </a:prstGeom>
          <a:ln>
            <a:noFill/>
          </a:ln>
        </p:spPr>
      </p:pic>
      <p:sp>
        <p:nvSpPr>
          <p:cNvPr id="47" name="CustomShape 10"/>
          <p:cNvSpPr/>
          <p:nvPr/>
        </p:nvSpPr>
        <p:spPr>
          <a:xfrm>
            <a:off x="1349358" y="417478"/>
            <a:ext cx="3231000" cy="107157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l">
              <a:lnSpc>
                <a:spcPct val="100000"/>
              </a:lnSpc>
            </a:pPr>
            <a:r>
              <a:rPr lang="ru-RU" sz="16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ЦЕНТР ОБЩЕНИЯ </a:t>
            </a:r>
            <a:endParaRPr lang="ru-RU" sz="1600" b="0" strike="noStrike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  <a:ea typeface="DejaVu Sans"/>
            </a:endParaRPr>
          </a:p>
          <a:p>
            <a:pPr algn="l">
              <a:lnSpc>
                <a:spcPct val="100000"/>
              </a:lnSpc>
            </a:pPr>
            <a:r>
              <a:rPr lang="ru-RU" sz="1600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СОЦФОНДА</a:t>
            </a:r>
            <a:endParaRPr lang="ru-RU" sz="1600" b="0" strike="noStrike" spc="-1" dirty="0" smtClean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/>
              <a:ea typeface="DejaVu Sans"/>
            </a:endParaRPr>
          </a:p>
          <a:p>
            <a:pPr algn="l">
              <a:lnSpc>
                <a:spcPct val="100000"/>
              </a:lnSpc>
            </a:pPr>
            <a:r>
              <a:rPr lang="ru-RU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Ташлинского</a:t>
            </a:r>
            <a:r>
              <a:rPr lang="ru-RU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 </a:t>
            </a:r>
            <a:r>
              <a:rPr lang="ru-RU" sz="18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 района</a:t>
            </a:r>
          </a:p>
          <a:p>
            <a:pPr algn="l">
              <a:lnSpc>
                <a:spcPct val="100000"/>
              </a:lnSpc>
            </a:pPr>
            <a:r>
              <a:rPr lang="ru-RU" sz="18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 «ЗОЛОТОЙ АКТИВ»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6382984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0FFF5AC1-23FC-29AA-1322-19FB87EE7C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object 33">
            <a:extLst>
              <a:ext uri="{FF2B5EF4-FFF2-40B4-BE49-F238E27FC236}">
                <a16:creationId xmlns:a16="http://schemas.microsoft.com/office/drawing/2014/main" xmlns="" id="{C401BC21-B45F-3D40-8F64-4BE418C4FC9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490218" y="48053"/>
            <a:ext cx="4014253" cy="1266200"/>
          </a:xfrm>
          <a:prstGeom prst="rect">
            <a:avLst/>
          </a:prstGeom>
        </p:spPr>
      </p:pic>
      <p:sp>
        <p:nvSpPr>
          <p:cNvPr id="35" name="object 35">
            <a:extLst>
              <a:ext uri="{FF2B5EF4-FFF2-40B4-BE49-F238E27FC236}">
                <a16:creationId xmlns:a16="http://schemas.microsoft.com/office/drawing/2014/main" xmlns="" id="{831A6B3A-DEB8-1728-64CF-9A15DC387F64}"/>
              </a:ext>
            </a:extLst>
          </p:cNvPr>
          <p:cNvSpPr/>
          <p:nvPr/>
        </p:nvSpPr>
        <p:spPr>
          <a:xfrm>
            <a:off x="111243" y="7489839"/>
            <a:ext cx="7345680" cy="3094435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xmlns="" id="{1C39AD9F-9756-18A1-4676-65FE77ABF3B2}"/>
              </a:ext>
            </a:extLst>
          </p:cNvPr>
          <p:cNvGrpSpPr/>
          <p:nvPr/>
        </p:nvGrpSpPr>
        <p:grpSpPr>
          <a:xfrm>
            <a:off x="529859" y="8328491"/>
            <a:ext cx="1147890" cy="132842"/>
            <a:chOff x="644464" y="8176450"/>
            <a:chExt cx="1147890" cy="132842"/>
          </a:xfrm>
        </p:grpSpPr>
        <p:pic>
          <p:nvPicPr>
            <p:cNvPr id="36" name="object 36">
              <a:extLst>
                <a:ext uri="{FF2B5EF4-FFF2-40B4-BE49-F238E27FC236}">
                  <a16:creationId xmlns:a16="http://schemas.microsoft.com/office/drawing/2014/main" xmlns="" id="{04564938-A2DB-2518-AFD1-E1D1C2BAD956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4464" y="8176460"/>
              <a:ext cx="103162" cy="132829"/>
            </a:xfrm>
            <a:prstGeom prst="rect">
              <a:avLst/>
            </a:prstGeom>
          </p:spPr>
        </p:pic>
        <p:sp>
          <p:nvSpPr>
            <p:cNvPr id="37" name="object 37">
              <a:extLst>
                <a:ext uri="{FF2B5EF4-FFF2-40B4-BE49-F238E27FC236}">
                  <a16:creationId xmlns:a16="http://schemas.microsoft.com/office/drawing/2014/main" xmlns="" id="{BD4822B9-7346-D53D-4A5D-B01044287B16}"/>
                </a:ext>
              </a:extLst>
            </p:cNvPr>
            <p:cNvSpPr/>
            <p:nvPr/>
          </p:nvSpPr>
          <p:spPr>
            <a:xfrm>
              <a:off x="771347" y="8178076"/>
              <a:ext cx="94615" cy="129539"/>
            </a:xfrm>
            <a:custGeom>
              <a:avLst/>
              <a:gdLst/>
              <a:ahLst/>
              <a:cxnLst/>
              <a:rect l="l" t="t" r="r" b="b"/>
              <a:pathLst>
                <a:path w="94615" h="129540">
                  <a:moveTo>
                    <a:pt x="94272" y="0"/>
                  </a:moveTo>
                  <a:lnTo>
                    <a:pt x="0" y="0"/>
                  </a:lnTo>
                  <a:lnTo>
                    <a:pt x="0" y="20320"/>
                  </a:lnTo>
                  <a:lnTo>
                    <a:pt x="0" y="59690"/>
                  </a:lnTo>
                  <a:lnTo>
                    <a:pt x="0" y="80010"/>
                  </a:lnTo>
                  <a:lnTo>
                    <a:pt x="0" y="129540"/>
                  </a:lnTo>
                  <a:lnTo>
                    <a:pt x="23952" y="129540"/>
                  </a:lnTo>
                  <a:lnTo>
                    <a:pt x="23952" y="80010"/>
                  </a:lnTo>
                  <a:lnTo>
                    <a:pt x="86321" y="80010"/>
                  </a:lnTo>
                  <a:lnTo>
                    <a:pt x="86321" y="59690"/>
                  </a:lnTo>
                  <a:lnTo>
                    <a:pt x="23952" y="59690"/>
                  </a:lnTo>
                  <a:lnTo>
                    <a:pt x="23952" y="20320"/>
                  </a:lnTo>
                  <a:lnTo>
                    <a:pt x="94272" y="20320"/>
                  </a:lnTo>
                  <a:lnTo>
                    <a:pt x="942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>
              <a:extLst>
                <a:ext uri="{FF2B5EF4-FFF2-40B4-BE49-F238E27FC236}">
                  <a16:creationId xmlns:a16="http://schemas.microsoft.com/office/drawing/2014/main" xmlns="" id="{C6924337-47B4-9E59-2AD4-F6E73162E1A6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8787" y="8176459"/>
              <a:ext cx="292329" cy="132829"/>
            </a:xfrm>
            <a:prstGeom prst="rect">
              <a:avLst/>
            </a:prstGeom>
          </p:spPr>
        </p:pic>
        <p:pic>
          <p:nvPicPr>
            <p:cNvPr id="39" name="object 39">
              <a:extLst>
                <a:ext uri="{FF2B5EF4-FFF2-40B4-BE49-F238E27FC236}">
                  <a16:creationId xmlns:a16="http://schemas.microsoft.com/office/drawing/2014/main" xmlns="" id="{35076FA5-BA0E-D863-ABDB-C34513409264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01703" y="8176450"/>
              <a:ext cx="319170" cy="132842"/>
            </a:xfrm>
            <a:prstGeom prst="rect">
              <a:avLst/>
            </a:prstGeom>
          </p:spPr>
        </p:pic>
        <p:pic>
          <p:nvPicPr>
            <p:cNvPr id="40" name="object 40">
              <a:extLst>
                <a:ext uri="{FF2B5EF4-FFF2-40B4-BE49-F238E27FC236}">
                  <a16:creationId xmlns:a16="http://schemas.microsoft.com/office/drawing/2014/main" xmlns="" id="{FE0A49B3-9DDD-AA72-EF1C-E26ADB4ACC14}"/>
                </a:ext>
              </a:extLst>
            </p:cNvPr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545588" y="8178271"/>
              <a:ext cx="110324" cy="129146"/>
            </a:xfrm>
            <a:prstGeom prst="rect">
              <a:avLst/>
            </a:prstGeom>
          </p:spPr>
        </p:pic>
        <p:pic>
          <p:nvPicPr>
            <p:cNvPr id="41" name="object 41">
              <a:extLst>
                <a:ext uri="{FF2B5EF4-FFF2-40B4-BE49-F238E27FC236}">
                  <a16:creationId xmlns:a16="http://schemas.microsoft.com/office/drawing/2014/main" xmlns="" id="{CA7CF0C0-35A9-D2D7-FD92-79A9050C46E7}"/>
                </a:ext>
              </a:extLst>
            </p:cNvPr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679286" y="8178274"/>
              <a:ext cx="113068" cy="131013"/>
            </a:xfrm>
            <a:prstGeom prst="rect">
              <a:avLst/>
            </a:prstGeom>
          </p:spPr>
        </p:pic>
      </p:grpSp>
      <p:sp>
        <p:nvSpPr>
          <p:cNvPr id="42" name="object 42">
            <a:extLst>
              <a:ext uri="{FF2B5EF4-FFF2-40B4-BE49-F238E27FC236}">
                <a16:creationId xmlns:a16="http://schemas.microsoft.com/office/drawing/2014/main" xmlns="" id="{CEF42E5D-5CBC-4146-2EE1-F13902DD6F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705009" y="123989"/>
            <a:ext cx="3584670" cy="782778"/>
          </a:xfrm>
          <a:prstGeom prst="rect">
            <a:avLst/>
          </a:prstGeom>
        </p:spPr>
        <p:txBody>
          <a:bodyPr vert="horz" wrap="square" lIns="0" tIns="81280" rIns="0" bIns="0" rtlCol="0">
            <a:spAutoFit/>
          </a:bodyPr>
          <a:lstStyle/>
          <a:p>
            <a:pPr marL="439420" marR="5715" indent="-427355" algn="ctr">
              <a:lnSpc>
                <a:spcPts val="2700"/>
              </a:lnSpc>
              <a:spcBef>
                <a:spcPts val="640"/>
              </a:spcBef>
            </a:pPr>
            <a:r>
              <a:rPr sz="2800" spc="-10" dirty="0"/>
              <a:t>МЕРОПРИЯТИЯ </a:t>
            </a:r>
            <a:r>
              <a:rPr lang="ru-RU" sz="2800" spc="-10" dirty="0" smtClean="0"/>
              <a:t/>
            </a:r>
            <a:br>
              <a:rPr lang="ru-RU" sz="2800" spc="-10" dirty="0" smtClean="0"/>
            </a:br>
            <a:r>
              <a:rPr sz="2800" dirty="0" smtClean="0"/>
              <a:t>НА</a:t>
            </a:r>
            <a:r>
              <a:rPr sz="2800" spc="-5" dirty="0" smtClean="0"/>
              <a:t> </a:t>
            </a:r>
            <a:r>
              <a:rPr lang="ru-RU" sz="2800" spc="-10" dirty="0" smtClean="0"/>
              <a:t> НОЯБРЬ  </a:t>
            </a:r>
            <a:r>
              <a:rPr sz="2800" spc="-20" dirty="0" smtClean="0"/>
              <a:t>202</a:t>
            </a:r>
            <a:r>
              <a:rPr lang="ru-RU" sz="2800" spc="-20" dirty="0"/>
              <a:t>6</a:t>
            </a:r>
            <a:endParaRPr sz="2800" spc="-20" dirty="0"/>
          </a:p>
        </p:txBody>
      </p:sp>
      <p:sp>
        <p:nvSpPr>
          <p:cNvPr id="43" name="object 43">
            <a:extLst>
              <a:ext uri="{FF2B5EF4-FFF2-40B4-BE49-F238E27FC236}">
                <a16:creationId xmlns:a16="http://schemas.microsoft.com/office/drawing/2014/main" xmlns="" id="{C643197E-C4A3-2ECA-19B5-B44DF1B31A2E}"/>
              </a:ext>
            </a:extLst>
          </p:cNvPr>
          <p:cNvSpPr txBox="1"/>
          <p:nvPr/>
        </p:nvSpPr>
        <p:spPr>
          <a:xfrm>
            <a:off x="287846" y="8705177"/>
            <a:ext cx="5114290" cy="1851917"/>
          </a:xfrm>
          <a:prstGeom prst="rect">
            <a:avLst/>
          </a:prstGeom>
        </p:spPr>
        <p:txBody>
          <a:bodyPr vert="horz" wrap="square" lIns="0" tIns="174625" rIns="0" bIns="0" rtlCol="0">
            <a:spAutoFit/>
          </a:bodyPr>
          <a:lstStyle/>
          <a:p>
            <a:pPr marL="12700" marR="1196340">
              <a:lnSpc>
                <a:spcPct val="75800"/>
              </a:lnSpc>
              <a:spcBef>
                <a:spcPts val="1375"/>
              </a:spcBef>
            </a:pPr>
            <a:r>
              <a:rPr sz="3600" b="1" spc="-10" dirty="0">
                <a:solidFill>
                  <a:srgbClr val="FFFFFF"/>
                </a:solidFill>
                <a:latin typeface="Calibri"/>
                <a:cs typeface="Calibri"/>
              </a:rPr>
              <a:t>ПРИХОДИТЕ, </a:t>
            </a:r>
            <a:r>
              <a:rPr sz="3600" b="1" dirty="0">
                <a:solidFill>
                  <a:srgbClr val="FFFFFF"/>
                </a:solidFill>
                <a:latin typeface="Calibri"/>
                <a:cs typeface="Calibri"/>
              </a:rPr>
              <a:t>МЫ</a:t>
            </a:r>
            <a:r>
              <a:rPr sz="36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b="1" dirty="0">
                <a:solidFill>
                  <a:srgbClr val="FFFFFF"/>
                </a:solidFill>
                <a:latin typeface="Calibri"/>
                <a:cs typeface="Calibri"/>
              </a:rPr>
              <a:t>ВАС</a:t>
            </a:r>
            <a:r>
              <a:rPr sz="3600" b="1" spc="-1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3600" b="1" spc="-10" dirty="0">
                <a:solidFill>
                  <a:srgbClr val="FFFFFF"/>
                </a:solidFill>
                <a:latin typeface="Calibri"/>
                <a:cs typeface="Calibri"/>
              </a:rPr>
              <a:t>ЖДЕМ!</a:t>
            </a:r>
            <a:endParaRPr sz="3600" dirty="0">
              <a:latin typeface="Calibri"/>
              <a:cs typeface="Calibri"/>
            </a:endParaRPr>
          </a:p>
          <a:p>
            <a:pPr marL="15240">
              <a:lnSpc>
                <a:spcPts val="1430"/>
              </a:lnSpc>
              <a:spcBef>
                <a:spcPts val="1040"/>
              </a:spcBef>
            </a:pPr>
            <a:r>
              <a:rPr sz="1300" dirty="0">
                <a:solidFill>
                  <a:srgbClr val="FFFFFF"/>
                </a:solidFill>
                <a:latin typeface="Calibri"/>
                <a:cs typeface="Calibri"/>
              </a:rPr>
              <a:t>Наши</a:t>
            </a:r>
            <a:r>
              <a:rPr sz="1300" spc="-3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1300" spc="-10" dirty="0" err="1">
                <a:solidFill>
                  <a:srgbClr val="FFFFFF"/>
                </a:solidFill>
                <a:latin typeface="Calibri"/>
                <a:cs typeface="Calibri"/>
              </a:rPr>
              <a:t>контакты</a:t>
            </a:r>
            <a:r>
              <a:rPr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:</a:t>
            </a:r>
            <a:r>
              <a:rPr lang="ru-RU" sz="1300" spc="-10" dirty="0" smtClean="0">
                <a:solidFill>
                  <a:srgbClr val="FFFFFF"/>
                </a:solidFill>
                <a:latin typeface="Calibri"/>
                <a:cs typeface="Calibri"/>
              </a:rPr>
              <a:t> 83532980183</a:t>
            </a:r>
            <a:endParaRPr sz="1300" dirty="0">
              <a:latin typeface="Calibri"/>
              <a:cs typeface="Calibri"/>
            </a:endParaRP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Адрес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: </a:t>
            </a: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Ташлинский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 район, с. Ташла, ул. Довженко д. 45 А</a:t>
            </a: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/>
            </a:r>
            <a:b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</a:br>
            <a:r>
              <a:rPr lang="ru-RU" sz="1300" dirty="0">
                <a:solidFill>
                  <a:srgbClr val="FFFFFF"/>
                </a:solidFill>
                <a:latin typeface="Calibri"/>
                <a:cs typeface="Calibri"/>
              </a:rPr>
              <a:t>Контактный номер</a:t>
            </a:r>
          </a:p>
          <a:p>
            <a:pPr marL="15240" marR="5080">
              <a:lnSpc>
                <a:spcPts val="1300"/>
              </a:lnSpc>
              <a:spcBef>
                <a:spcPts val="130"/>
              </a:spcBef>
            </a:pP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ФИО Руководитель КС  </a:t>
            </a:r>
            <a:r>
              <a:rPr lang="ru-RU" sz="1300" dirty="0" err="1" smtClean="0">
                <a:solidFill>
                  <a:srgbClr val="FFFFFF"/>
                </a:solidFill>
                <a:latin typeface="Calibri"/>
                <a:cs typeface="Calibri"/>
              </a:rPr>
              <a:t>Петушкова</a:t>
            </a:r>
            <a:r>
              <a:rPr lang="ru-RU" sz="1300" dirty="0" smtClean="0">
                <a:solidFill>
                  <a:srgbClr val="FFFFFF"/>
                </a:solidFill>
                <a:latin typeface="Calibri"/>
                <a:cs typeface="Calibri"/>
              </a:rPr>
              <a:t> Татьяна Петровна</a:t>
            </a:r>
            <a:endParaRPr sz="1300" dirty="0">
              <a:latin typeface="Calibri"/>
              <a:cs typeface="Calibri"/>
            </a:endParaRPr>
          </a:p>
        </p:txBody>
      </p:sp>
      <p:sp>
        <p:nvSpPr>
          <p:cNvPr id="44" name="object 44">
            <a:extLst>
              <a:ext uri="{FF2B5EF4-FFF2-40B4-BE49-F238E27FC236}">
                <a16:creationId xmlns:a16="http://schemas.microsoft.com/office/drawing/2014/main" xmlns="" id="{797366C2-E247-0149-04E1-7921DBE2C6E3}"/>
              </a:ext>
            </a:extLst>
          </p:cNvPr>
          <p:cNvSpPr txBox="1"/>
          <p:nvPr/>
        </p:nvSpPr>
        <p:spPr>
          <a:xfrm>
            <a:off x="2873226" y="7735170"/>
            <a:ext cx="3936559" cy="8572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indent="1948814">
              <a:lnSpc>
                <a:spcPct val="112799"/>
              </a:lnSpc>
              <a:spcBef>
                <a:spcPts val="100"/>
              </a:spcBef>
            </a:pPr>
            <a:r>
              <a:rPr sz="1600" b="1" dirty="0">
                <a:solidFill>
                  <a:srgbClr val="58595B"/>
                </a:solidFill>
                <a:latin typeface="Times New Roman" pitchFamily="18" charset="0"/>
                <a:cs typeface="Times New Roman" pitchFamily="18" charset="0"/>
              </a:rPr>
              <a:t>Время</a:t>
            </a:r>
            <a:r>
              <a:rPr sz="1600" b="1" spc="-65" dirty="0">
                <a:solidFill>
                  <a:srgbClr val="58595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b="1" spc="-10" dirty="0">
                <a:solidFill>
                  <a:srgbClr val="58595B"/>
                </a:solidFill>
                <a:latin typeface="Times New Roman" pitchFamily="18" charset="0"/>
                <a:cs typeface="Times New Roman" pitchFamily="18" charset="0"/>
              </a:rPr>
              <a:t>работы: </a:t>
            </a:r>
            <a:r>
              <a:rPr lang="ru-RU" sz="1600" b="1" spc="-10" dirty="0" smtClean="0">
                <a:solidFill>
                  <a:srgbClr val="58595B"/>
                </a:solidFill>
                <a:latin typeface="Times New Roman" pitchFamily="18" charset="0"/>
                <a:cs typeface="Times New Roman" pitchFamily="18" charset="0"/>
              </a:rPr>
              <a:t>П</a:t>
            </a:r>
            <a:r>
              <a:rPr sz="1600" b="1" spc="-10" dirty="0" err="1" smtClean="0">
                <a:solidFill>
                  <a:srgbClr val="58595B"/>
                </a:solidFill>
                <a:latin typeface="Times New Roman" pitchFamily="18" charset="0"/>
                <a:cs typeface="Times New Roman" pitchFamily="18" charset="0"/>
              </a:rPr>
              <a:t>онедельник</a:t>
            </a:r>
            <a:r>
              <a:rPr sz="1600" b="1" spc="-10" dirty="0" smtClean="0">
                <a:solidFill>
                  <a:srgbClr val="58595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b="1" dirty="0">
                <a:solidFill>
                  <a:srgbClr val="58595B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sz="1600" b="1" spc="-10" dirty="0">
                <a:solidFill>
                  <a:srgbClr val="58595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solidFill>
                  <a:srgbClr val="58595B"/>
                </a:solidFill>
                <a:latin typeface="Times New Roman" pitchFamily="18" charset="0"/>
                <a:cs typeface="Times New Roman" pitchFamily="18" charset="0"/>
              </a:rPr>
              <a:t>четверг </a:t>
            </a:r>
            <a:r>
              <a:rPr sz="1600" b="1" dirty="0" smtClean="0">
                <a:solidFill>
                  <a:srgbClr val="58595B"/>
                </a:solidFill>
                <a:latin typeface="Times New Roman" pitchFamily="18" charset="0"/>
                <a:cs typeface="Times New Roman" pitchFamily="18" charset="0"/>
              </a:rPr>
              <a:t>09:</a:t>
            </a:r>
            <a:r>
              <a:rPr lang="ru-RU" sz="1600" b="1" dirty="0" smtClean="0">
                <a:solidFill>
                  <a:srgbClr val="58595B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sz="1600" b="1" dirty="0" smtClean="0">
                <a:solidFill>
                  <a:srgbClr val="58595B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sz="1600" b="1" spc="-5" dirty="0" smtClean="0">
                <a:solidFill>
                  <a:srgbClr val="58595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b="1" dirty="0">
                <a:solidFill>
                  <a:srgbClr val="58595B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sz="1600" b="1" spc="-15" dirty="0">
                <a:solidFill>
                  <a:srgbClr val="58595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sz="1600" b="1" spc="-20" dirty="0" smtClean="0">
                <a:solidFill>
                  <a:srgbClr val="58595B"/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1600" b="1" spc="-20" dirty="0" smtClean="0">
                <a:solidFill>
                  <a:srgbClr val="58595B"/>
                </a:solidFill>
                <a:latin typeface="Times New Roman" pitchFamily="18" charset="0"/>
                <a:cs typeface="Times New Roman" pitchFamily="18" charset="0"/>
              </a:rPr>
              <a:t>8</a:t>
            </a:r>
            <a:r>
              <a:rPr sz="1600" b="1" spc="-20" dirty="0" smtClean="0">
                <a:solidFill>
                  <a:srgbClr val="58595B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1600" b="1" spc="-20" dirty="0" smtClean="0">
                <a:solidFill>
                  <a:srgbClr val="58595B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sz="1600" b="1" spc="-20" dirty="0" smtClean="0">
                <a:solidFill>
                  <a:srgbClr val="58595B"/>
                </a:solidFill>
                <a:latin typeface="Times New Roman" pitchFamily="18" charset="0"/>
                <a:cs typeface="Times New Roman" pitchFamily="18" charset="0"/>
              </a:rPr>
              <a:t>0</a:t>
            </a:r>
            <a:r>
              <a:rPr lang="ru-RU" sz="1600" b="1" spc="-20" dirty="0">
                <a:solidFill>
                  <a:srgbClr val="58595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spc="-20" dirty="0" smtClean="0">
                <a:solidFill>
                  <a:srgbClr val="58595B"/>
                </a:solidFill>
                <a:latin typeface="Times New Roman" pitchFamily="18" charset="0"/>
                <a:cs typeface="Times New Roman" pitchFamily="18" charset="0"/>
              </a:rPr>
              <a:t>Пятница - </a:t>
            </a:r>
            <a:r>
              <a:rPr lang="ru-RU" sz="1600" b="1" dirty="0" smtClean="0">
                <a:solidFill>
                  <a:srgbClr val="58595B"/>
                </a:solidFill>
                <a:latin typeface="Times New Roman" pitchFamily="18" charset="0"/>
                <a:cs typeface="Times New Roman" pitchFamily="18" charset="0"/>
              </a:rPr>
              <a:t>09:00</a:t>
            </a:r>
            <a:r>
              <a:rPr lang="ru-RU" sz="1600" b="1" spc="-5" dirty="0" smtClean="0">
                <a:solidFill>
                  <a:srgbClr val="58595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solidFill>
                  <a:srgbClr val="58595B"/>
                </a:solidFill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ru-RU" sz="1600" b="1" spc="-15" dirty="0" smtClean="0">
                <a:solidFill>
                  <a:srgbClr val="58595B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spc="-20" dirty="0" smtClean="0">
                <a:solidFill>
                  <a:srgbClr val="58595B"/>
                </a:solidFill>
                <a:latin typeface="Times New Roman" pitchFamily="18" charset="0"/>
                <a:cs typeface="Times New Roman" pitchFamily="18" charset="0"/>
              </a:rPr>
              <a:t>16:45</a:t>
            </a:r>
            <a:endParaRPr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5" name="object 45">
            <a:extLst>
              <a:ext uri="{FF2B5EF4-FFF2-40B4-BE49-F238E27FC236}">
                <a16:creationId xmlns:a16="http://schemas.microsoft.com/office/drawing/2014/main" xmlns="" id="{C92CC961-9BC4-F300-E421-2713ABA11078}"/>
              </a:ext>
            </a:extLst>
          </p:cNvPr>
          <p:cNvSpPr txBox="1"/>
          <p:nvPr/>
        </p:nvSpPr>
        <p:spPr>
          <a:xfrm>
            <a:off x="6123299" y="8786545"/>
            <a:ext cx="993342" cy="648895"/>
          </a:xfrm>
          <a:prstGeom prst="rect">
            <a:avLst/>
          </a:prstGeom>
        </p:spPr>
        <p:txBody>
          <a:bodyPr vert="horz" wrap="square" lIns="0" tIns="33019" rIns="0" bIns="0" rtlCol="0">
            <a:spAutoFit/>
          </a:bodyPr>
          <a:lstStyle/>
          <a:p>
            <a:pPr marL="12700" marR="120650">
              <a:lnSpc>
                <a:spcPts val="800"/>
              </a:lnSpc>
              <a:spcBef>
                <a:spcPts val="259"/>
              </a:spcBef>
            </a:pP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Отделение Фонда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пенсионного</a:t>
            </a:r>
            <a:endParaRPr sz="800" dirty="0">
              <a:latin typeface="Calibri"/>
              <a:cs typeface="Calibri"/>
            </a:endParaRPr>
          </a:p>
          <a:p>
            <a:pPr marL="12700" marR="21590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и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 социального</a:t>
            </a:r>
            <a:r>
              <a:rPr sz="800" spc="50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10" dirty="0">
                <a:solidFill>
                  <a:srgbClr val="FFFFFF"/>
                </a:solidFill>
                <a:latin typeface="Calibri"/>
                <a:cs typeface="Calibri"/>
              </a:rPr>
              <a:t>страхования</a:t>
            </a:r>
            <a:r>
              <a:rPr sz="800" spc="10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sz="800" spc="-25" dirty="0" smtClean="0">
                <a:solidFill>
                  <a:srgbClr val="FFFFFF"/>
                </a:solidFill>
                <a:latin typeface="Calibri"/>
                <a:cs typeface="Calibri"/>
              </a:rPr>
              <a:t>РФ</a:t>
            </a:r>
            <a:r>
              <a:rPr lang="ru-RU" sz="800" spc="-25" dirty="0" smtClean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endParaRPr sz="800" dirty="0">
              <a:latin typeface="Calibri"/>
              <a:cs typeface="Calibri"/>
            </a:endParaRPr>
          </a:p>
          <a:p>
            <a:pPr marL="12700" marR="5080">
              <a:lnSpc>
                <a:spcPts val="800"/>
              </a:lnSpc>
            </a:pPr>
            <a:r>
              <a:rPr sz="800" dirty="0">
                <a:solidFill>
                  <a:srgbClr val="FFFFFF"/>
                </a:solidFill>
                <a:latin typeface="Calibri"/>
                <a:cs typeface="Calibri"/>
              </a:rPr>
              <a:t>по</a:t>
            </a:r>
            <a:r>
              <a:rPr sz="800" spc="45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ru-RU" sz="800" spc="-20" dirty="0" smtClean="0">
                <a:solidFill>
                  <a:srgbClr val="FFFFFF"/>
                </a:solidFill>
                <a:latin typeface="Calibri"/>
                <a:cs typeface="Calibri"/>
              </a:rPr>
              <a:t>Оренбургской </a:t>
            </a:r>
            <a:r>
              <a:rPr sz="800" spc="-10" dirty="0" smtClean="0">
                <a:solidFill>
                  <a:srgbClr val="FFFFFF"/>
                </a:solidFill>
                <a:latin typeface="Calibri"/>
                <a:cs typeface="Calibri"/>
              </a:rPr>
              <a:t>области</a:t>
            </a:r>
            <a:endParaRPr sz="800" dirty="0">
              <a:latin typeface="Calibri"/>
              <a:cs typeface="Calibri"/>
            </a:endParaRPr>
          </a:p>
        </p:txBody>
      </p:sp>
      <p:sp>
        <p:nvSpPr>
          <p:cNvPr id="3" name="Прямоугольник: скругленные углы 2">
            <a:extLst>
              <a:ext uri="{FF2B5EF4-FFF2-40B4-BE49-F238E27FC236}">
                <a16:creationId xmlns:a16="http://schemas.microsoft.com/office/drawing/2014/main" xmlns="" id="{2C9ECA98-8A1C-8ED0-D2A5-6AC16AC4EF91}"/>
              </a:ext>
            </a:extLst>
          </p:cNvPr>
          <p:cNvSpPr/>
          <p:nvPr/>
        </p:nvSpPr>
        <p:spPr>
          <a:xfrm>
            <a:off x="6140450" y="9593631"/>
            <a:ext cx="874963" cy="858469"/>
          </a:xfrm>
          <a:prstGeom prst="roundRect">
            <a:avLst>
              <a:gd name="adj" fmla="val 8611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xmlns="" id="{D4CE132A-9208-32F1-BD98-5734B46FED0C}"/>
              </a:ext>
            </a:extLst>
          </p:cNvPr>
          <p:cNvSpPr/>
          <p:nvPr/>
        </p:nvSpPr>
        <p:spPr>
          <a:xfrm>
            <a:off x="6412070" y="8106105"/>
            <a:ext cx="815410" cy="81540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8" name="object 48">
            <a:extLst>
              <a:ext uri="{FF2B5EF4-FFF2-40B4-BE49-F238E27FC236}">
                <a16:creationId xmlns:a16="http://schemas.microsoft.com/office/drawing/2014/main" xmlns="" id="{6DDD7394-D961-31A1-F65E-1023624613A4}"/>
              </a:ext>
            </a:extLst>
          </p:cNvPr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484737" y="8248521"/>
            <a:ext cx="601642" cy="516559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A2385F59-48D0-3993-26DA-CF6757651D0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3042" y="9577102"/>
            <a:ext cx="862371" cy="862371"/>
          </a:xfrm>
          <a:prstGeom prst="rect">
            <a:avLst/>
          </a:prstGeom>
        </p:spPr>
      </p:pic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xmlns="" id="{A0EB2BAB-12EA-C019-1F86-9CABE0AA32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3921740"/>
              </p:ext>
            </p:extLst>
          </p:nvPr>
        </p:nvGraphicFramePr>
        <p:xfrm>
          <a:off x="662694" y="1417611"/>
          <a:ext cx="6420596" cy="61436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33856">
                  <a:extLst>
                    <a:ext uri="{9D8B030D-6E8A-4147-A177-3AD203B41FA5}">
                      <a16:colId xmlns:a16="http://schemas.microsoft.com/office/drawing/2014/main" xmlns="" val="4074742491"/>
                    </a:ext>
                  </a:extLst>
                </a:gridCol>
                <a:gridCol w="4786346">
                  <a:extLst>
                    <a:ext uri="{9D8B030D-6E8A-4147-A177-3AD203B41FA5}">
                      <a16:colId xmlns:a16="http://schemas.microsoft.com/office/drawing/2014/main" xmlns="" val="3160443083"/>
                    </a:ext>
                  </a:extLst>
                </a:gridCol>
                <a:gridCol w="900394">
                  <a:extLst>
                    <a:ext uri="{9D8B030D-6E8A-4147-A177-3AD203B41FA5}">
                      <a16:colId xmlns:a16="http://schemas.microsoft.com/office/drawing/2014/main" xmlns="" val="3299580881"/>
                    </a:ext>
                  </a:extLst>
                </a:gridCol>
              </a:tblGrid>
              <a:tr h="837837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Дата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Мероприятие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+mn-lt"/>
                        </a:rPr>
                        <a:t>Время</a:t>
                      </a:r>
                    </a:p>
                    <a:p>
                      <a:pPr algn="ctr"/>
                      <a:r>
                        <a:rPr lang="ru-RU" dirty="0">
                          <a:latin typeface="+mn-lt"/>
                        </a:rPr>
                        <a:t>начала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42324205"/>
                  </a:ext>
                </a:extLst>
              </a:tr>
              <a:tr h="2314746">
                <a:tc>
                  <a:txBody>
                    <a:bodyPr/>
                    <a:lstStyle/>
                    <a:p>
                      <a:pPr algn="ctr"/>
                      <a:r>
                        <a:rPr lang="ru-RU" b="1" dirty="0" smtClean="0">
                          <a:latin typeface="+mn-lt"/>
                        </a:rPr>
                        <a:t>12.11</a:t>
                      </a:r>
                      <a:endParaRPr lang="ru-RU" b="1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22225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ru-RU" sz="18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ea typeface="Microsoft YaHei"/>
                          <a:cs typeface="Times New Roman" pitchFamily="18" charset="0"/>
                        </a:rPr>
                        <a:t> Игра-викторина</a:t>
                      </a:r>
                      <a:r>
                        <a:rPr lang="ru-RU" sz="1800" b="0" strike="noStrike" spc="-1" baseline="0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ea typeface="Microsoft YaHei"/>
                          <a:cs typeface="Times New Roman" pitchFamily="18" charset="0"/>
                        </a:rPr>
                        <a:t>: «</a:t>
                      </a:r>
                      <a:r>
                        <a:rPr lang="ru-RU" sz="18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ea typeface="Microsoft YaHei"/>
                          <a:cs typeface="Times New Roman" pitchFamily="18" charset="0"/>
                        </a:rPr>
                        <a:t>Синичкин день: теплые встречи и добрые традиции». (Проводит Никитина И.В.) </a:t>
                      </a:r>
                    </a:p>
                    <a:p>
                      <a:pPr marL="0" marR="0" indent="22225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ru-RU" sz="1800" b="0" strike="noStrike" spc="-1" baseline="0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Microsoft YaHei"/>
                          <a:cs typeface="Times New Roman" panose="02020603050405020304" pitchFamily="18" charset="0"/>
                        </a:rPr>
                        <a:t> Консультация:</a:t>
                      </a:r>
                      <a:r>
                        <a:rPr lang="ru-RU" sz="1800" b="0" strike="noStrike" spc="-1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Microsoft YaHei"/>
                          <a:cs typeface="Times New Roman" panose="02020603050405020304" pitchFamily="18" charset="0"/>
                        </a:rPr>
                        <a:t> «Возможности сетевого </a:t>
                      </a:r>
                      <a:r>
                        <a:rPr lang="ru-RU" sz="1800" b="0" strike="noStrike" spc="-1" dirty="0" err="1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Microsoft YaHei"/>
                          <a:cs typeface="Times New Roman" panose="02020603050405020304" pitchFamily="18" charset="0"/>
                        </a:rPr>
                        <a:t>мессенджера</a:t>
                      </a:r>
                      <a:r>
                        <a:rPr lang="ru-RU" sz="1800" b="0" strike="noStrike" spc="-1" dirty="0" smtClean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Microsoft YaHei"/>
                          <a:cs typeface="Times New Roman" panose="02020603050405020304" pitchFamily="18" charset="0"/>
                        </a:rPr>
                        <a:t> МАХ» (</a:t>
                      </a:r>
                      <a:r>
                        <a:rPr lang="ru-RU" sz="1800" b="0" strike="noStrike" spc="-1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ea typeface="Microsoft YaHei"/>
                          <a:cs typeface="Times New Roman" panose="02020603050405020304" pitchFamily="18" charset="0"/>
                        </a:rPr>
                        <a:t>проводит </a:t>
                      </a:r>
                      <a:r>
                        <a:rPr lang="ru-RU" sz="1800" b="0" strike="noStrike" spc="-1" baseline="0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ea typeface="Microsoft YaHei"/>
                          <a:cs typeface="Times New Roman" panose="02020603050405020304" pitchFamily="18" charset="0"/>
                        </a:rPr>
                        <a:t> специалист </a:t>
                      </a:r>
                      <a:r>
                        <a:rPr lang="ru-RU" sz="1800" b="0" strike="noStrike" spc="-1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ea typeface="Microsoft YaHei"/>
                          <a:cs typeface="Times New Roman" panose="02020603050405020304" pitchFamily="18" charset="0"/>
                        </a:rPr>
                        <a:t>Полякова</a:t>
                      </a:r>
                      <a:r>
                        <a:rPr lang="ru-RU" sz="1800" b="0" strike="noStrike" spc="-1" baseline="0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ea typeface="Microsoft YaHei"/>
                          <a:cs typeface="Times New Roman" panose="02020603050405020304" pitchFamily="18" charset="0"/>
                        </a:rPr>
                        <a:t> Е.С.)</a:t>
                      </a:r>
                      <a:r>
                        <a:rPr lang="ru-RU" sz="1800" b="0" strike="noStrike" spc="-1" dirty="0" smtClean="0">
                          <a:solidFill>
                            <a:srgbClr val="231F20"/>
                          </a:solidFill>
                          <a:latin typeface="Times New Roman" panose="02020603050405020304" pitchFamily="18" charset="0"/>
                          <a:ea typeface="Microsoft YaHei"/>
                          <a:cs typeface="Times New Roman" panose="02020603050405020304" pitchFamily="18" charset="0"/>
                        </a:rPr>
                        <a:t> </a:t>
                      </a:r>
                      <a:endParaRPr lang="ru-RU" sz="1800" b="0" strike="noStrike" spc="-1" dirty="0" smtClean="0">
                        <a:solidFill>
                          <a:srgbClr val="231F2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 pitchFamily="18" charset="0"/>
                        <a:ea typeface="Microsoft YaHei"/>
                        <a:cs typeface="Times New Roman" pitchFamily="18" charset="0"/>
                      </a:endParaRPr>
                    </a:p>
                    <a:p>
                      <a:pPr marL="0" marR="0" indent="22225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ru-RU" sz="18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ea typeface="Microsoft YaHei"/>
                          <a:cs typeface="Times New Roman" pitchFamily="18" charset="0"/>
                        </a:rPr>
                        <a:t> РО Знание «Кино большой страны: искусство, которое объединяет</a:t>
                      </a:r>
                      <a:endParaRPr lang="ru-RU" dirty="0">
                        <a:latin typeface="+mn-lt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latin typeface="+mn-lt"/>
                        </a:rPr>
                        <a:t>11-00</a:t>
                      </a:r>
                      <a:endParaRPr lang="ru-RU" dirty="0">
                        <a:latin typeface="+mn-lt"/>
                      </a:endParaRPr>
                    </a:p>
                  </a:txBody>
                  <a:tcPr/>
                </a:tc>
              </a:tr>
              <a:tr h="1481437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spc="-10" dirty="0" smtClean="0">
                          <a:solidFill>
                            <a:srgbClr val="231F20"/>
                          </a:solidFill>
                          <a:latin typeface="+mn-lt"/>
                          <a:cs typeface="Calibri"/>
                        </a:rPr>
                        <a:t>19.11</a:t>
                      </a:r>
                      <a:endParaRPr lang="ru-RU" sz="1800" b="1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 algn="l">
                        <a:lnSpc>
                          <a:spcPct val="100000"/>
                        </a:lnSpc>
                        <a:buFont typeface="+mj-lt"/>
                        <a:buAutoNum type="arabicPeriod"/>
                      </a:pPr>
                      <a:r>
                        <a:rPr lang="ru-RU" sz="18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ea typeface="Microsoft YaHei"/>
                          <a:cs typeface="Times New Roman" pitchFamily="18" charset="0"/>
                        </a:rPr>
                        <a:t> Мероприятие</a:t>
                      </a:r>
                      <a:r>
                        <a:rPr lang="ru-RU" sz="18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ea typeface="Microsoft YaHei"/>
                          <a:cs typeface="Times New Roman" pitchFamily="18" charset="0"/>
                        </a:rPr>
                        <a:t>:</a:t>
                      </a:r>
                      <a:r>
                        <a:rPr lang="ru-RU" sz="1800" b="0" strike="noStrike" spc="-1" baseline="0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ea typeface="Microsoft YaHei"/>
                          <a:cs typeface="Times New Roman" pitchFamily="18" charset="0"/>
                        </a:rPr>
                        <a:t> «Он сам был первым нашим университетом» </a:t>
                      </a:r>
                      <a:r>
                        <a:rPr lang="ru-RU" sz="1800" b="0" strike="noStrike" spc="-1" baseline="0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ea typeface="Microsoft YaHei"/>
                          <a:cs typeface="Times New Roman" pitchFamily="18" charset="0"/>
                        </a:rPr>
                        <a:t>посвящено Д</a:t>
                      </a:r>
                      <a:r>
                        <a:rPr lang="ru-RU" sz="1800" b="0" strike="noStrike" spc="-1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ea typeface="Microsoft YaHei"/>
                          <a:cs typeface="Times New Roman" pitchFamily="18" charset="0"/>
                        </a:rPr>
                        <a:t>ню</a:t>
                      </a:r>
                      <a:r>
                        <a:rPr lang="ru-RU" sz="1800" b="0" strike="noStrike" spc="-1" baseline="0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ea typeface="Microsoft YaHei"/>
                          <a:cs typeface="Times New Roman" pitchFamily="18" charset="0"/>
                        </a:rPr>
                        <a:t> </a:t>
                      </a:r>
                      <a:r>
                        <a:rPr lang="ru-RU" sz="1800" b="0" strike="noStrike" spc="-1" baseline="0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ea typeface="Microsoft YaHei"/>
                          <a:cs typeface="Times New Roman" pitchFamily="18" charset="0"/>
                        </a:rPr>
                        <a:t>рождения Ломоносова М.В.</a:t>
                      </a:r>
                    </a:p>
                    <a:p>
                      <a:pPr marL="0" indent="0" algn="l">
                        <a:lnSpc>
                          <a:spcPct val="100000"/>
                        </a:lnSpc>
                        <a:buFont typeface="+mj-lt"/>
                        <a:buAutoNum type="arabicPeriod"/>
                      </a:pPr>
                      <a:r>
                        <a:rPr lang="ru-RU" sz="1800" b="0" strike="noStrike" spc="-1" baseline="0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ea typeface="Microsoft YaHei"/>
                          <a:cs typeface="Times New Roman" pitchFamily="18" charset="0"/>
                        </a:rPr>
                        <a:t> Конкурс</a:t>
                      </a:r>
                      <a:r>
                        <a:rPr lang="ru-RU" sz="1800" b="0" strike="noStrike" spc="-1" baseline="0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ea typeface="Microsoft YaHei"/>
                          <a:cs typeface="Times New Roman" pitchFamily="18" charset="0"/>
                        </a:rPr>
                        <a:t>: «Ваш самый уникальный талант» (участвуют активисты </a:t>
                      </a:r>
                      <a:r>
                        <a:rPr lang="ru-RU" sz="1800" b="0" strike="noStrike" spc="-1" baseline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ea typeface="Microsoft YaHei"/>
                          <a:cs typeface="Times New Roman" pitchFamily="18" charset="0"/>
                        </a:rPr>
                        <a:t>центра общения)</a:t>
                      </a:r>
                      <a:endParaRPr lang="ru-RU" sz="1800" b="0" strike="noStrike" spc="-1" dirty="0" smtClean="0">
                        <a:solidFill>
                          <a:srgbClr val="231F2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 pitchFamily="18" charset="0"/>
                        <a:ea typeface="Microsoft YaHei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dirty="0" smtClean="0">
                          <a:latin typeface="+mn-lt"/>
                        </a:rPr>
                        <a:t>11-00</a:t>
                      </a:r>
                      <a:endParaRPr lang="ru-RU" sz="1800" b="0" dirty="0">
                        <a:latin typeface="+mn-lt"/>
                      </a:endParaRPr>
                    </a:p>
                  </a:txBody>
                  <a:tcPr/>
                </a:tc>
              </a:tr>
              <a:tr h="1509648">
                <a:tc>
                  <a:txBody>
                    <a:bodyPr/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b="1" dirty="0" smtClean="0">
                          <a:latin typeface="+mn-lt"/>
                          <a:cs typeface="Calibri"/>
                        </a:rPr>
                        <a:t>26.11</a:t>
                      </a:r>
                      <a:endParaRPr lang="ru-RU" sz="1800" b="1" dirty="0">
                        <a:latin typeface="+mn-lt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82550" algn="l">
                        <a:lnSpc>
                          <a:spcPct val="100000"/>
                        </a:lnSpc>
                        <a:buFont typeface="+mj-lt"/>
                        <a:buAutoNum type="arabicPeriod"/>
                      </a:pPr>
                      <a:r>
                        <a:rPr lang="ru-RU" sz="1800" b="0" strike="noStrike" spc="-1" baseline="0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ea typeface="Microsoft YaHei"/>
                          <a:cs typeface="Times New Roman" pitchFamily="18" charset="0"/>
                        </a:rPr>
                        <a:t>Мероприятие: «Тепло маминых рук, мама-сердце семьи» (проводит Никитина И.В.)</a:t>
                      </a:r>
                    </a:p>
                    <a:p>
                      <a:pPr marL="0" indent="82550" algn="l">
                        <a:lnSpc>
                          <a:spcPct val="100000"/>
                        </a:lnSpc>
                        <a:buFont typeface="+mj-lt"/>
                        <a:buAutoNum type="arabicPeriod"/>
                      </a:pPr>
                      <a:r>
                        <a:rPr lang="ru-RU" sz="1800" b="0" strike="noStrike" spc="-1" baseline="0" dirty="0" smtClean="0">
                          <a:solidFill>
                            <a:srgbClr val="231F20"/>
                          </a:solidFill>
                          <a:uFill>
                            <a:solidFill>
                              <a:srgbClr val="FFFFFF"/>
                            </a:solidFill>
                          </a:uFill>
                          <a:latin typeface="Times New Roman" pitchFamily="18" charset="0"/>
                          <a:ea typeface="Microsoft YaHei"/>
                          <a:cs typeface="Times New Roman" pitchFamily="18" charset="0"/>
                        </a:rPr>
                        <a:t>Беседа: «Секреты счастья: делимся самым дорогим» ко дню счастливого человека.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800" b="0" dirty="0" smtClean="0">
                          <a:latin typeface="+mn-lt"/>
                        </a:rPr>
                        <a:t>11-00</a:t>
                      </a:r>
                      <a:endParaRPr lang="ru-RU" sz="1800" b="0" dirty="0">
                        <a:latin typeface="+mn-lt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6" name="object 49"/>
          <p:cNvPicPr/>
          <p:nvPr/>
        </p:nvPicPr>
        <p:blipFill>
          <a:blip r:embed="rId10"/>
          <a:stretch/>
        </p:blipFill>
        <p:spPr>
          <a:xfrm>
            <a:off x="287846" y="298241"/>
            <a:ext cx="913857" cy="775377"/>
          </a:xfrm>
          <a:prstGeom prst="rect">
            <a:avLst/>
          </a:prstGeom>
          <a:ln>
            <a:noFill/>
          </a:ln>
        </p:spPr>
      </p:pic>
      <p:sp>
        <p:nvSpPr>
          <p:cNvPr id="47" name="CustomShape 10"/>
          <p:cNvSpPr/>
          <p:nvPr/>
        </p:nvSpPr>
        <p:spPr>
          <a:xfrm>
            <a:off x="1257726" y="113690"/>
            <a:ext cx="3231000" cy="1084918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l">
              <a:lnSpc>
                <a:spcPct val="100000"/>
              </a:lnSpc>
            </a:pPr>
            <a:r>
              <a:rPr lang="ru-RU" sz="1800" b="0" strike="noStrike" spc="-1" dirty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ЦЕНТР ОБЩЕНИЯ </a:t>
            </a:r>
            <a:r>
              <a:rPr lang="ru-RU" sz="18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СОЦФОНДА</a:t>
            </a:r>
          </a:p>
          <a:p>
            <a:pPr algn="l">
              <a:lnSpc>
                <a:spcPct val="100000"/>
              </a:lnSpc>
            </a:pPr>
            <a:r>
              <a:rPr lang="ru-RU" spc="-1" dirty="0" err="1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Ташлинского</a:t>
            </a:r>
            <a:r>
              <a:rPr lang="ru-RU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 </a:t>
            </a:r>
            <a:r>
              <a:rPr lang="ru-RU" sz="18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 района</a:t>
            </a:r>
          </a:p>
          <a:p>
            <a:pPr algn="l">
              <a:lnSpc>
                <a:spcPct val="100000"/>
              </a:lnSpc>
            </a:pPr>
            <a:r>
              <a:rPr lang="ru-RU" sz="18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«</a:t>
            </a:r>
            <a:r>
              <a:rPr lang="ru-RU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ЗОЛОТОЙ АКТИВ</a:t>
            </a:r>
            <a:r>
              <a:rPr lang="ru-RU" sz="1800" b="0" strike="noStrike" spc="-1" dirty="0" smtClean="0">
                <a:solidFill>
                  <a:srgbClr val="000000"/>
                </a:solidFill>
                <a:uFill>
                  <a:solidFill>
                    <a:srgbClr val="FFFFFF"/>
                  </a:solidFill>
                </a:uFill>
                <a:latin typeface="Times New Roman"/>
                <a:ea typeface="DejaVu Sans"/>
              </a:rPr>
              <a:t>»</a:t>
            </a:r>
            <a:endParaRPr lang="ru-RU" sz="1800" b="0" strike="noStrike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967032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2710</TotalTime>
  <Words>384</Words>
  <Application>Microsoft Office PowerPoint</Application>
  <PresentationFormat>Произвольный</PresentationFormat>
  <Paragraphs>57</Paragraphs>
  <Slides>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8" baseType="lpstr">
      <vt:lpstr>Microsoft YaHei</vt:lpstr>
      <vt:lpstr>Arial</vt:lpstr>
      <vt:lpstr>Calibri</vt:lpstr>
      <vt:lpstr>DejaVu Sans</vt:lpstr>
      <vt:lpstr>Times New Roman</vt:lpstr>
      <vt:lpstr>Office Theme</vt:lpstr>
      <vt:lpstr>МЕРОПРИЯТИЯ  НА  НОЯБРЬ 2026</vt:lpstr>
      <vt:lpstr>МЕРОПРИЯТИЯ  НА  НОЯБРЬ  2026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creator>Пользователь</dc:creator>
  <cp:lastModifiedBy>Голубева Татьяна Сергеевна</cp:lastModifiedBy>
  <cp:revision>317</cp:revision>
  <dcterms:created xsi:type="dcterms:W3CDTF">2025-11-06T11:20:25Z</dcterms:created>
  <dcterms:modified xsi:type="dcterms:W3CDTF">2026-10-30T10:43:49Z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LastSaved">
    <vt:filetime>2025-11-06T00:00:00Z</vt:filetime>
  </property>
  <property fmtid="{D5CDD505-2E9C-101B-9397-08002B2CF9AE}" pid="5" name="Producer">
    <vt:lpwstr>Adobe PDF Library 17.0</vt:lpwstr>
  </property>
</Properties>
</file>