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95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object 33"/>
          <p:cNvPicPr/>
          <p:nvPr/>
        </p:nvPicPr>
        <p:blipFill>
          <a:blip r:embed="rId2"/>
          <a:stretch/>
        </p:blipFill>
        <p:spPr>
          <a:xfrm>
            <a:off x="3504960" y="108000"/>
            <a:ext cx="3930480" cy="1461960"/>
          </a:xfrm>
          <a:prstGeom prst="rect">
            <a:avLst/>
          </a:prstGeom>
          <a:ln w="0">
            <a:noFill/>
          </a:ln>
        </p:spPr>
      </p:pic>
      <p:sp>
        <p:nvSpPr>
          <p:cNvPr id="77" name="CustomShape 1"/>
          <p:cNvSpPr/>
          <p:nvPr/>
        </p:nvSpPr>
        <p:spPr>
          <a:xfrm>
            <a:off x="180000" y="6840000"/>
            <a:ext cx="7324200" cy="3374280"/>
          </a:xfrm>
          <a:custGeom>
            <a:avLst/>
            <a:gdLst>
              <a:gd name="textAreaLeft" fmla="*/ 0 w 7324200"/>
              <a:gd name="textAreaRight" fmla="*/ 7333560 w 7324200"/>
              <a:gd name="textAreaTop" fmla="*/ 0 h 3374280"/>
              <a:gd name="textAreaBottom" fmla="*/ 3382920 h 33742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78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86760" cy="116280"/>
          </a:xfrm>
          <a:prstGeom prst="rect">
            <a:avLst/>
          </a:prstGeom>
          <a:ln w="0">
            <a:noFill/>
          </a:ln>
        </p:spPr>
      </p:pic>
      <p:sp>
        <p:nvSpPr>
          <p:cNvPr id="79" name="CustomShape 2"/>
          <p:cNvSpPr/>
          <p:nvPr/>
        </p:nvSpPr>
        <p:spPr>
          <a:xfrm>
            <a:off x="771480" y="8178120"/>
            <a:ext cx="78120" cy="113040"/>
          </a:xfrm>
          <a:custGeom>
            <a:avLst/>
            <a:gdLst>
              <a:gd name="textAreaLeft" fmla="*/ 0 w 78120"/>
              <a:gd name="textAreaRight" fmla="*/ 87480 w 78120"/>
              <a:gd name="textAreaTop" fmla="*/ 0 h 113040"/>
              <a:gd name="textAreaBottom" fmla="*/ 122400 h 113040"/>
            </a:gdLst>
            <a:ahLst/>
            <a:cxn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80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75760" cy="116280"/>
          </a:xfrm>
          <a:prstGeom prst="rect">
            <a:avLst/>
          </a:prstGeom>
          <a:ln w="0">
            <a:noFill/>
          </a:ln>
        </p:spPr>
      </p:pic>
      <p:pic>
        <p:nvPicPr>
          <p:cNvPr id="81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02760" cy="116280"/>
          </a:xfrm>
          <a:prstGeom prst="rect">
            <a:avLst/>
          </a:prstGeom>
          <a:ln w="0">
            <a:noFill/>
          </a:ln>
        </p:spPr>
      </p:pic>
      <p:pic>
        <p:nvPicPr>
          <p:cNvPr id="82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93600" cy="112680"/>
          </a:xfrm>
          <a:prstGeom prst="rect">
            <a:avLst/>
          </a:prstGeom>
          <a:ln w="0">
            <a:noFill/>
          </a:ln>
        </p:spPr>
      </p:pic>
      <p:pic>
        <p:nvPicPr>
          <p:cNvPr id="83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96480" cy="114480"/>
          </a:xfrm>
          <a:prstGeom prst="rect">
            <a:avLst/>
          </a:prstGeom>
          <a:ln w="0">
            <a:noFill/>
          </a:ln>
        </p:spPr>
      </p:pic>
      <p:sp>
        <p:nvSpPr>
          <p:cNvPr id="84" name="CustomShape 3"/>
          <p:cNvSpPr/>
          <p:nvPr/>
        </p:nvSpPr>
        <p:spPr>
          <a:xfrm>
            <a:off x="4698720" y="219960"/>
            <a:ext cx="2779560" cy="115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МЕРОПРИЯТИЯ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 НА АВГУСТ 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CustomShape 4"/>
          <p:cNvSpPr/>
          <p:nvPr/>
        </p:nvSpPr>
        <p:spPr>
          <a:xfrm>
            <a:off x="2985120" y="7439400"/>
            <a:ext cx="35337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noAutofit/>
          </a:bodyPr>
          <a:lstStyle/>
          <a:p>
            <a:pPr marL="12600" indent="1948680">
              <a:lnSpc>
                <a:spcPct val="112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9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– четверг 09:00 – 18:00 Пятница - 09:00 – 16:45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12600" indent="1948680">
              <a:lnSpc>
                <a:spcPct val="112000"/>
              </a:lnSpc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CustomShape 5"/>
          <p:cNvSpPr/>
          <p:nvPr/>
        </p:nvSpPr>
        <p:spPr>
          <a:xfrm>
            <a:off x="6123240" y="8786520"/>
            <a:ext cx="976680" cy="74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noAutofit/>
          </a:bodyPr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6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6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страхования РФ 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 Оренбургской 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object 49"/>
          <p:cNvPicPr/>
          <p:nvPr/>
        </p:nvPicPr>
        <p:blipFill>
          <a:blip r:embed="rId8"/>
          <a:stretch/>
        </p:blipFill>
        <p:spPr>
          <a:xfrm>
            <a:off x="172440" y="526320"/>
            <a:ext cx="1030680" cy="940680"/>
          </a:xfrm>
          <a:prstGeom prst="rect">
            <a:avLst/>
          </a:prstGeom>
          <a:ln w="0">
            <a:noFill/>
          </a:ln>
        </p:spPr>
      </p:pic>
      <p:sp>
        <p:nvSpPr>
          <p:cNvPr id="88" name="CustomShape 6"/>
          <p:cNvSpPr/>
          <p:nvPr/>
        </p:nvSpPr>
        <p:spPr>
          <a:xfrm>
            <a:off x="6140520" y="9593640"/>
            <a:ext cx="858240" cy="8420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9" name="CustomShape 7"/>
          <p:cNvSpPr/>
          <p:nvPr/>
        </p:nvSpPr>
        <p:spPr>
          <a:xfrm>
            <a:off x="6321600" y="8083080"/>
            <a:ext cx="798840" cy="8031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90" name="object 48"/>
          <p:cNvPicPr/>
          <p:nvPr/>
        </p:nvPicPr>
        <p:blipFill>
          <a:blip r:embed="rId9"/>
          <a:stretch/>
        </p:blipFill>
        <p:spPr>
          <a:xfrm>
            <a:off x="6476040" y="8236800"/>
            <a:ext cx="585000" cy="500040"/>
          </a:xfrm>
          <a:prstGeom prst="rect">
            <a:avLst/>
          </a:prstGeom>
          <a:ln w="0">
            <a:noFill/>
          </a:ln>
        </p:spPr>
      </p:pic>
      <p:pic>
        <p:nvPicPr>
          <p:cNvPr id="91" name="Рисунок 7"/>
          <p:cNvPicPr/>
          <p:nvPr/>
        </p:nvPicPr>
        <p:blipFill>
          <a:blip r:embed="rId10"/>
          <a:stretch/>
        </p:blipFill>
        <p:spPr>
          <a:xfrm>
            <a:off x="6153120" y="9577080"/>
            <a:ext cx="845640" cy="845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92" name="Table 8"/>
          <p:cNvGraphicFramePr/>
          <p:nvPr>
            <p:extLst>
              <p:ext uri="{D42A27DB-BD31-4B8C-83A1-F6EECF244321}">
                <p14:modId xmlns:p14="http://schemas.microsoft.com/office/powerpoint/2010/main" val="150309473"/>
              </p:ext>
            </p:extLst>
          </p:nvPr>
        </p:nvGraphicFramePr>
        <p:xfrm>
          <a:off x="644400" y="1817280"/>
          <a:ext cx="6634080" cy="5577840"/>
        </p:xfrm>
        <a:graphic>
          <a:graphicData uri="http://schemas.openxmlformats.org/drawingml/2006/table">
            <a:tbl>
              <a:tblPr/>
              <a:tblGrid>
                <a:gridCol w="822960"/>
                <a:gridCol w="4699800"/>
                <a:gridCol w="1111320"/>
              </a:tblGrid>
              <a:tr h="551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2392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03.08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1. Когнитивная зарядка, занятие в клубе: «Скажи деменции нет!» совместное с КЦСОН в Тюльганском районе, проводит Людмила Башкирова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Лекция: «Возможности сетевого мессенджера МАХ»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проводит руководитель КС Татьяна Журавлева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Консультация по мессенджеру МАХ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проводит руководитель КС Татьяна Журавлева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16-</a:t>
                      </a: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00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17-00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17-30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  <a:tr h="807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05.08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4. Фитнес на свежем воздухе: «Движение-жизнь» ко дню физкультурника, проводит Валентина Баскакова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26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9-00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  <a:tr h="1063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10.08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5. Онлайн-лекция по психологии: «Семейные отношения» проводит психолог Оксана Костромитина;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12-00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93" name="CustomShape 9"/>
          <p:cNvSpPr/>
          <p:nvPr/>
        </p:nvSpPr>
        <p:spPr>
          <a:xfrm>
            <a:off x="1176840" y="452160"/>
            <a:ext cx="3973320" cy="14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ЦЕНТР ОБЩЕНИЯ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СТАРШЕГО ПОКОЛЕНИЯ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«ДОЛГОЛЕТИЕ»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Тюльганском районе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CustomShape 10"/>
          <p:cNvSpPr/>
          <p:nvPr/>
        </p:nvSpPr>
        <p:spPr>
          <a:xfrm>
            <a:off x="372960" y="8599320"/>
            <a:ext cx="5095800" cy="184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noAutofit/>
          </a:bodyPr>
          <a:lstStyle/>
          <a:p>
            <a:pPr marL="12600">
              <a:lnSpc>
                <a:spcPct val="75000"/>
              </a:lnSpc>
            </a:pPr>
            <a:r>
              <a:rPr lang="ru-RU" sz="3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lang="ru-RU" sz="3200" b="1" strike="noStrike" spc="-69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3200" b="1" strike="noStrike" spc="-69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Наши контакты: 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Адрес: п. Тюльган ул. Ленина д. 39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Контактный номер: 8 (3532) 98-01-95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ФИО: Журавлева Татьяна Владимировна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object 33"/>
          <p:cNvPicPr/>
          <p:nvPr/>
        </p:nvPicPr>
        <p:blipFill>
          <a:blip r:embed="rId2"/>
          <a:stretch/>
        </p:blipFill>
        <p:spPr>
          <a:xfrm>
            <a:off x="3375360" y="340200"/>
            <a:ext cx="3974040" cy="1271160"/>
          </a:xfrm>
          <a:prstGeom prst="rect">
            <a:avLst/>
          </a:prstGeom>
          <a:ln w="0">
            <a:noFill/>
          </a:ln>
        </p:spPr>
      </p:pic>
      <p:sp>
        <p:nvSpPr>
          <p:cNvPr id="96" name="CustomShape 1"/>
          <p:cNvSpPr/>
          <p:nvPr/>
        </p:nvSpPr>
        <p:spPr>
          <a:xfrm>
            <a:off x="111240" y="7000200"/>
            <a:ext cx="7324200" cy="3567240"/>
          </a:xfrm>
          <a:custGeom>
            <a:avLst/>
            <a:gdLst>
              <a:gd name="textAreaLeft" fmla="*/ 0 w 7324200"/>
              <a:gd name="textAreaRight" fmla="*/ 7333560 w 7324200"/>
              <a:gd name="textAreaTop" fmla="*/ 0 h 3567240"/>
              <a:gd name="textAreaBottom" fmla="*/ 3576600 h 35672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97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86760" cy="116280"/>
          </a:xfrm>
          <a:prstGeom prst="rect">
            <a:avLst/>
          </a:prstGeom>
          <a:ln w="0">
            <a:noFill/>
          </a:ln>
        </p:spPr>
      </p:pic>
      <p:sp>
        <p:nvSpPr>
          <p:cNvPr id="98" name="CustomShape 2"/>
          <p:cNvSpPr/>
          <p:nvPr/>
        </p:nvSpPr>
        <p:spPr>
          <a:xfrm>
            <a:off x="771480" y="8178120"/>
            <a:ext cx="78120" cy="113040"/>
          </a:xfrm>
          <a:custGeom>
            <a:avLst/>
            <a:gdLst>
              <a:gd name="textAreaLeft" fmla="*/ 0 w 78120"/>
              <a:gd name="textAreaRight" fmla="*/ 87480 w 78120"/>
              <a:gd name="textAreaTop" fmla="*/ 0 h 113040"/>
              <a:gd name="textAreaBottom" fmla="*/ 122400 h 113040"/>
            </a:gdLst>
            <a:ahLst/>
            <a:cxn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99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75760" cy="116280"/>
          </a:xfrm>
          <a:prstGeom prst="rect">
            <a:avLst/>
          </a:prstGeom>
          <a:ln w="0">
            <a:noFill/>
          </a:ln>
        </p:spPr>
      </p:pic>
      <p:pic>
        <p:nvPicPr>
          <p:cNvPr id="100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02760" cy="116280"/>
          </a:xfrm>
          <a:prstGeom prst="rect">
            <a:avLst/>
          </a:prstGeom>
          <a:ln w="0">
            <a:noFill/>
          </a:ln>
        </p:spPr>
      </p:pic>
      <p:pic>
        <p:nvPicPr>
          <p:cNvPr id="101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93600" cy="112680"/>
          </a:xfrm>
          <a:prstGeom prst="rect">
            <a:avLst/>
          </a:prstGeom>
          <a:ln w="0">
            <a:noFill/>
          </a:ln>
        </p:spPr>
      </p:pic>
      <p:pic>
        <p:nvPicPr>
          <p:cNvPr id="102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96480" cy="114480"/>
          </a:xfrm>
          <a:prstGeom prst="rect">
            <a:avLst/>
          </a:prstGeom>
          <a:ln w="0">
            <a:noFill/>
          </a:ln>
        </p:spPr>
      </p:pic>
      <p:sp>
        <p:nvSpPr>
          <p:cNvPr id="103" name="CustomShape 3"/>
          <p:cNvSpPr/>
          <p:nvPr/>
        </p:nvSpPr>
        <p:spPr>
          <a:xfrm>
            <a:off x="4655880" y="354240"/>
            <a:ext cx="277956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МЕРОПРИЯТИЯ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 НА АВГУСТ 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CustomShape 4"/>
          <p:cNvSpPr/>
          <p:nvPr/>
        </p:nvSpPr>
        <p:spPr>
          <a:xfrm>
            <a:off x="3397680" y="7490520"/>
            <a:ext cx="3724560" cy="82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noAutofit/>
          </a:bodyPr>
          <a:lstStyle/>
          <a:p>
            <a:pPr marL="12600" indent="1948680">
              <a:lnSpc>
                <a:spcPct val="112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9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– четверг 09:00 – 18:00 Пятница - 09:00 – 16:45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12600" indent="1948680">
              <a:lnSpc>
                <a:spcPct val="112000"/>
              </a:lnSpc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CustomShape 5"/>
          <p:cNvSpPr/>
          <p:nvPr/>
        </p:nvSpPr>
        <p:spPr>
          <a:xfrm>
            <a:off x="6123240" y="8786520"/>
            <a:ext cx="976680" cy="74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noAutofit/>
          </a:bodyPr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6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6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страхования РФ 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 Оренбургской 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6" name="object 49"/>
          <p:cNvPicPr/>
          <p:nvPr/>
        </p:nvPicPr>
        <p:blipFill>
          <a:blip r:embed="rId8"/>
          <a:stretch/>
        </p:blipFill>
        <p:spPr>
          <a:xfrm>
            <a:off x="173520" y="588240"/>
            <a:ext cx="852120" cy="755280"/>
          </a:xfrm>
          <a:prstGeom prst="rect">
            <a:avLst/>
          </a:prstGeom>
          <a:ln w="0">
            <a:noFill/>
          </a:ln>
        </p:spPr>
      </p:pic>
      <p:sp>
        <p:nvSpPr>
          <p:cNvPr id="107" name="CustomShape 6"/>
          <p:cNvSpPr/>
          <p:nvPr/>
        </p:nvSpPr>
        <p:spPr>
          <a:xfrm>
            <a:off x="6140520" y="9593640"/>
            <a:ext cx="858240" cy="8420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8" name="CustomShape 7"/>
          <p:cNvSpPr/>
          <p:nvPr/>
        </p:nvSpPr>
        <p:spPr>
          <a:xfrm>
            <a:off x="6383880" y="8015400"/>
            <a:ext cx="875520" cy="710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09" name="object 48"/>
          <p:cNvPicPr/>
          <p:nvPr/>
        </p:nvPicPr>
        <p:blipFill>
          <a:blip r:embed="rId9"/>
          <a:stretch/>
        </p:blipFill>
        <p:spPr>
          <a:xfrm>
            <a:off x="6555240" y="8176320"/>
            <a:ext cx="585000" cy="500040"/>
          </a:xfrm>
          <a:prstGeom prst="rect">
            <a:avLst/>
          </a:prstGeom>
          <a:ln w="0">
            <a:noFill/>
          </a:ln>
        </p:spPr>
      </p:pic>
      <p:pic>
        <p:nvPicPr>
          <p:cNvPr id="110" name="Рисунок 7"/>
          <p:cNvPicPr/>
          <p:nvPr/>
        </p:nvPicPr>
        <p:blipFill>
          <a:blip r:embed="rId10"/>
          <a:stretch/>
        </p:blipFill>
        <p:spPr>
          <a:xfrm>
            <a:off x="6153120" y="9577080"/>
            <a:ext cx="845640" cy="845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1" name="Table 8"/>
          <p:cNvGraphicFramePr/>
          <p:nvPr>
            <p:extLst>
              <p:ext uri="{D42A27DB-BD31-4B8C-83A1-F6EECF244321}">
                <p14:modId xmlns:p14="http://schemas.microsoft.com/office/powerpoint/2010/main" val="1092037470"/>
              </p:ext>
            </p:extLst>
          </p:nvPr>
        </p:nvGraphicFramePr>
        <p:xfrm>
          <a:off x="547920" y="1770480"/>
          <a:ext cx="6714720" cy="5577840"/>
        </p:xfrm>
        <a:graphic>
          <a:graphicData uri="http://schemas.openxmlformats.org/drawingml/2006/table">
            <a:tbl>
              <a:tblPr/>
              <a:tblGrid>
                <a:gridCol w="907560"/>
                <a:gridCol w="4595400"/>
                <a:gridCol w="1211760"/>
              </a:tblGrid>
              <a:tr h="551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Дата м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2182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12.08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6. Информационный час: «Гордость России» посвященный Году единства народов России</a:t>
                      </a: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, проводит </a:t>
                      </a:r>
                      <a:r>
                        <a:rPr lang="ru-RU" sz="1800" b="0" strike="noStrike" spc="-1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Люция</a:t>
                      </a: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strike="noStrike" spc="-1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Нигматуллина</a:t>
                      </a: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7. Лекция по пенсионному законодательству: «Стаж и дети» проводит руководитель КС Татьяна Журавлева;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8. Консультация по пенсионному </a:t>
                      </a: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законодательству и </a:t>
                      </a:r>
                      <a:r>
                        <a:rPr lang="ru-RU" sz="1800" b="0" strike="noStrike" spc="-1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МАХу</a:t>
                      </a: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проводит руководитель КС Татьяна Журавлева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12:00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13-00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13-30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  <a:tr h="1115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Познавательный час: «Вспомним традиции и приметы: Три спаса» проводит руководитель КС Татьяна Журавлева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12:00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  <a:tr h="1011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17.08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10. Когнитивная зарядка, занятие в клубе: «Скажи деменции нет!» совместное с КЦСОН в Тюльганском районе, проводит Людмила Башкирова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16-00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12" name="CustomShape 9"/>
          <p:cNvSpPr/>
          <p:nvPr/>
        </p:nvSpPr>
        <p:spPr>
          <a:xfrm>
            <a:off x="1013040" y="589680"/>
            <a:ext cx="3192120" cy="1191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ЦЕНТР ОБЩЕНИЯ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СТАРШЕГО ПОКОЛЕНИЯ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«ДОЛГОЛЕТИЕ»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Тюльганском районе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CustomShape 10"/>
          <p:cNvSpPr/>
          <p:nvPr/>
        </p:nvSpPr>
        <p:spPr>
          <a:xfrm>
            <a:off x="547920" y="8400240"/>
            <a:ext cx="5095800" cy="203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noAutofit/>
          </a:bodyPr>
          <a:lstStyle/>
          <a:p>
            <a:pPr marL="12600">
              <a:lnSpc>
                <a:spcPct val="75000"/>
              </a:lnSpc>
            </a:pP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69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69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Наши контакты: 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 err="1">
                <a:solidFill>
                  <a:srgbClr val="FFFFFF"/>
                </a:solidFill>
                <a:latin typeface="Calibri"/>
                <a:ea typeface="DejaVu Sans"/>
              </a:rPr>
              <a:t>Адрес:п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. Тюльган ул. Ленина д. 39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Контактный номер: 8 (3532) 98-01-95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ФИО: Журавлева Татьяна Владимировна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object 1"/>
          <p:cNvPicPr/>
          <p:nvPr/>
        </p:nvPicPr>
        <p:blipFill>
          <a:blip r:embed="rId2"/>
          <a:stretch/>
        </p:blipFill>
        <p:spPr>
          <a:xfrm>
            <a:off x="3012120" y="119160"/>
            <a:ext cx="4423320" cy="1436760"/>
          </a:xfrm>
          <a:prstGeom prst="rect">
            <a:avLst/>
          </a:prstGeom>
          <a:ln w="0">
            <a:noFill/>
          </a:ln>
        </p:spPr>
      </p:pic>
      <p:sp>
        <p:nvSpPr>
          <p:cNvPr id="115" name="CustomShape 8"/>
          <p:cNvSpPr/>
          <p:nvPr/>
        </p:nvSpPr>
        <p:spPr>
          <a:xfrm>
            <a:off x="111240" y="7000200"/>
            <a:ext cx="7324200" cy="3567240"/>
          </a:xfrm>
          <a:custGeom>
            <a:avLst/>
            <a:gdLst>
              <a:gd name="textAreaLeft" fmla="*/ 0 w 7324200"/>
              <a:gd name="textAreaRight" fmla="*/ 7333560 w 7324200"/>
              <a:gd name="textAreaTop" fmla="*/ 0 h 3567240"/>
              <a:gd name="textAreaBottom" fmla="*/ 3576600 h 35672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16" name="object 2"/>
          <p:cNvPicPr/>
          <p:nvPr/>
        </p:nvPicPr>
        <p:blipFill>
          <a:blip r:embed="rId3"/>
          <a:stretch/>
        </p:blipFill>
        <p:spPr>
          <a:xfrm>
            <a:off x="644400" y="8176320"/>
            <a:ext cx="86760" cy="116280"/>
          </a:xfrm>
          <a:prstGeom prst="rect">
            <a:avLst/>
          </a:prstGeom>
          <a:ln w="0">
            <a:noFill/>
          </a:ln>
        </p:spPr>
      </p:pic>
      <p:sp>
        <p:nvSpPr>
          <p:cNvPr id="117" name="CustomShape 11"/>
          <p:cNvSpPr/>
          <p:nvPr/>
        </p:nvSpPr>
        <p:spPr>
          <a:xfrm>
            <a:off x="771480" y="8178120"/>
            <a:ext cx="78120" cy="113040"/>
          </a:xfrm>
          <a:custGeom>
            <a:avLst/>
            <a:gdLst>
              <a:gd name="textAreaLeft" fmla="*/ 0 w 78120"/>
              <a:gd name="textAreaRight" fmla="*/ 87480 w 78120"/>
              <a:gd name="textAreaTop" fmla="*/ 0 h 113040"/>
              <a:gd name="textAreaBottom" fmla="*/ 122400 h 113040"/>
            </a:gdLst>
            <a:ahLst/>
            <a:cxn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18" name="object 3"/>
          <p:cNvPicPr/>
          <p:nvPr/>
        </p:nvPicPr>
        <p:blipFill>
          <a:blip r:embed="rId4"/>
          <a:stretch/>
        </p:blipFill>
        <p:spPr>
          <a:xfrm>
            <a:off x="888840" y="8176320"/>
            <a:ext cx="275760" cy="116280"/>
          </a:xfrm>
          <a:prstGeom prst="rect">
            <a:avLst/>
          </a:prstGeom>
          <a:ln w="0">
            <a:noFill/>
          </a:ln>
        </p:spPr>
      </p:pic>
      <p:pic>
        <p:nvPicPr>
          <p:cNvPr id="119" name="object 4"/>
          <p:cNvPicPr/>
          <p:nvPr/>
        </p:nvPicPr>
        <p:blipFill>
          <a:blip r:embed="rId5"/>
          <a:stretch/>
        </p:blipFill>
        <p:spPr>
          <a:xfrm>
            <a:off x="1201680" y="8176320"/>
            <a:ext cx="302760" cy="116280"/>
          </a:xfrm>
          <a:prstGeom prst="rect">
            <a:avLst/>
          </a:prstGeom>
          <a:ln w="0">
            <a:noFill/>
          </a:ln>
        </p:spPr>
      </p:pic>
      <p:pic>
        <p:nvPicPr>
          <p:cNvPr id="120" name="object 5"/>
          <p:cNvPicPr/>
          <p:nvPr/>
        </p:nvPicPr>
        <p:blipFill>
          <a:blip r:embed="rId6"/>
          <a:stretch/>
        </p:blipFill>
        <p:spPr>
          <a:xfrm>
            <a:off x="1545480" y="8178120"/>
            <a:ext cx="93600" cy="112680"/>
          </a:xfrm>
          <a:prstGeom prst="rect">
            <a:avLst/>
          </a:prstGeom>
          <a:ln w="0">
            <a:noFill/>
          </a:ln>
        </p:spPr>
      </p:pic>
      <p:pic>
        <p:nvPicPr>
          <p:cNvPr id="121" name="object 6"/>
          <p:cNvPicPr/>
          <p:nvPr/>
        </p:nvPicPr>
        <p:blipFill>
          <a:blip r:embed="rId7"/>
          <a:stretch/>
        </p:blipFill>
        <p:spPr>
          <a:xfrm>
            <a:off x="1679400" y="8178120"/>
            <a:ext cx="96480" cy="114480"/>
          </a:xfrm>
          <a:prstGeom prst="rect">
            <a:avLst/>
          </a:prstGeom>
          <a:ln w="0">
            <a:noFill/>
          </a:ln>
        </p:spPr>
      </p:pic>
      <p:sp>
        <p:nvSpPr>
          <p:cNvPr id="122" name="CustomShape 12"/>
          <p:cNvSpPr/>
          <p:nvPr/>
        </p:nvSpPr>
        <p:spPr>
          <a:xfrm>
            <a:off x="4608000" y="237960"/>
            <a:ext cx="277956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МЕРОПРИЯТИЯ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 НА АВГУСТ 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CustomShape 13"/>
          <p:cNvSpPr/>
          <p:nvPr/>
        </p:nvSpPr>
        <p:spPr>
          <a:xfrm>
            <a:off x="3274200" y="7203240"/>
            <a:ext cx="3724560" cy="99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noAutofit/>
          </a:bodyPr>
          <a:lstStyle/>
          <a:p>
            <a:pPr marL="12600" indent="1948680">
              <a:lnSpc>
                <a:spcPct val="112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9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– четверг 09:00 – 18:00 Пятница - 09:00 – 16:45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12600" indent="1948680">
              <a:lnSpc>
                <a:spcPct val="112000"/>
              </a:lnSpc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CustomShape 14"/>
          <p:cNvSpPr/>
          <p:nvPr/>
        </p:nvSpPr>
        <p:spPr>
          <a:xfrm>
            <a:off x="6123240" y="8786520"/>
            <a:ext cx="976680" cy="74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noAutofit/>
          </a:bodyPr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6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6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страхования РФ 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 Оренбургской 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5" name="object 7"/>
          <p:cNvPicPr/>
          <p:nvPr/>
        </p:nvPicPr>
        <p:blipFill>
          <a:blip r:embed="rId8"/>
          <a:stretch/>
        </p:blipFill>
        <p:spPr>
          <a:xfrm>
            <a:off x="259560" y="1035000"/>
            <a:ext cx="905040" cy="807120"/>
          </a:xfrm>
          <a:prstGeom prst="rect">
            <a:avLst/>
          </a:prstGeom>
          <a:ln w="0">
            <a:noFill/>
          </a:ln>
        </p:spPr>
      </p:pic>
      <p:sp>
        <p:nvSpPr>
          <p:cNvPr id="126" name="CustomShape 15"/>
          <p:cNvSpPr/>
          <p:nvPr/>
        </p:nvSpPr>
        <p:spPr>
          <a:xfrm>
            <a:off x="6140520" y="9593640"/>
            <a:ext cx="858240" cy="8420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7" name="CustomShape 16"/>
          <p:cNvSpPr/>
          <p:nvPr/>
        </p:nvSpPr>
        <p:spPr>
          <a:xfrm>
            <a:off x="6047640" y="7937640"/>
            <a:ext cx="798840" cy="798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28" name="object 8"/>
          <p:cNvPicPr/>
          <p:nvPr/>
        </p:nvPicPr>
        <p:blipFill>
          <a:blip r:embed="rId9"/>
          <a:stretch/>
        </p:blipFill>
        <p:spPr>
          <a:xfrm>
            <a:off x="6162120" y="8141760"/>
            <a:ext cx="585000" cy="500040"/>
          </a:xfrm>
          <a:prstGeom prst="rect">
            <a:avLst/>
          </a:prstGeom>
          <a:ln w="0">
            <a:noFill/>
          </a:ln>
        </p:spPr>
      </p:pic>
      <p:pic>
        <p:nvPicPr>
          <p:cNvPr id="129" name="Рисунок 1"/>
          <p:cNvPicPr/>
          <p:nvPr/>
        </p:nvPicPr>
        <p:blipFill>
          <a:blip r:embed="rId10"/>
          <a:stretch/>
        </p:blipFill>
        <p:spPr>
          <a:xfrm>
            <a:off x="6153120" y="9577080"/>
            <a:ext cx="845640" cy="845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30" name="Table 1"/>
          <p:cNvGraphicFramePr/>
          <p:nvPr>
            <p:extLst>
              <p:ext uri="{D42A27DB-BD31-4B8C-83A1-F6EECF244321}">
                <p14:modId xmlns:p14="http://schemas.microsoft.com/office/powerpoint/2010/main" val="255122019"/>
              </p:ext>
            </p:extLst>
          </p:nvPr>
        </p:nvGraphicFramePr>
        <p:xfrm>
          <a:off x="603720" y="2217600"/>
          <a:ext cx="6575040" cy="6126480"/>
        </p:xfrm>
        <a:graphic>
          <a:graphicData uri="http://schemas.openxmlformats.org/drawingml/2006/table">
            <a:tbl>
              <a:tblPr/>
              <a:tblGrid>
                <a:gridCol w="888120"/>
                <a:gridCol w="4571640"/>
                <a:gridCol w="1115280"/>
              </a:tblGrid>
              <a:tr h="551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1089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20.08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11.  Лекция на тему: «Здоровый образ жизни</a:t>
                      </a: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встреча с врачом </a:t>
                      </a:r>
                      <a:r>
                        <a:rPr lang="ru-RU" sz="1800" b="0" strike="noStrike" spc="-1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Тюльганской</a:t>
                      </a: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 Центральной больницы на базе районной библиотеки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  <a:tr h="1345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21.08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24.08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12. </a:t>
                      </a: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Литературно - </a:t>
                      </a: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музыкальный час: «Флаг державы-символ славы»  на базе районной библиотеки, проводит Елена </a:t>
                      </a:r>
                      <a:r>
                        <a:rPr lang="ru-RU" sz="1800" b="0" strike="noStrike" spc="-1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Чертопрудова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13. Лекция РО «Знание»: «Цифровой </a:t>
                      </a: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суверенитет: </a:t>
                      </a: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правила безопасности в киберпространстве»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14. Лекция РО «Знание»: «Цифровой след госслужащего: «Риски и управление репутацией»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11-00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  <a:tr h="551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28.08 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15. Познавательный час и обмен опытом: «Гармония лет: Секреты активного долголетия», посвященный международному дню Долголетия, проводят активисты ЦОСП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12-00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31" name="CustomShape 17"/>
          <p:cNvSpPr/>
          <p:nvPr/>
        </p:nvSpPr>
        <p:spPr>
          <a:xfrm>
            <a:off x="1231560" y="880920"/>
            <a:ext cx="2984040" cy="125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ЦЕНТР ОБЩЕНИЯ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СТАРШЕГО ПОКОЛЕНИЯ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«ДОЛГОЛЕТИЕ»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Тюльганском районе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CustomShape 18"/>
          <p:cNvSpPr/>
          <p:nvPr/>
        </p:nvSpPr>
        <p:spPr>
          <a:xfrm>
            <a:off x="547920" y="8400240"/>
            <a:ext cx="5095800" cy="203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noAutofit/>
          </a:bodyPr>
          <a:lstStyle/>
          <a:p>
            <a:pPr marL="12600">
              <a:lnSpc>
                <a:spcPct val="75000"/>
              </a:lnSpc>
            </a:pP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6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6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 контакты: 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Адрес:п. Тюльган ул. Ленина д. 39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номер: 8 (3532) 98-01-95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ФИО: Журавлева Татьяна Владимировна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1551</TotalTime>
  <Words>523</Words>
  <Application>Microsoft Office PowerPoint</Application>
  <PresentationFormat>Произвольный</PresentationFormat>
  <Paragraphs>114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12" baseType="lpstr">
      <vt:lpstr>Microsoft YaHei</vt:lpstr>
      <vt:lpstr>Arial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Белова Юлия Викторовна</cp:lastModifiedBy>
  <cp:revision>113</cp:revision>
  <cp:lastPrinted>2026-07-22T12:08:51Z</cp:lastPrinted>
  <dcterms:created xsi:type="dcterms:W3CDTF">2025-11-06T11:20:25Z</dcterms:created>
  <dcterms:modified xsi:type="dcterms:W3CDTF">2026-07-23T05:57:09Z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astSaved">
    <vt:filetime>2025-11-06T00:00:00Z</vt:filetime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Произвольный</vt:lpwstr>
  </property>
  <property fmtid="{D5CDD505-2E9C-101B-9397-08002B2CF9AE}" pid="11" name="Producer">
    <vt:lpwstr>Adobe PDF Library 17.0</vt:lpwstr>
  </property>
  <property fmtid="{D5CDD505-2E9C-101B-9397-08002B2CF9AE}" pid="12" name="ScaleCrop">
    <vt:bool>false</vt:bool>
  </property>
  <property fmtid="{D5CDD505-2E9C-101B-9397-08002B2CF9AE}" pid="13" name="ShareDoc">
    <vt:bool>false</vt:bool>
  </property>
  <property fmtid="{D5CDD505-2E9C-101B-9397-08002B2CF9AE}" pid="14" name="Slides">
    <vt:i4>3</vt:i4>
  </property>
</Properties>
</file>