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295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ru-RU" sz="44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object 33"/>
          <p:cNvPicPr/>
          <p:nvPr/>
        </p:nvPicPr>
        <p:blipFill>
          <a:blip r:embed="rId2"/>
          <a:stretch/>
        </p:blipFill>
        <p:spPr>
          <a:xfrm>
            <a:off x="3504960" y="108000"/>
            <a:ext cx="3931200" cy="1462680"/>
          </a:xfrm>
          <a:prstGeom prst="rect">
            <a:avLst/>
          </a:prstGeom>
          <a:ln w="0">
            <a:noFill/>
          </a:ln>
        </p:spPr>
      </p:pic>
      <p:sp>
        <p:nvSpPr>
          <p:cNvPr id="77" name="CustomShape 1"/>
          <p:cNvSpPr/>
          <p:nvPr/>
        </p:nvSpPr>
        <p:spPr>
          <a:xfrm>
            <a:off x="110160" y="7194240"/>
            <a:ext cx="7324920" cy="3375000"/>
          </a:xfrm>
          <a:custGeom>
            <a:avLst/>
            <a:gdLst>
              <a:gd name="textAreaLeft" fmla="*/ 0 w 7324920"/>
              <a:gd name="textAreaRight" fmla="*/ 7333560 w 7324920"/>
              <a:gd name="textAreaTop" fmla="*/ 0 h 3375000"/>
              <a:gd name="textAreaBottom" fmla="*/ 3382920 h 337500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78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480" cy="117000"/>
          </a:xfrm>
          <a:prstGeom prst="rect">
            <a:avLst/>
          </a:prstGeom>
          <a:ln w="0">
            <a:noFill/>
          </a:ln>
        </p:spPr>
      </p:pic>
      <p:sp>
        <p:nvSpPr>
          <p:cNvPr id="79" name="CustomShape 2"/>
          <p:cNvSpPr/>
          <p:nvPr/>
        </p:nvSpPr>
        <p:spPr>
          <a:xfrm>
            <a:off x="771480" y="8178120"/>
            <a:ext cx="78840" cy="113760"/>
          </a:xfrm>
          <a:custGeom>
            <a:avLst/>
            <a:gdLst>
              <a:gd name="textAreaLeft" fmla="*/ 0 w 78840"/>
              <a:gd name="textAreaRight" fmla="*/ 87480 w 78840"/>
              <a:gd name="textAreaTop" fmla="*/ 0 h 113760"/>
              <a:gd name="textAreaBottom" fmla="*/ 122400 h 1137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80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480" cy="117000"/>
          </a:xfrm>
          <a:prstGeom prst="rect">
            <a:avLst/>
          </a:prstGeom>
          <a:ln w="0">
            <a:noFill/>
          </a:ln>
        </p:spPr>
      </p:pic>
      <p:pic>
        <p:nvPicPr>
          <p:cNvPr id="81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480" cy="117000"/>
          </a:xfrm>
          <a:prstGeom prst="rect">
            <a:avLst/>
          </a:prstGeom>
          <a:ln w="0">
            <a:noFill/>
          </a:ln>
        </p:spPr>
      </p:pic>
      <p:pic>
        <p:nvPicPr>
          <p:cNvPr id="82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320" cy="113400"/>
          </a:xfrm>
          <a:prstGeom prst="rect">
            <a:avLst/>
          </a:prstGeom>
          <a:ln w="0">
            <a:noFill/>
          </a:ln>
        </p:spPr>
      </p:pic>
      <p:pic>
        <p:nvPicPr>
          <p:cNvPr id="83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200" cy="115200"/>
          </a:xfrm>
          <a:prstGeom prst="rect">
            <a:avLst/>
          </a:prstGeom>
          <a:ln w="0">
            <a:noFill/>
          </a:ln>
        </p:spPr>
      </p:pic>
      <p:sp>
        <p:nvSpPr>
          <p:cNvPr id="84" name="CustomShape 3"/>
          <p:cNvSpPr/>
          <p:nvPr/>
        </p:nvSpPr>
        <p:spPr>
          <a:xfrm>
            <a:off x="4698720" y="219960"/>
            <a:ext cx="2780280" cy="11509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ИЮЛЬ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CustomShape 4"/>
          <p:cNvSpPr/>
          <p:nvPr/>
        </p:nvSpPr>
        <p:spPr>
          <a:xfrm>
            <a:off x="2985120" y="7439400"/>
            <a:ext cx="3534480" cy="913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CustomShape 5"/>
          <p:cNvSpPr/>
          <p:nvPr/>
        </p:nvSpPr>
        <p:spPr>
          <a:xfrm>
            <a:off x="6123240" y="8786520"/>
            <a:ext cx="977400" cy="74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87" name="object 49"/>
          <p:cNvPicPr/>
          <p:nvPr/>
        </p:nvPicPr>
        <p:blipFill>
          <a:blip r:embed="rId8"/>
          <a:stretch/>
        </p:blipFill>
        <p:spPr>
          <a:xfrm>
            <a:off x="172440" y="526320"/>
            <a:ext cx="1031400" cy="941400"/>
          </a:xfrm>
          <a:prstGeom prst="rect">
            <a:avLst/>
          </a:prstGeom>
          <a:ln w="0">
            <a:noFill/>
          </a:ln>
        </p:spPr>
      </p:pic>
      <p:sp>
        <p:nvSpPr>
          <p:cNvPr id="88" name="CustomShape 6"/>
          <p:cNvSpPr/>
          <p:nvPr/>
        </p:nvSpPr>
        <p:spPr>
          <a:xfrm>
            <a:off x="6140520" y="9593640"/>
            <a:ext cx="858960" cy="842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89" name="CustomShape 7"/>
          <p:cNvSpPr/>
          <p:nvPr/>
        </p:nvSpPr>
        <p:spPr>
          <a:xfrm>
            <a:off x="6321600" y="8083080"/>
            <a:ext cx="799560" cy="803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0" name="object 48"/>
          <p:cNvPicPr/>
          <p:nvPr/>
        </p:nvPicPr>
        <p:blipFill>
          <a:blip r:embed="rId9"/>
          <a:stretch/>
        </p:blipFill>
        <p:spPr>
          <a:xfrm>
            <a:off x="6476040" y="8236800"/>
            <a:ext cx="585720" cy="500760"/>
          </a:xfrm>
          <a:prstGeom prst="rect">
            <a:avLst/>
          </a:prstGeom>
          <a:ln w="0">
            <a:noFill/>
          </a:ln>
        </p:spPr>
      </p:pic>
      <p:pic>
        <p:nvPicPr>
          <p:cNvPr id="91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6360" cy="8463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2" name="Table 8"/>
          <p:cNvGraphicFramePr/>
          <p:nvPr/>
        </p:nvGraphicFramePr>
        <p:xfrm>
          <a:off x="708480" y="2133000"/>
          <a:ext cx="6634080" cy="5382720"/>
        </p:xfrm>
        <a:graphic>
          <a:graphicData uri="http://schemas.openxmlformats.org/drawingml/2006/table">
            <a:tbl>
              <a:tblPr/>
              <a:tblGrid>
                <a:gridCol w="822960"/>
                <a:gridCol w="4699800"/>
                <a:gridCol w="1111320"/>
              </a:tblGrid>
              <a:tr h="6210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938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02.07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1. Музыкально-развлекательный квест: «Живая нить традиций: «Где мой кокошник?» посвященный Году единства народов России, проводит Люция Нигматуллина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2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12:</a:t>
                      </a: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00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2151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06.07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2. Онлайн-лекция по психологии: «Семейные отношения» проводит психолог Оксана Костромитина;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3.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Лекция: «Возможности сетевого мессенджера МАХ»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4.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Консультация по мессенджеру МАХ </a:t>
                      </a: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проводит руководитель КС Татьяна Журавлева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12-00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13-00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26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13-30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993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08.07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rgbClr val="231F20"/>
                          </a:solidFill>
                          <a:latin typeface="Calibri"/>
                          <a:ea typeface="Microsoft YaHei"/>
                        </a:rPr>
                        <a:t>5. Литературно-музыкальная программа: «Соединение душ родных» проводится на базе Центральной районной библиотеки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11:00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93" name="CustomShape 9"/>
          <p:cNvSpPr/>
          <p:nvPr/>
        </p:nvSpPr>
        <p:spPr>
          <a:xfrm>
            <a:off x="1176840" y="452160"/>
            <a:ext cx="3974040" cy="1433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Тюльганском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4" name="CustomShape 10"/>
          <p:cNvSpPr/>
          <p:nvPr/>
        </p:nvSpPr>
        <p:spPr>
          <a:xfrm>
            <a:off x="372960" y="8599320"/>
            <a:ext cx="5096520" cy="1847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32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32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32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endParaRPr lang="ru-RU" sz="10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п. Тюльган ул. Ленина д. 39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object 33"/>
          <p:cNvPicPr/>
          <p:nvPr/>
        </p:nvPicPr>
        <p:blipFill>
          <a:blip r:embed="rId2"/>
          <a:stretch/>
        </p:blipFill>
        <p:spPr>
          <a:xfrm>
            <a:off x="3375360" y="340200"/>
            <a:ext cx="3974760" cy="1271880"/>
          </a:xfrm>
          <a:prstGeom prst="rect">
            <a:avLst/>
          </a:prstGeom>
          <a:ln w="0">
            <a:noFill/>
          </a:ln>
        </p:spPr>
      </p:pic>
      <p:sp>
        <p:nvSpPr>
          <p:cNvPr id="96" name="CustomShape 1"/>
          <p:cNvSpPr/>
          <p:nvPr/>
        </p:nvSpPr>
        <p:spPr>
          <a:xfrm>
            <a:off x="111240" y="7000200"/>
            <a:ext cx="7324920" cy="3567960"/>
          </a:xfrm>
          <a:custGeom>
            <a:avLst/>
            <a:gdLst>
              <a:gd name="textAreaLeft" fmla="*/ 0 w 7324920"/>
              <a:gd name="textAreaRight" fmla="*/ 7333560 w 7324920"/>
              <a:gd name="textAreaTop" fmla="*/ 0 h 3567960"/>
              <a:gd name="textAreaBottom" fmla="*/ 3576600 h 3567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7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87480" cy="117000"/>
          </a:xfrm>
          <a:prstGeom prst="rect">
            <a:avLst/>
          </a:prstGeom>
          <a:ln w="0">
            <a:noFill/>
          </a:ln>
        </p:spPr>
      </p:pic>
      <p:sp>
        <p:nvSpPr>
          <p:cNvPr id="98" name="CustomShape 2"/>
          <p:cNvSpPr/>
          <p:nvPr/>
        </p:nvSpPr>
        <p:spPr>
          <a:xfrm>
            <a:off x="771480" y="8178120"/>
            <a:ext cx="78840" cy="113760"/>
          </a:xfrm>
          <a:custGeom>
            <a:avLst/>
            <a:gdLst>
              <a:gd name="textAreaLeft" fmla="*/ 0 w 78840"/>
              <a:gd name="textAreaRight" fmla="*/ 87480 w 78840"/>
              <a:gd name="textAreaTop" fmla="*/ 0 h 113760"/>
              <a:gd name="textAreaBottom" fmla="*/ 122400 h 1137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99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76480" cy="117000"/>
          </a:xfrm>
          <a:prstGeom prst="rect">
            <a:avLst/>
          </a:prstGeom>
          <a:ln w="0">
            <a:noFill/>
          </a:ln>
        </p:spPr>
      </p:pic>
      <p:pic>
        <p:nvPicPr>
          <p:cNvPr id="100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03480" cy="11700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94320" cy="11340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97200" cy="115200"/>
          </a:xfrm>
          <a:prstGeom prst="rect">
            <a:avLst/>
          </a:prstGeom>
          <a:ln w="0">
            <a:noFill/>
          </a:ln>
        </p:spPr>
      </p:pic>
      <p:sp>
        <p:nvSpPr>
          <p:cNvPr id="103" name="CustomShape 3"/>
          <p:cNvSpPr/>
          <p:nvPr/>
        </p:nvSpPr>
        <p:spPr>
          <a:xfrm>
            <a:off x="4655880" y="354240"/>
            <a:ext cx="2780280" cy="120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ИЮЛЬ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4" name="CustomShape 4"/>
          <p:cNvSpPr/>
          <p:nvPr/>
        </p:nvSpPr>
        <p:spPr>
          <a:xfrm>
            <a:off x="3397680" y="7490520"/>
            <a:ext cx="3725280" cy="829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5" name="CustomShape 5"/>
          <p:cNvSpPr/>
          <p:nvPr/>
        </p:nvSpPr>
        <p:spPr>
          <a:xfrm>
            <a:off x="6123240" y="8786520"/>
            <a:ext cx="977400" cy="74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6" name="object 49"/>
          <p:cNvPicPr/>
          <p:nvPr/>
        </p:nvPicPr>
        <p:blipFill>
          <a:blip r:embed="rId8"/>
          <a:stretch/>
        </p:blipFill>
        <p:spPr>
          <a:xfrm>
            <a:off x="173520" y="588240"/>
            <a:ext cx="852840" cy="756000"/>
          </a:xfrm>
          <a:prstGeom prst="rect">
            <a:avLst/>
          </a:prstGeom>
          <a:ln w="0">
            <a:noFill/>
          </a:ln>
        </p:spPr>
      </p:pic>
      <p:sp>
        <p:nvSpPr>
          <p:cNvPr id="107" name="CustomShape 6"/>
          <p:cNvSpPr/>
          <p:nvPr/>
        </p:nvSpPr>
        <p:spPr>
          <a:xfrm>
            <a:off x="6140520" y="9593640"/>
            <a:ext cx="858960" cy="842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08" name="CustomShape 7"/>
          <p:cNvSpPr/>
          <p:nvPr/>
        </p:nvSpPr>
        <p:spPr>
          <a:xfrm>
            <a:off x="6383880" y="8015400"/>
            <a:ext cx="876240" cy="7113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09" name="object 48"/>
          <p:cNvPicPr/>
          <p:nvPr/>
        </p:nvPicPr>
        <p:blipFill>
          <a:blip r:embed="rId9"/>
          <a:stretch/>
        </p:blipFill>
        <p:spPr>
          <a:xfrm>
            <a:off x="6555240" y="8176320"/>
            <a:ext cx="585720" cy="500760"/>
          </a:xfrm>
          <a:prstGeom prst="rect">
            <a:avLst/>
          </a:prstGeom>
          <a:ln w="0">
            <a:noFill/>
          </a:ln>
        </p:spPr>
      </p:pic>
      <p:pic>
        <p:nvPicPr>
          <p:cNvPr id="110" name="Рисунок 7"/>
          <p:cNvPicPr/>
          <p:nvPr/>
        </p:nvPicPr>
        <p:blipFill>
          <a:blip r:embed="rId10"/>
          <a:stretch/>
        </p:blipFill>
        <p:spPr>
          <a:xfrm>
            <a:off x="6153120" y="9577080"/>
            <a:ext cx="846360" cy="8463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11" name="Table 8"/>
          <p:cNvGraphicFramePr/>
          <p:nvPr/>
        </p:nvGraphicFramePr>
        <p:xfrm>
          <a:off x="547920" y="1770480"/>
          <a:ext cx="6714720" cy="5577840"/>
        </p:xfrm>
        <a:graphic>
          <a:graphicData uri="http://schemas.openxmlformats.org/drawingml/2006/table">
            <a:tbl>
              <a:tblPr/>
              <a:tblGrid>
                <a:gridCol w="907560"/>
                <a:gridCol w="4595400"/>
                <a:gridCol w="1211760"/>
              </a:tblGrid>
              <a:tr h="5904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255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09.07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6.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Информационно-развлекательный час: «Две судьбы — одна любовь: История святых Петра и Февронии» проводит Люция Нигматуллина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7. Лекция по пенсионному законодательству проводит руководитель КС Татьяна Журавлева;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8. Консультация по пенсионному законодательству проводит руководитель КС Татьяна Журавлева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13-00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13-30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082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9. Фитнесс на свежем воздухе: «Энергия природы и сила тела» место проведения стадион «Восход», совместное с КЦ СОН в Тюльганском районе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16:00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83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17.07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10. </a:t>
                      </a: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Познавательный час: «Фольклор-душа народная» проводится на базе Центральной районной библиотеки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11-00</a:t>
                      </a: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6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12" name="CustomShape 9"/>
          <p:cNvSpPr/>
          <p:nvPr/>
        </p:nvSpPr>
        <p:spPr>
          <a:xfrm>
            <a:off x="1013040" y="589680"/>
            <a:ext cx="3192840" cy="11923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Тюльганском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3" name="CustomShape 10"/>
          <p:cNvSpPr/>
          <p:nvPr/>
        </p:nvSpPr>
        <p:spPr>
          <a:xfrm>
            <a:off x="547920" y="8400240"/>
            <a:ext cx="5096520" cy="2036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Адрес:п. Тюльган ул. Ленина д. 39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object 1"/>
          <p:cNvPicPr/>
          <p:nvPr/>
        </p:nvPicPr>
        <p:blipFill>
          <a:blip r:embed="rId2"/>
          <a:stretch/>
        </p:blipFill>
        <p:spPr>
          <a:xfrm>
            <a:off x="3012120" y="119160"/>
            <a:ext cx="4424040" cy="1437480"/>
          </a:xfrm>
          <a:prstGeom prst="rect">
            <a:avLst/>
          </a:prstGeom>
          <a:ln w="0">
            <a:noFill/>
          </a:ln>
        </p:spPr>
      </p:pic>
      <p:sp>
        <p:nvSpPr>
          <p:cNvPr id="115" name="CustomShape 8"/>
          <p:cNvSpPr/>
          <p:nvPr/>
        </p:nvSpPr>
        <p:spPr>
          <a:xfrm>
            <a:off x="111240" y="7000200"/>
            <a:ext cx="7324920" cy="3567960"/>
          </a:xfrm>
          <a:custGeom>
            <a:avLst/>
            <a:gdLst>
              <a:gd name="textAreaLeft" fmla="*/ 0 w 7324920"/>
              <a:gd name="textAreaRight" fmla="*/ 7333560 w 7324920"/>
              <a:gd name="textAreaTop" fmla="*/ 0 h 3567960"/>
              <a:gd name="textAreaBottom" fmla="*/ 3576600 h 35679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16" name="object 2"/>
          <p:cNvPicPr/>
          <p:nvPr/>
        </p:nvPicPr>
        <p:blipFill>
          <a:blip r:embed="rId3"/>
          <a:stretch/>
        </p:blipFill>
        <p:spPr>
          <a:xfrm>
            <a:off x="644400" y="8176320"/>
            <a:ext cx="87480" cy="117000"/>
          </a:xfrm>
          <a:prstGeom prst="rect">
            <a:avLst/>
          </a:prstGeom>
          <a:ln w="0">
            <a:noFill/>
          </a:ln>
        </p:spPr>
      </p:pic>
      <p:sp>
        <p:nvSpPr>
          <p:cNvPr id="117" name="CustomShape 11"/>
          <p:cNvSpPr/>
          <p:nvPr/>
        </p:nvSpPr>
        <p:spPr>
          <a:xfrm>
            <a:off x="771480" y="8178120"/>
            <a:ext cx="78840" cy="113760"/>
          </a:xfrm>
          <a:custGeom>
            <a:avLst/>
            <a:gdLst>
              <a:gd name="textAreaLeft" fmla="*/ 0 w 78840"/>
              <a:gd name="textAreaRight" fmla="*/ 87480 w 78840"/>
              <a:gd name="textAreaTop" fmla="*/ 0 h 113760"/>
              <a:gd name="textAreaBottom" fmla="*/ 122400 h 11376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18" name="object 3"/>
          <p:cNvPicPr/>
          <p:nvPr/>
        </p:nvPicPr>
        <p:blipFill>
          <a:blip r:embed="rId4"/>
          <a:stretch/>
        </p:blipFill>
        <p:spPr>
          <a:xfrm>
            <a:off x="888840" y="8176320"/>
            <a:ext cx="276480" cy="11700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4"/>
          <p:cNvPicPr/>
          <p:nvPr/>
        </p:nvPicPr>
        <p:blipFill>
          <a:blip r:embed="rId5"/>
          <a:stretch/>
        </p:blipFill>
        <p:spPr>
          <a:xfrm>
            <a:off x="1201680" y="8176320"/>
            <a:ext cx="303480" cy="11700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5"/>
          <p:cNvPicPr/>
          <p:nvPr/>
        </p:nvPicPr>
        <p:blipFill>
          <a:blip r:embed="rId6"/>
          <a:stretch/>
        </p:blipFill>
        <p:spPr>
          <a:xfrm>
            <a:off x="1545480" y="8178120"/>
            <a:ext cx="94320" cy="11340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6"/>
          <p:cNvPicPr/>
          <p:nvPr/>
        </p:nvPicPr>
        <p:blipFill>
          <a:blip r:embed="rId7"/>
          <a:stretch/>
        </p:blipFill>
        <p:spPr>
          <a:xfrm>
            <a:off x="1679400" y="8178120"/>
            <a:ext cx="97200" cy="115200"/>
          </a:xfrm>
          <a:prstGeom prst="rect">
            <a:avLst/>
          </a:prstGeom>
          <a:ln w="0">
            <a:noFill/>
          </a:ln>
        </p:spPr>
      </p:pic>
      <p:sp>
        <p:nvSpPr>
          <p:cNvPr id="122" name="CustomShape 12"/>
          <p:cNvSpPr/>
          <p:nvPr/>
        </p:nvSpPr>
        <p:spPr>
          <a:xfrm>
            <a:off x="4608000" y="237960"/>
            <a:ext cx="2780280" cy="12002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2700" b="1" strike="noStrike" spc="-1">
                <a:solidFill>
                  <a:srgbClr val="FFFFFF"/>
                </a:solidFill>
                <a:latin typeface="Calibri"/>
                <a:ea typeface="DejaVu Sans"/>
              </a:rPr>
              <a:t> НА ИЮЛЬ 2026</a:t>
            </a:r>
            <a:endParaRPr lang="ru-RU" sz="27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3" name="CustomShape 13"/>
          <p:cNvSpPr/>
          <p:nvPr/>
        </p:nvSpPr>
        <p:spPr>
          <a:xfrm>
            <a:off x="3274200" y="7203240"/>
            <a:ext cx="3725280" cy="9914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noAutofit/>
          </a:bodyPr>
          <a:lstStyle/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9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– четверг 09:00 – 18:00 Пятница - 09:00 – 16:45</a:t>
            </a:r>
            <a:endParaRPr lang="ru-RU" sz="1600" b="0" strike="noStrike" spc="-1">
              <a:solidFill>
                <a:srgbClr val="000000"/>
              </a:solidFill>
              <a:latin typeface="Arial"/>
            </a:endParaRPr>
          </a:p>
          <a:p>
            <a:pPr marL="12600" indent="1948680">
              <a:lnSpc>
                <a:spcPct val="112000"/>
              </a:lnSpc>
              <a:tabLst>
                <a:tab pos="0" algn="l"/>
              </a:tabLst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4" name="CustomShape 14"/>
          <p:cNvSpPr/>
          <p:nvPr/>
        </p:nvSpPr>
        <p:spPr>
          <a:xfrm>
            <a:off x="6123240" y="8786520"/>
            <a:ext cx="977400" cy="7473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noAutofit/>
          </a:bodyPr>
          <a:lstStyle/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37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 социального</a:t>
            </a:r>
            <a:r>
              <a:rPr lang="ru-RU" sz="800" b="0" strike="noStrike" spc="37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страхования 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0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 Оренбургской 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5" name="object 7"/>
          <p:cNvPicPr/>
          <p:nvPr/>
        </p:nvPicPr>
        <p:blipFill>
          <a:blip r:embed="rId8"/>
          <a:stretch/>
        </p:blipFill>
        <p:spPr>
          <a:xfrm>
            <a:off x="259560" y="1035000"/>
            <a:ext cx="905760" cy="807840"/>
          </a:xfrm>
          <a:prstGeom prst="rect">
            <a:avLst/>
          </a:prstGeom>
          <a:ln w="0">
            <a:noFill/>
          </a:ln>
        </p:spPr>
      </p:pic>
      <p:sp>
        <p:nvSpPr>
          <p:cNvPr id="126" name="CustomShape 15"/>
          <p:cNvSpPr/>
          <p:nvPr/>
        </p:nvSpPr>
        <p:spPr>
          <a:xfrm>
            <a:off x="6140520" y="9593640"/>
            <a:ext cx="858960" cy="84276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sp>
        <p:nvSpPr>
          <p:cNvPr id="127" name="CustomShape 16"/>
          <p:cNvSpPr/>
          <p:nvPr/>
        </p:nvSpPr>
        <p:spPr>
          <a:xfrm>
            <a:off x="6047640" y="7937640"/>
            <a:ext cx="799560" cy="79956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pic>
        <p:nvPicPr>
          <p:cNvPr id="128" name="object 8"/>
          <p:cNvPicPr/>
          <p:nvPr/>
        </p:nvPicPr>
        <p:blipFill>
          <a:blip r:embed="rId9"/>
          <a:stretch/>
        </p:blipFill>
        <p:spPr>
          <a:xfrm>
            <a:off x="6162120" y="8141760"/>
            <a:ext cx="585720" cy="500760"/>
          </a:xfrm>
          <a:prstGeom prst="rect">
            <a:avLst/>
          </a:prstGeom>
          <a:ln w="0">
            <a:noFill/>
          </a:ln>
        </p:spPr>
      </p:pic>
      <p:pic>
        <p:nvPicPr>
          <p:cNvPr id="129" name="Рисунок 1"/>
          <p:cNvPicPr/>
          <p:nvPr/>
        </p:nvPicPr>
        <p:blipFill>
          <a:blip r:embed="rId10"/>
          <a:stretch/>
        </p:blipFill>
        <p:spPr>
          <a:xfrm>
            <a:off x="6153120" y="9577080"/>
            <a:ext cx="846360" cy="8463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30" name="Table 1"/>
          <p:cNvGraphicFramePr/>
          <p:nvPr>
            <p:extLst>
              <p:ext uri="{D42A27DB-BD31-4B8C-83A1-F6EECF244321}">
                <p14:modId xmlns:p14="http://schemas.microsoft.com/office/powerpoint/2010/main" val="258045213"/>
              </p:ext>
            </p:extLst>
          </p:nvPr>
        </p:nvGraphicFramePr>
        <p:xfrm>
          <a:off x="547920" y="2396880"/>
          <a:ext cx="6575040" cy="5577840"/>
        </p:xfrm>
        <a:graphic>
          <a:graphicData uri="http://schemas.openxmlformats.org/drawingml/2006/table">
            <a:tbl>
              <a:tblPr/>
              <a:tblGrid>
                <a:gridCol w="888120"/>
                <a:gridCol w="4571640"/>
                <a:gridCol w="1115280"/>
              </a:tblGrid>
              <a:tr h="5518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1089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20.07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11. Выездная экскурсия «Посещение достопримечательностей в с. Тугустемир», в рамках мероприятий по направлению  «социальный туризм» совместное с КЦСОН в Тюльганском районе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13-00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12458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23.07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12. Психологический тренинг: «Дыхание жизни» совместное на базе КЦСОН в Тюльганском районе. Проводит психолог Альбина Давыдова.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16-00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28.07  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13. Онлайн лекция: «Цивилизация России: уникальные черты и факторы исторического развития» ФП РО Знание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14. Онлайн лекция: «Российская культура: искусство и традиции как инструмент объединения» ФП РО Знание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131" name="CustomShape 17"/>
          <p:cNvSpPr/>
          <p:nvPr/>
        </p:nvSpPr>
        <p:spPr>
          <a:xfrm>
            <a:off x="1231560" y="880920"/>
            <a:ext cx="2984760" cy="1252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ЦЕНТР ОБЩЕНИЯ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СТАРШЕГО ПОКОЛЕНИЯ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«ДОЛГОЛЕТИЕ» 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в Тюльганском районе</a:t>
            </a: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2" name="CustomShape 18"/>
          <p:cNvSpPr/>
          <p:nvPr/>
        </p:nvSpPr>
        <p:spPr>
          <a:xfrm>
            <a:off x="547920" y="8400240"/>
            <a:ext cx="5096520" cy="20361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noAutofit/>
          </a:bodyPr>
          <a:lstStyle/>
          <a:p>
            <a:pPr marL="12600">
              <a:lnSpc>
                <a:spcPct val="75000"/>
              </a:lnSpc>
            </a:pP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ПРИХОДИТЕ, МЫ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69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 контакты: 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Адрес:п. Тюльган ул. Ленина д. 39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номер: 8 (3532) 98-01-95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ФИО: Журавлева Татьяна Владимировна</a:t>
            </a:r>
            <a:endParaRPr lang="ru-RU" sz="13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1446</TotalTime>
  <Words>500</Words>
  <Application>Microsoft Office PowerPoint</Application>
  <PresentationFormat>Произвольный</PresentationFormat>
  <Paragraphs>108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</vt:i4>
      </vt:variant>
    </vt:vector>
  </HeadingPairs>
  <TitlesOfParts>
    <vt:vector size="12" baseType="lpstr">
      <vt:lpstr>Microsoft YaHei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Office Theme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Белова Юлия Викторовна</cp:lastModifiedBy>
  <cp:revision>110</cp:revision>
  <cp:lastPrinted>2026-04-27T11:29:18Z</cp:lastPrinted>
  <dcterms:created xsi:type="dcterms:W3CDTF">2025-11-06T11:20:25Z</dcterms:created>
  <dcterms:modified xsi:type="dcterms:W3CDTF">2026-06-29T06:04:39Z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3</vt:i4>
  </property>
</Properties>
</file>