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1" r:id="rId2"/>
  </p:sldMasterIdLst>
  <p:sldIdLst>
    <p:sldId id="256" r:id="rId3"/>
    <p:sldId id="257" r:id="rId4"/>
    <p:sldId id="258" r:id="rId5"/>
  </p:sldIdLst>
  <p:sldSz cx="7556500" cy="10693400"/>
  <p:notesSz cx="7559675" cy="106918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2958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680040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/>
          </p:nvPr>
        </p:nvSpPr>
        <p:spPr>
          <a:xfrm>
            <a:off x="377640" y="5741640"/>
            <a:ext cx="680040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/>
          </p:nvPr>
        </p:nvSpPr>
        <p:spPr>
          <a:xfrm>
            <a:off x="377640" y="574164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/>
          </p:nvPr>
        </p:nvSpPr>
        <p:spPr>
          <a:xfrm>
            <a:off x="3862440" y="574164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/>
          </p:nvPr>
        </p:nvSpPr>
        <p:spPr>
          <a:xfrm>
            <a:off x="2676960" y="250200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/>
          </p:nvPr>
        </p:nvSpPr>
        <p:spPr>
          <a:xfrm>
            <a:off x="4976280" y="250200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/>
          </p:nvPr>
        </p:nvSpPr>
        <p:spPr>
          <a:xfrm>
            <a:off x="377640" y="574164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/>
          </p:nvPr>
        </p:nvSpPr>
        <p:spPr>
          <a:xfrm>
            <a:off x="2676960" y="574164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/>
          </p:nvPr>
        </p:nvSpPr>
        <p:spPr>
          <a:xfrm>
            <a:off x="4976280" y="574164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1" name="PlaceHolder 2"/>
          <p:cNvSpPr>
            <a:spLocks noGrp="1"/>
          </p:cNvSpPr>
          <p:nvPr>
            <p:ph type="subTitle"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3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5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6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subTitle"/>
          </p:nvPr>
        </p:nvSpPr>
        <p:spPr>
          <a:xfrm>
            <a:off x="377640" y="426600"/>
            <a:ext cx="6800400" cy="8276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0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1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2" name="PlaceHolder 4"/>
          <p:cNvSpPr>
            <a:spLocks noGrp="1"/>
          </p:cNvSpPr>
          <p:nvPr>
            <p:ph/>
          </p:nvPr>
        </p:nvSpPr>
        <p:spPr>
          <a:xfrm>
            <a:off x="377640" y="574164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4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5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6" name="PlaceHolder 4"/>
          <p:cNvSpPr>
            <a:spLocks noGrp="1"/>
          </p:cNvSpPr>
          <p:nvPr>
            <p:ph/>
          </p:nvPr>
        </p:nvSpPr>
        <p:spPr>
          <a:xfrm>
            <a:off x="3862440" y="574164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8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9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0" name="PlaceHolder 4"/>
          <p:cNvSpPr>
            <a:spLocks noGrp="1"/>
          </p:cNvSpPr>
          <p:nvPr>
            <p:ph/>
          </p:nvPr>
        </p:nvSpPr>
        <p:spPr>
          <a:xfrm>
            <a:off x="377640" y="5741640"/>
            <a:ext cx="680040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2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680040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3" name="PlaceHolder 3"/>
          <p:cNvSpPr>
            <a:spLocks noGrp="1"/>
          </p:cNvSpPr>
          <p:nvPr>
            <p:ph/>
          </p:nvPr>
        </p:nvSpPr>
        <p:spPr>
          <a:xfrm>
            <a:off x="377640" y="5741640"/>
            <a:ext cx="680040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5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6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7" name="PlaceHolder 4"/>
          <p:cNvSpPr>
            <a:spLocks noGrp="1"/>
          </p:cNvSpPr>
          <p:nvPr>
            <p:ph/>
          </p:nvPr>
        </p:nvSpPr>
        <p:spPr>
          <a:xfrm>
            <a:off x="377640" y="574164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8" name="PlaceHolder 5"/>
          <p:cNvSpPr>
            <a:spLocks noGrp="1"/>
          </p:cNvSpPr>
          <p:nvPr>
            <p:ph/>
          </p:nvPr>
        </p:nvSpPr>
        <p:spPr>
          <a:xfrm>
            <a:off x="3862440" y="574164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0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1" name="PlaceHolder 3"/>
          <p:cNvSpPr>
            <a:spLocks noGrp="1"/>
          </p:cNvSpPr>
          <p:nvPr>
            <p:ph/>
          </p:nvPr>
        </p:nvSpPr>
        <p:spPr>
          <a:xfrm>
            <a:off x="2676960" y="250200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2" name="PlaceHolder 4"/>
          <p:cNvSpPr>
            <a:spLocks noGrp="1"/>
          </p:cNvSpPr>
          <p:nvPr>
            <p:ph/>
          </p:nvPr>
        </p:nvSpPr>
        <p:spPr>
          <a:xfrm>
            <a:off x="4976280" y="250200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3" name="PlaceHolder 5"/>
          <p:cNvSpPr>
            <a:spLocks noGrp="1"/>
          </p:cNvSpPr>
          <p:nvPr>
            <p:ph/>
          </p:nvPr>
        </p:nvSpPr>
        <p:spPr>
          <a:xfrm>
            <a:off x="377640" y="574164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4" name="PlaceHolder 6"/>
          <p:cNvSpPr>
            <a:spLocks noGrp="1"/>
          </p:cNvSpPr>
          <p:nvPr>
            <p:ph/>
          </p:nvPr>
        </p:nvSpPr>
        <p:spPr>
          <a:xfrm>
            <a:off x="2676960" y="574164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5" name="PlaceHolder 7"/>
          <p:cNvSpPr>
            <a:spLocks noGrp="1"/>
          </p:cNvSpPr>
          <p:nvPr>
            <p:ph/>
          </p:nvPr>
        </p:nvSpPr>
        <p:spPr>
          <a:xfrm>
            <a:off x="4976280" y="574164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377640" y="426600"/>
            <a:ext cx="6800400" cy="8276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/>
          </p:nvPr>
        </p:nvSpPr>
        <p:spPr>
          <a:xfrm>
            <a:off x="377640" y="574164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/>
          </p:nvPr>
        </p:nvSpPr>
        <p:spPr>
          <a:xfrm>
            <a:off x="3862440" y="574164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/>
          </p:nvPr>
        </p:nvSpPr>
        <p:spPr>
          <a:xfrm>
            <a:off x="377640" y="5741640"/>
            <a:ext cx="680040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r>
              <a:rPr lang="ru-RU" sz="4400" b="0" strike="noStrike" spc="-1">
                <a:solidFill>
                  <a:srgbClr val="000000"/>
                </a:solidFill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3200" b="0" strike="noStrike" spc="-1">
                <a:solidFill>
                  <a:srgbClr val="000000"/>
                </a:solidFill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800" b="0" strike="noStrike" spc="-1">
                <a:solidFill>
                  <a:srgbClr val="000000"/>
                </a:solidFill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400" b="0" strike="noStrike" spc="-1">
                <a:solidFill>
                  <a:srgbClr val="000000"/>
                </a:solidFill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000" b="0" strike="noStrike" spc="-1">
                <a:solidFill>
                  <a:srgbClr val="000000"/>
                </a:solidFill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latin typeface="Arial"/>
              </a:rPr>
              <a:t>Седьмой уровень структуры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r>
              <a:rPr lang="ru-RU" sz="4400" b="0" strike="noStrike" spc="-1">
                <a:solidFill>
                  <a:srgbClr val="000000"/>
                </a:solidFill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39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3200" b="0" strike="noStrike" spc="-1">
                <a:solidFill>
                  <a:srgbClr val="000000"/>
                </a:solidFill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800" b="0" strike="noStrike" spc="-1">
                <a:solidFill>
                  <a:srgbClr val="000000"/>
                </a:solidFill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400" b="0" strike="noStrike" spc="-1">
                <a:solidFill>
                  <a:srgbClr val="000000"/>
                </a:solidFill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000" b="0" strike="noStrike" spc="-1">
                <a:solidFill>
                  <a:srgbClr val="000000"/>
                </a:solidFill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latin typeface="Arial"/>
              </a:rPr>
              <a:t>Седьмой уровень структуры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6" name="object 33"/>
          <p:cNvPicPr/>
          <p:nvPr/>
        </p:nvPicPr>
        <p:blipFill>
          <a:blip r:embed="rId2"/>
          <a:stretch/>
        </p:blipFill>
        <p:spPr>
          <a:xfrm>
            <a:off x="3504960" y="108000"/>
            <a:ext cx="3932640" cy="1464120"/>
          </a:xfrm>
          <a:prstGeom prst="rect">
            <a:avLst/>
          </a:prstGeom>
          <a:ln w="0">
            <a:noFill/>
          </a:ln>
        </p:spPr>
      </p:pic>
      <p:sp>
        <p:nvSpPr>
          <p:cNvPr id="77" name="CustomShape 1"/>
          <p:cNvSpPr/>
          <p:nvPr/>
        </p:nvSpPr>
        <p:spPr>
          <a:xfrm>
            <a:off x="110160" y="7194176"/>
            <a:ext cx="7326360" cy="3376504"/>
          </a:xfrm>
          <a:custGeom>
            <a:avLst/>
            <a:gdLst>
              <a:gd name="textAreaLeft" fmla="*/ 0 w 7326360"/>
              <a:gd name="textAreaRight" fmla="*/ 7333560 w 7326360"/>
              <a:gd name="textAreaTop" fmla="*/ 0 h 3131280"/>
              <a:gd name="textAreaBottom" fmla="*/ 3137400 h 3131280"/>
            </a:gdLst>
            <a:ahLst/>
            <a:cxnLst/>
            <a:rect l="textAreaLeft" t="textAreaTop" r="textAreaRight" b="textAreaBottom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00000"/>
              </a:lnSpc>
            </a:pPr>
            <a:endParaRPr lang="ru-RU" sz="1800" b="0" strike="noStrike" spc="-1">
              <a:solidFill>
                <a:srgbClr val="000000"/>
              </a:solidFill>
              <a:latin typeface="Arial"/>
              <a:ea typeface="DejaVu Sans"/>
            </a:endParaRPr>
          </a:p>
        </p:txBody>
      </p:sp>
      <p:pic>
        <p:nvPicPr>
          <p:cNvPr id="78" name="object 36"/>
          <p:cNvPicPr/>
          <p:nvPr/>
        </p:nvPicPr>
        <p:blipFill>
          <a:blip r:embed="rId3"/>
          <a:stretch/>
        </p:blipFill>
        <p:spPr>
          <a:xfrm>
            <a:off x="644400" y="8176320"/>
            <a:ext cx="88920" cy="118440"/>
          </a:xfrm>
          <a:prstGeom prst="rect">
            <a:avLst/>
          </a:prstGeom>
          <a:ln w="0">
            <a:noFill/>
          </a:ln>
        </p:spPr>
      </p:pic>
      <p:sp>
        <p:nvSpPr>
          <p:cNvPr id="79" name="CustomShape 2"/>
          <p:cNvSpPr/>
          <p:nvPr/>
        </p:nvSpPr>
        <p:spPr>
          <a:xfrm>
            <a:off x="771480" y="8178120"/>
            <a:ext cx="80280" cy="115200"/>
          </a:xfrm>
          <a:custGeom>
            <a:avLst/>
            <a:gdLst>
              <a:gd name="textAreaLeft" fmla="*/ 0 w 80280"/>
              <a:gd name="textAreaRight" fmla="*/ 87480 w 80280"/>
              <a:gd name="textAreaTop" fmla="*/ 0 h 115200"/>
              <a:gd name="textAreaBottom" fmla="*/ 122400 h 115200"/>
            </a:gdLst>
            <a:ahLst/>
            <a:cxnLst/>
            <a:rect l="textAreaLeft" t="textAreaTop" r="textAreaRight" b="textAreaBottom"/>
            <a:pathLst>
              <a:path w="94615" h="129540">
                <a:moveTo>
                  <a:pt x="94272" y="0"/>
                </a:moveTo>
                <a:lnTo>
                  <a:pt x="0" y="0"/>
                </a:lnTo>
                <a:lnTo>
                  <a:pt x="0" y="20320"/>
                </a:lnTo>
                <a:lnTo>
                  <a:pt x="0" y="59690"/>
                </a:lnTo>
                <a:lnTo>
                  <a:pt x="0" y="80010"/>
                </a:lnTo>
                <a:lnTo>
                  <a:pt x="0" y="129540"/>
                </a:lnTo>
                <a:lnTo>
                  <a:pt x="23952" y="129540"/>
                </a:lnTo>
                <a:lnTo>
                  <a:pt x="23952" y="80010"/>
                </a:lnTo>
                <a:lnTo>
                  <a:pt x="86321" y="80010"/>
                </a:lnTo>
                <a:lnTo>
                  <a:pt x="86321" y="59690"/>
                </a:lnTo>
                <a:lnTo>
                  <a:pt x="23952" y="59690"/>
                </a:lnTo>
                <a:lnTo>
                  <a:pt x="23952" y="20320"/>
                </a:lnTo>
                <a:lnTo>
                  <a:pt x="94272" y="20320"/>
                </a:lnTo>
                <a:lnTo>
                  <a:pt x="94272" y="0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00000"/>
              </a:lnSpc>
            </a:pPr>
            <a:endParaRPr lang="ru-RU" sz="1800" b="0" strike="noStrike" spc="-1">
              <a:solidFill>
                <a:srgbClr val="000000"/>
              </a:solidFill>
              <a:latin typeface="Arial"/>
              <a:ea typeface="DejaVu Sans"/>
            </a:endParaRPr>
          </a:p>
        </p:txBody>
      </p:sp>
      <p:pic>
        <p:nvPicPr>
          <p:cNvPr id="80" name="object 38"/>
          <p:cNvPicPr/>
          <p:nvPr/>
        </p:nvPicPr>
        <p:blipFill>
          <a:blip r:embed="rId4"/>
          <a:stretch/>
        </p:blipFill>
        <p:spPr>
          <a:xfrm>
            <a:off x="888840" y="8176320"/>
            <a:ext cx="277920" cy="118440"/>
          </a:xfrm>
          <a:prstGeom prst="rect">
            <a:avLst/>
          </a:prstGeom>
          <a:ln w="0">
            <a:noFill/>
          </a:ln>
        </p:spPr>
      </p:pic>
      <p:pic>
        <p:nvPicPr>
          <p:cNvPr id="81" name="object 39"/>
          <p:cNvPicPr/>
          <p:nvPr/>
        </p:nvPicPr>
        <p:blipFill>
          <a:blip r:embed="rId5"/>
          <a:stretch/>
        </p:blipFill>
        <p:spPr>
          <a:xfrm>
            <a:off x="1201680" y="8176320"/>
            <a:ext cx="304920" cy="118440"/>
          </a:xfrm>
          <a:prstGeom prst="rect">
            <a:avLst/>
          </a:prstGeom>
          <a:ln w="0">
            <a:noFill/>
          </a:ln>
        </p:spPr>
      </p:pic>
      <p:pic>
        <p:nvPicPr>
          <p:cNvPr id="82" name="object 40"/>
          <p:cNvPicPr/>
          <p:nvPr/>
        </p:nvPicPr>
        <p:blipFill>
          <a:blip r:embed="rId6"/>
          <a:stretch/>
        </p:blipFill>
        <p:spPr>
          <a:xfrm>
            <a:off x="1545480" y="8178120"/>
            <a:ext cx="95760" cy="114840"/>
          </a:xfrm>
          <a:prstGeom prst="rect">
            <a:avLst/>
          </a:prstGeom>
          <a:ln w="0">
            <a:noFill/>
          </a:ln>
        </p:spPr>
      </p:pic>
      <p:pic>
        <p:nvPicPr>
          <p:cNvPr id="83" name="object 41"/>
          <p:cNvPicPr/>
          <p:nvPr/>
        </p:nvPicPr>
        <p:blipFill>
          <a:blip r:embed="rId7"/>
          <a:stretch/>
        </p:blipFill>
        <p:spPr>
          <a:xfrm>
            <a:off x="1679400" y="8178120"/>
            <a:ext cx="98640" cy="116640"/>
          </a:xfrm>
          <a:prstGeom prst="rect">
            <a:avLst/>
          </a:prstGeom>
          <a:ln w="0">
            <a:noFill/>
          </a:ln>
        </p:spPr>
      </p:pic>
      <p:sp>
        <p:nvSpPr>
          <p:cNvPr id="84" name="CustomShape 3"/>
          <p:cNvSpPr/>
          <p:nvPr/>
        </p:nvSpPr>
        <p:spPr>
          <a:xfrm>
            <a:off x="4698720" y="219960"/>
            <a:ext cx="2781720" cy="11523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81360" rIns="0" bIns="0" anchor="t">
            <a:noAutofit/>
          </a:bodyPr>
          <a:lstStyle/>
          <a:p>
            <a:pPr>
              <a:lnSpc>
                <a:spcPct val="100000"/>
              </a:lnSpc>
            </a:pPr>
            <a:r>
              <a:rPr lang="ru-RU" sz="2700" b="1" strike="noStrike" spc="-1" dirty="0">
                <a:solidFill>
                  <a:srgbClr val="FFFFFF"/>
                </a:solidFill>
                <a:latin typeface="Calibri"/>
                <a:ea typeface="DejaVu Sans"/>
              </a:rPr>
              <a:t>МЕРОПРИЯТИЯ</a:t>
            </a:r>
            <a:endParaRPr lang="ru-RU" sz="2700" b="0" strike="noStrike" spc="-1" dirty="0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ru-RU" sz="2700" b="1" strike="noStrike" spc="-1" dirty="0">
                <a:solidFill>
                  <a:srgbClr val="FFFFFF"/>
                </a:solidFill>
                <a:latin typeface="Calibri"/>
                <a:ea typeface="DejaVu Sans"/>
              </a:rPr>
              <a:t> НА ИЮНЬ 2026</a:t>
            </a:r>
            <a:endParaRPr lang="ru-RU" sz="27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85" name="CustomShape 4"/>
          <p:cNvSpPr/>
          <p:nvPr/>
        </p:nvSpPr>
        <p:spPr>
          <a:xfrm>
            <a:off x="2985120" y="7439400"/>
            <a:ext cx="3535920" cy="9147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2600" rIns="0" bIns="0" anchor="t">
            <a:noAutofit/>
          </a:bodyPr>
          <a:lstStyle/>
          <a:p>
            <a:pPr marL="12600" indent="1948680">
              <a:lnSpc>
                <a:spcPct val="112000"/>
              </a:lnSpc>
              <a:tabLst>
                <a:tab pos="0" algn="l"/>
              </a:tabLst>
            </a:pPr>
            <a:r>
              <a:rPr lang="ru-RU" sz="1600" b="1" strike="noStrike" spc="-1" dirty="0">
                <a:solidFill>
                  <a:srgbClr val="58595B"/>
                </a:solidFill>
                <a:latin typeface="Calibri"/>
                <a:ea typeface="DejaVu Sans"/>
              </a:rPr>
              <a:t>Время</a:t>
            </a:r>
            <a:r>
              <a:rPr lang="ru-RU" sz="1600" b="1" strike="noStrike" spc="-9" dirty="0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lang="ru-RU" sz="1600" b="1" strike="noStrike" spc="-1" dirty="0">
                <a:solidFill>
                  <a:srgbClr val="58595B"/>
                </a:solidFill>
                <a:latin typeface="Calibri"/>
                <a:ea typeface="DejaVu Sans"/>
              </a:rPr>
              <a:t>работы: Понедельник – четверг 09:00 – 18:00 Пятница - 09:00 – 16:45</a:t>
            </a:r>
            <a:endParaRPr lang="ru-RU" sz="1600" b="0" strike="noStrike" spc="-1" dirty="0">
              <a:solidFill>
                <a:srgbClr val="000000"/>
              </a:solidFill>
              <a:latin typeface="Arial"/>
            </a:endParaRPr>
          </a:p>
          <a:p>
            <a:pPr marL="12600" indent="1948680">
              <a:lnSpc>
                <a:spcPct val="112000"/>
              </a:lnSpc>
              <a:tabLst>
                <a:tab pos="0" algn="l"/>
              </a:tabLst>
            </a:pPr>
            <a:endParaRPr lang="ru-RU" sz="18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86" name="CustomShape 5"/>
          <p:cNvSpPr/>
          <p:nvPr/>
        </p:nvSpPr>
        <p:spPr>
          <a:xfrm>
            <a:off x="6123240" y="8786520"/>
            <a:ext cx="978840" cy="7488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33120" rIns="0" bIns="0" anchor="t">
            <a:noAutofit/>
          </a:bodyPr>
          <a:lstStyle/>
          <a:p>
            <a:pPr marL="12600">
              <a:lnSpc>
                <a:spcPts val="0"/>
              </a:lnSpc>
            </a:pPr>
            <a:r>
              <a:rPr lang="ru-RU" sz="800" b="0" strike="noStrike" spc="-1">
                <a:solidFill>
                  <a:srgbClr val="FFFFFF"/>
                </a:solidFill>
                <a:latin typeface="Calibri"/>
                <a:ea typeface="DejaVu Sans"/>
              </a:rPr>
              <a:t>Отделение Фонда</a:t>
            </a:r>
            <a:r>
              <a:rPr lang="ru-RU" sz="800" b="0" strike="noStrike" spc="386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800" b="0" strike="noStrike" spc="-1">
                <a:solidFill>
                  <a:srgbClr val="FFFFFF"/>
                </a:solidFill>
                <a:latin typeface="Calibri"/>
                <a:ea typeface="DejaVu Sans"/>
              </a:rPr>
              <a:t>пенсионного</a:t>
            </a:r>
            <a:endParaRPr lang="ru-RU" sz="800" b="0" strike="noStrike" spc="-1">
              <a:solidFill>
                <a:srgbClr val="000000"/>
              </a:solidFill>
              <a:latin typeface="Arial"/>
            </a:endParaRPr>
          </a:p>
          <a:p>
            <a:pPr marL="12600">
              <a:lnSpc>
                <a:spcPts val="0"/>
              </a:lnSpc>
            </a:pPr>
            <a:r>
              <a:rPr lang="ru-RU" sz="800" b="0" strike="noStrike" spc="-1">
                <a:solidFill>
                  <a:srgbClr val="FFFFFF"/>
                </a:solidFill>
                <a:latin typeface="Calibri"/>
                <a:ea typeface="DejaVu Sans"/>
              </a:rPr>
              <a:t>и социального</a:t>
            </a:r>
            <a:r>
              <a:rPr lang="ru-RU" sz="800" b="0" strike="noStrike" spc="386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800" b="0" strike="noStrike" spc="-1">
                <a:solidFill>
                  <a:srgbClr val="FFFFFF"/>
                </a:solidFill>
                <a:latin typeface="Calibri"/>
                <a:ea typeface="DejaVu Sans"/>
              </a:rPr>
              <a:t>страхования РФ </a:t>
            </a:r>
            <a:endParaRPr lang="ru-RU" sz="800" b="0" strike="noStrike" spc="-1">
              <a:solidFill>
                <a:srgbClr val="000000"/>
              </a:solidFill>
              <a:latin typeface="Arial"/>
            </a:endParaRPr>
          </a:p>
          <a:p>
            <a:pPr marL="12600">
              <a:lnSpc>
                <a:spcPts val="0"/>
              </a:lnSpc>
            </a:pPr>
            <a:r>
              <a:rPr lang="ru-RU" sz="800" b="0" strike="noStrike" spc="-1">
                <a:solidFill>
                  <a:srgbClr val="FFFFFF"/>
                </a:solidFill>
                <a:latin typeface="Calibri"/>
                <a:ea typeface="DejaVu Sans"/>
              </a:rPr>
              <a:t>по Оренбургской области</a:t>
            </a:r>
            <a:endParaRPr lang="ru-RU" sz="800" b="0" strike="noStrike" spc="-1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87" name="object 49"/>
          <p:cNvPicPr/>
          <p:nvPr/>
        </p:nvPicPr>
        <p:blipFill>
          <a:blip r:embed="rId8"/>
          <a:stretch/>
        </p:blipFill>
        <p:spPr>
          <a:xfrm>
            <a:off x="172440" y="526320"/>
            <a:ext cx="1032840" cy="942840"/>
          </a:xfrm>
          <a:prstGeom prst="rect">
            <a:avLst/>
          </a:prstGeom>
          <a:ln w="0">
            <a:noFill/>
          </a:ln>
        </p:spPr>
      </p:pic>
      <p:sp>
        <p:nvSpPr>
          <p:cNvPr id="88" name="CustomShape 6"/>
          <p:cNvSpPr/>
          <p:nvPr/>
        </p:nvSpPr>
        <p:spPr>
          <a:xfrm>
            <a:off x="6140520" y="9593640"/>
            <a:ext cx="860400" cy="844200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00000"/>
              </a:lnSpc>
            </a:pPr>
            <a:endParaRPr lang="ru-RU" sz="1800" b="0" strike="noStrike" spc="-1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89" name="CustomShape 7"/>
          <p:cNvSpPr/>
          <p:nvPr/>
        </p:nvSpPr>
        <p:spPr>
          <a:xfrm>
            <a:off x="6321420" y="8083228"/>
            <a:ext cx="801000" cy="80527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00000"/>
              </a:lnSpc>
            </a:pPr>
            <a:endParaRPr lang="ru-RU" sz="1800" b="0" strike="noStrike" spc="-1">
              <a:solidFill>
                <a:srgbClr val="000000"/>
              </a:solidFill>
              <a:latin typeface="Arial"/>
              <a:ea typeface="DejaVu Sans"/>
            </a:endParaRPr>
          </a:p>
        </p:txBody>
      </p:sp>
      <p:pic>
        <p:nvPicPr>
          <p:cNvPr id="90" name="object 48"/>
          <p:cNvPicPr/>
          <p:nvPr/>
        </p:nvPicPr>
        <p:blipFill>
          <a:blip r:embed="rId9"/>
          <a:stretch/>
        </p:blipFill>
        <p:spPr>
          <a:xfrm>
            <a:off x="6475860" y="8236800"/>
            <a:ext cx="587160" cy="502200"/>
          </a:xfrm>
          <a:prstGeom prst="rect">
            <a:avLst/>
          </a:prstGeom>
          <a:ln w="0">
            <a:noFill/>
          </a:ln>
        </p:spPr>
      </p:pic>
      <p:pic>
        <p:nvPicPr>
          <p:cNvPr id="91" name="Рисунок 7"/>
          <p:cNvPicPr/>
          <p:nvPr/>
        </p:nvPicPr>
        <p:blipFill>
          <a:blip r:embed="rId10"/>
          <a:stretch/>
        </p:blipFill>
        <p:spPr>
          <a:xfrm>
            <a:off x="6153120" y="9577080"/>
            <a:ext cx="847800" cy="84780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92" name="Table 8"/>
          <p:cNvGraphicFramePr/>
          <p:nvPr>
            <p:extLst>
              <p:ext uri="{D42A27DB-BD31-4B8C-83A1-F6EECF244321}">
                <p14:modId xmlns:p14="http://schemas.microsoft.com/office/powerpoint/2010/main" val="537614767"/>
              </p:ext>
            </p:extLst>
          </p:nvPr>
        </p:nvGraphicFramePr>
        <p:xfrm>
          <a:off x="537881" y="1909419"/>
          <a:ext cx="6803112" cy="5852160"/>
        </p:xfrm>
        <a:graphic>
          <a:graphicData uri="http://schemas.openxmlformats.org/drawingml/2006/table">
            <a:tbl>
              <a:tblPr/>
              <a:tblGrid>
                <a:gridCol w="843955"/>
                <a:gridCol w="4819066"/>
                <a:gridCol w="1140091"/>
              </a:tblGrid>
              <a:tr h="63825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 dirty="0">
                          <a:solidFill>
                            <a:srgbClr val="FFFFFF"/>
                          </a:solidFill>
                          <a:latin typeface="Calibri"/>
                          <a:ea typeface="DejaVu Sans"/>
                        </a:rPr>
                        <a:t>Дата 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latin typeface="Calibri"/>
                          <a:ea typeface="DejaVu Sans"/>
                        </a:rPr>
                        <a:t>Мероприятие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latin typeface="Calibri"/>
                          <a:ea typeface="DejaVu Sans"/>
                        </a:rPr>
                        <a:t>Время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latin typeface="Calibri"/>
                          <a:ea typeface="DejaVu Sans"/>
                        </a:rPr>
                        <a:t>начала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D"/>
                    </a:solidFill>
                  </a:tcPr>
                </a:tc>
              </a:tr>
              <a:tr h="1732393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0" strike="noStrike" spc="-1">
                          <a:solidFill>
                            <a:schemeClr val="dk1"/>
                          </a:solidFill>
                          <a:latin typeface="Calibri"/>
                          <a:ea typeface="Microsoft YaHei"/>
                        </a:rPr>
                        <a:t>01.06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endParaRPr lang="ru-RU" sz="18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endParaRPr lang="ru-RU" sz="18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endParaRPr lang="ru-RU" sz="18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0" strike="noStrike" spc="-1" dirty="0">
                          <a:solidFill>
                            <a:srgbClr val="231F20"/>
                          </a:solidFill>
                          <a:latin typeface="Calibri"/>
                          <a:ea typeface="Microsoft YaHei"/>
                        </a:rPr>
                        <a:t>1. Онлайн-лекция по психологии: «Гастрит и психология» проводит </a:t>
                      </a: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latin typeface="Calibri"/>
                          <a:ea typeface="Microsoft YaHei"/>
                        </a:rPr>
                        <a:t>психолог Оксана </a:t>
                      </a:r>
                      <a:r>
                        <a:rPr lang="ru-RU" sz="1800" b="0" strike="noStrike" spc="-1" dirty="0">
                          <a:solidFill>
                            <a:srgbClr val="231F20"/>
                          </a:solidFill>
                          <a:latin typeface="Calibri"/>
                          <a:ea typeface="Microsoft YaHei"/>
                        </a:rPr>
                        <a:t>Костромитина;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0" strike="noStrike" spc="-1" dirty="0">
                          <a:solidFill>
                            <a:srgbClr val="231F20"/>
                          </a:solidFill>
                          <a:latin typeface="Calibri"/>
                          <a:ea typeface="Microsoft YaHei"/>
                        </a:rPr>
                        <a:t>2. Лекция по пенсионному законодательству проводит </a:t>
                      </a: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latin typeface="Calibri"/>
                          <a:ea typeface="Microsoft YaHei"/>
                        </a:rPr>
                        <a:t>руководитель</a:t>
                      </a:r>
                      <a:r>
                        <a:rPr lang="ru-RU" sz="1800" b="0" strike="noStrike" spc="-1" baseline="0" dirty="0" smtClean="0">
                          <a:solidFill>
                            <a:srgbClr val="231F20"/>
                          </a:solidFill>
                          <a:latin typeface="Calibri"/>
                          <a:ea typeface="Microsoft YaHei"/>
                        </a:rPr>
                        <a:t> КС </a:t>
                      </a: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latin typeface="Calibri"/>
                          <a:ea typeface="Microsoft YaHei"/>
                        </a:rPr>
                        <a:t>Татьяна </a:t>
                      </a:r>
                      <a:r>
                        <a:rPr lang="ru-RU" sz="1800" b="0" strike="noStrike" spc="-1" dirty="0">
                          <a:solidFill>
                            <a:srgbClr val="231F20"/>
                          </a:solidFill>
                          <a:latin typeface="Calibri"/>
                          <a:ea typeface="Microsoft YaHei"/>
                        </a:rPr>
                        <a:t>Журавлева;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0" strike="noStrike" spc="-1" dirty="0">
                          <a:solidFill>
                            <a:srgbClr val="231F20"/>
                          </a:solidFill>
                          <a:latin typeface="Calibri"/>
                          <a:ea typeface="Microsoft YaHei"/>
                        </a:rPr>
                        <a:t>3. Консультация по пенсионному законодательству проводит </a:t>
                      </a: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latin typeface="Calibri"/>
                          <a:ea typeface="Microsoft YaHei"/>
                        </a:rPr>
                        <a:t>руководитель КС Татьяна </a:t>
                      </a:r>
                      <a:r>
                        <a:rPr lang="ru-RU" sz="1800" b="0" strike="noStrike" spc="-1" dirty="0">
                          <a:solidFill>
                            <a:srgbClr val="231F20"/>
                          </a:solidFill>
                          <a:latin typeface="Calibri"/>
                          <a:ea typeface="Microsoft YaHei"/>
                        </a:rPr>
                        <a:t>Журавлева 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>
                      <a:solidFill>
                        <a:srgbClr val="FFFFFF"/>
                      </a:solidFill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0" strike="noStrike" spc="-12">
                          <a:solidFill>
                            <a:srgbClr val="231F20"/>
                          </a:solidFill>
                          <a:latin typeface="Calibri"/>
                          <a:ea typeface="DejaVu Sans"/>
                        </a:rPr>
                        <a:t>12:</a:t>
                      </a:r>
                      <a:r>
                        <a:rPr lang="ru-RU" sz="1800" b="0" strike="noStrike" spc="-26">
                          <a:solidFill>
                            <a:srgbClr val="231F20"/>
                          </a:solidFill>
                          <a:latin typeface="Calibri"/>
                          <a:ea typeface="DejaVu Sans"/>
                        </a:rPr>
                        <a:t>00 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endParaRPr lang="ru-RU" sz="18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endParaRPr lang="ru-RU" sz="18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0" strike="noStrike" spc="-26">
                          <a:solidFill>
                            <a:srgbClr val="231F20"/>
                          </a:solidFill>
                          <a:latin typeface="Calibri"/>
                          <a:ea typeface="DejaVu Sans"/>
                        </a:rPr>
                        <a:t>13:00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endParaRPr lang="ru-RU" sz="18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endParaRPr lang="ru-RU" sz="18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</a:tr>
              <a:tr h="1732393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0" strike="noStrike" spc="-1">
                          <a:solidFill>
                            <a:schemeClr val="dk1"/>
                          </a:solidFill>
                          <a:latin typeface="Calibri"/>
                          <a:ea typeface="Microsoft YaHei"/>
                        </a:rPr>
                        <a:t>03.06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0" strike="noStrike" spc="-1" dirty="0">
                          <a:solidFill>
                            <a:srgbClr val="231F20"/>
                          </a:solidFill>
                          <a:latin typeface="Calibri"/>
                          <a:ea typeface="Microsoft YaHei"/>
                        </a:rPr>
                        <a:t>4. Решение ребуса: «</a:t>
                      </a:r>
                      <a:r>
                        <a:rPr lang="ru-RU" sz="1800" b="0" strike="noStrike" spc="-1" dirty="0" err="1">
                          <a:solidFill>
                            <a:srgbClr val="231F20"/>
                          </a:solidFill>
                          <a:latin typeface="Calibri"/>
                          <a:ea typeface="Microsoft YaHei"/>
                        </a:rPr>
                        <a:t>Судоку</a:t>
                      </a:r>
                      <a:r>
                        <a:rPr lang="ru-RU" sz="1800" b="0" strike="noStrike" spc="-1" dirty="0">
                          <a:solidFill>
                            <a:srgbClr val="231F20"/>
                          </a:solidFill>
                          <a:latin typeface="Calibri"/>
                          <a:ea typeface="Microsoft YaHei"/>
                        </a:rPr>
                        <a:t>» </a:t>
                      </a: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latin typeface="Calibri"/>
                          <a:ea typeface="Microsoft YaHei"/>
                        </a:rPr>
                        <a:t>проводит руководитель КС Татьяна Журавлева </a:t>
                      </a:r>
                      <a:endParaRPr lang="ru-RU" sz="1800" b="0" strike="noStrike" spc="-1" dirty="0" smtClean="0">
                        <a:solidFill>
                          <a:srgbClr val="000000"/>
                        </a:solidFill>
                        <a:latin typeface="+mn-lt"/>
                      </a:endParaRPr>
                    </a:p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latin typeface="Calibri"/>
                          <a:ea typeface="Microsoft YaHei"/>
                        </a:rPr>
                        <a:t>5</a:t>
                      </a:r>
                      <a:r>
                        <a:rPr lang="ru-RU" sz="1800" b="0" strike="noStrike" spc="-1" dirty="0">
                          <a:solidFill>
                            <a:srgbClr val="231F20"/>
                          </a:solidFill>
                          <a:latin typeface="Calibri"/>
                          <a:ea typeface="Microsoft YaHei"/>
                        </a:rPr>
                        <a:t>. </a:t>
                      </a:r>
                      <a:r>
                        <a:rPr lang="ru-RU" sz="1800" b="0" strike="noStrike" spc="-1" dirty="0">
                          <a:solidFill>
                            <a:schemeClr val="dk1"/>
                          </a:solidFill>
                          <a:latin typeface="Calibri"/>
                          <a:ea typeface="Microsoft YaHei"/>
                        </a:rPr>
                        <a:t>Лекция: «Возможности сетевого мессенджера МАХ» </a:t>
                      </a: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latin typeface="Calibri"/>
                          <a:ea typeface="Microsoft YaHei"/>
                        </a:rPr>
                        <a:t>проводит руководитель КС Татьяна Журавлева </a:t>
                      </a:r>
                      <a:endParaRPr lang="ru-RU" sz="1800" b="0" strike="noStrike" spc="-1" dirty="0" smtClean="0">
                        <a:solidFill>
                          <a:srgbClr val="000000"/>
                        </a:solidFill>
                        <a:latin typeface="+mn-lt"/>
                      </a:endParaRPr>
                    </a:p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latin typeface="Calibri"/>
                          <a:ea typeface="Microsoft YaHei"/>
                        </a:rPr>
                        <a:t>6</a:t>
                      </a:r>
                      <a:r>
                        <a:rPr lang="ru-RU" sz="1800" b="0" strike="noStrike" spc="-1" dirty="0">
                          <a:solidFill>
                            <a:srgbClr val="231F20"/>
                          </a:solidFill>
                          <a:latin typeface="Calibri"/>
                          <a:ea typeface="Microsoft YaHei"/>
                        </a:rPr>
                        <a:t>. </a:t>
                      </a:r>
                      <a:r>
                        <a:rPr lang="ru-RU" sz="1800" b="0" strike="noStrike" spc="-1" dirty="0">
                          <a:solidFill>
                            <a:schemeClr val="dk1"/>
                          </a:solidFill>
                          <a:latin typeface="Calibri"/>
                          <a:ea typeface="Microsoft YaHei"/>
                        </a:rPr>
                        <a:t>Консультация по мессенджеру МАХ </a:t>
                      </a: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latin typeface="Calibri"/>
                          <a:ea typeface="Microsoft YaHei"/>
                        </a:rPr>
                        <a:t>проводит руководитель КС Татьяна Журавлева 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>
                    <a:lnL w="12240">
                      <a:noFill/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0" strike="noStrike" spc="-26">
                          <a:solidFill>
                            <a:srgbClr val="231F20"/>
                          </a:solidFill>
                          <a:latin typeface="Calibri"/>
                          <a:ea typeface="DejaVu Sans"/>
                        </a:rPr>
                        <a:t>12-30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</a:tr>
              <a:tr h="91178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>
                          <a:solidFill>
                            <a:srgbClr val="000000"/>
                          </a:solidFill>
                          <a:latin typeface="Calibri"/>
                          <a:ea typeface="DejaVu Sans"/>
                        </a:rPr>
                        <a:t>05.06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0" strike="noStrike" spc="-1" dirty="0">
                          <a:solidFill>
                            <a:srgbClr val="231F20"/>
                          </a:solidFill>
                          <a:latin typeface="Calibri"/>
                          <a:ea typeface="Microsoft YaHei"/>
                        </a:rPr>
                        <a:t>7. Литературная гостиная: «Я помню чудное </a:t>
                      </a: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latin typeface="Calibri"/>
                          <a:ea typeface="Microsoft YaHei"/>
                        </a:rPr>
                        <a:t>мгновенье». «Пушкинский день»</a:t>
                      </a:r>
                      <a:r>
                        <a:rPr lang="ru-RU" sz="1800" b="0" strike="noStrike" spc="-1" baseline="0" dirty="0" smtClean="0">
                          <a:solidFill>
                            <a:srgbClr val="231F20"/>
                          </a:solidFill>
                          <a:latin typeface="Calibri"/>
                          <a:ea typeface="Microsoft YaHei"/>
                        </a:rPr>
                        <a:t> </a:t>
                      </a: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latin typeface="Calibri"/>
                          <a:ea typeface="Microsoft YaHei"/>
                        </a:rPr>
                        <a:t>мероприятие, </a:t>
                      </a:r>
                      <a:r>
                        <a:rPr lang="ru-RU" sz="1800" b="0" strike="noStrike" spc="-1" dirty="0">
                          <a:solidFill>
                            <a:srgbClr val="231F20"/>
                          </a:solidFill>
                          <a:latin typeface="Calibri"/>
                          <a:ea typeface="Microsoft YaHei"/>
                        </a:rPr>
                        <a:t>на базе </a:t>
                      </a: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latin typeface="Calibri"/>
                          <a:ea typeface="Microsoft YaHei"/>
                        </a:rPr>
                        <a:t>библиотеки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noFill/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 dirty="0">
                          <a:solidFill>
                            <a:schemeClr val="dk1"/>
                          </a:solidFill>
                          <a:latin typeface="Calibri"/>
                          <a:ea typeface="DejaVu Sans"/>
                        </a:rPr>
                        <a:t>12:00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</a:tr>
            </a:tbl>
          </a:graphicData>
        </a:graphic>
      </p:graphicFrame>
      <p:sp>
        <p:nvSpPr>
          <p:cNvPr id="93" name="CustomShape 9"/>
          <p:cNvSpPr/>
          <p:nvPr/>
        </p:nvSpPr>
        <p:spPr>
          <a:xfrm>
            <a:off x="1176840" y="452160"/>
            <a:ext cx="3975480" cy="14353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00000"/>
              </a:lnSpc>
            </a:pPr>
            <a:r>
              <a:rPr lang="ru-RU" sz="18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ЦЕНТР ОБЩЕНИЯ </a:t>
            </a:r>
            <a:endParaRPr lang="ru-RU" sz="18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ru-RU" sz="18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СТАРШЕГО ПОКОЛЕНИЯ </a:t>
            </a:r>
            <a:endParaRPr lang="ru-RU" sz="18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ru-RU" sz="18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«ДОЛГОЛЕТИЕ» </a:t>
            </a:r>
            <a:endParaRPr lang="ru-RU" sz="18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ru-RU" sz="18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в Тюльганском районе</a:t>
            </a:r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94" name="CustomShape 10"/>
          <p:cNvSpPr/>
          <p:nvPr/>
        </p:nvSpPr>
        <p:spPr>
          <a:xfrm>
            <a:off x="372960" y="8599384"/>
            <a:ext cx="5097960" cy="1849256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74600" rIns="0" bIns="0" anchor="t">
            <a:noAutofit/>
          </a:bodyPr>
          <a:lstStyle/>
          <a:p>
            <a:pPr marL="12600">
              <a:lnSpc>
                <a:spcPct val="75000"/>
              </a:lnSpc>
            </a:pPr>
            <a:r>
              <a:rPr lang="ru-RU" sz="3200" b="1" strike="noStrike" spc="-1" dirty="0">
                <a:solidFill>
                  <a:srgbClr val="FFFFFF"/>
                </a:solidFill>
                <a:latin typeface="Calibri"/>
                <a:ea typeface="DejaVu Sans"/>
              </a:rPr>
              <a:t>ПРИХОДИТЕ, МЫ</a:t>
            </a:r>
            <a:r>
              <a:rPr lang="ru-RU" sz="3200" b="1" strike="noStrike" spc="-69" dirty="0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3200" b="1" strike="noStrike" spc="-1" dirty="0">
                <a:solidFill>
                  <a:srgbClr val="FFFFFF"/>
                </a:solidFill>
                <a:latin typeface="Calibri"/>
                <a:ea typeface="DejaVu Sans"/>
              </a:rPr>
              <a:t>ВАС</a:t>
            </a:r>
            <a:r>
              <a:rPr lang="ru-RU" sz="3200" b="1" strike="noStrike" spc="-69" dirty="0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3200" b="1" strike="noStrike" spc="-1" dirty="0">
                <a:solidFill>
                  <a:srgbClr val="FFFFFF"/>
                </a:solidFill>
                <a:latin typeface="Calibri"/>
                <a:ea typeface="DejaVu Sans"/>
              </a:rPr>
              <a:t>ЖДЕМ</a:t>
            </a:r>
            <a:r>
              <a:rPr lang="ru-RU" sz="3200" b="1" strike="noStrike" spc="-1" dirty="0" smtClean="0">
                <a:solidFill>
                  <a:srgbClr val="FFFFFF"/>
                </a:solidFill>
                <a:latin typeface="Calibri"/>
                <a:ea typeface="DejaVu Sans"/>
              </a:rPr>
              <a:t>!</a:t>
            </a:r>
          </a:p>
          <a:p>
            <a:pPr marL="12600">
              <a:lnSpc>
                <a:spcPct val="75000"/>
              </a:lnSpc>
            </a:pPr>
            <a:endParaRPr lang="ru-RU" sz="1000" b="0" strike="noStrike" spc="-1" dirty="0">
              <a:solidFill>
                <a:srgbClr val="000000"/>
              </a:solidFill>
              <a:latin typeface="Arial"/>
            </a:endParaRPr>
          </a:p>
          <a:p>
            <a:pPr marL="12600">
              <a:lnSpc>
                <a:spcPct val="75000"/>
              </a:lnSpc>
            </a:pPr>
            <a:r>
              <a:rPr lang="ru-RU" sz="1300" b="0" strike="noStrike" spc="-1" dirty="0">
                <a:solidFill>
                  <a:srgbClr val="FFFFFF"/>
                </a:solidFill>
                <a:latin typeface="Calibri"/>
                <a:ea typeface="DejaVu Sans"/>
              </a:rPr>
              <a:t>Наши контакты: </a:t>
            </a:r>
            <a:endParaRPr lang="ru-RU" sz="1300" b="0" strike="noStrike" spc="-1" dirty="0">
              <a:solidFill>
                <a:srgbClr val="000000"/>
              </a:solidFill>
              <a:latin typeface="Arial"/>
            </a:endParaRPr>
          </a:p>
          <a:p>
            <a:pPr marL="12600">
              <a:lnSpc>
                <a:spcPct val="75000"/>
              </a:lnSpc>
            </a:pPr>
            <a:r>
              <a:rPr lang="ru-RU" sz="1300" b="0" strike="noStrike" spc="-1" dirty="0">
                <a:solidFill>
                  <a:srgbClr val="FFFFFF"/>
                </a:solidFill>
                <a:latin typeface="Calibri"/>
                <a:ea typeface="DejaVu Sans"/>
              </a:rPr>
              <a:t>Адрес: п. Тюльган ул. Ленина д. 39</a:t>
            </a:r>
            <a:endParaRPr lang="ru-RU" sz="1300" b="0" strike="noStrike" spc="-1" dirty="0">
              <a:solidFill>
                <a:srgbClr val="000000"/>
              </a:solidFill>
              <a:latin typeface="Arial"/>
            </a:endParaRPr>
          </a:p>
          <a:p>
            <a:pPr marL="12600">
              <a:lnSpc>
                <a:spcPct val="75000"/>
              </a:lnSpc>
            </a:pPr>
            <a:r>
              <a:rPr lang="ru-RU" sz="1300" b="0" strike="noStrike" spc="-1" dirty="0">
                <a:solidFill>
                  <a:srgbClr val="FFFFFF"/>
                </a:solidFill>
                <a:latin typeface="Calibri"/>
                <a:ea typeface="DejaVu Sans"/>
              </a:rPr>
              <a:t>Контактный номер: 8 (3532) 98-01-95</a:t>
            </a:r>
            <a:endParaRPr lang="ru-RU" sz="1300" b="0" strike="noStrike" spc="-1" dirty="0">
              <a:solidFill>
                <a:srgbClr val="000000"/>
              </a:solidFill>
              <a:latin typeface="Arial"/>
            </a:endParaRPr>
          </a:p>
          <a:p>
            <a:pPr marL="12600">
              <a:lnSpc>
                <a:spcPct val="75000"/>
              </a:lnSpc>
            </a:pPr>
            <a:r>
              <a:rPr lang="ru-RU" sz="1300" b="0" strike="noStrike" spc="-1" dirty="0">
                <a:solidFill>
                  <a:srgbClr val="FFFFFF"/>
                </a:solidFill>
                <a:latin typeface="Calibri"/>
                <a:ea typeface="DejaVu Sans"/>
              </a:rPr>
              <a:t>ФИО: Журавлева Татьяна Владимировна</a:t>
            </a:r>
            <a:endParaRPr lang="ru-RU" sz="1300" b="0" strike="noStrike" spc="-1" dirty="0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5" name="object 33"/>
          <p:cNvPicPr/>
          <p:nvPr/>
        </p:nvPicPr>
        <p:blipFill>
          <a:blip r:embed="rId2"/>
          <a:stretch/>
        </p:blipFill>
        <p:spPr>
          <a:xfrm>
            <a:off x="3375360" y="340200"/>
            <a:ext cx="3976200" cy="1273447"/>
          </a:xfrm>
          <a:prstGeom prst="rect">
            <a:avLst/>
          </a:prstGeom>
          <a:ln w="0">
            <a:noFill/>
          </a:ln>
        </p:spPr>
      </p:pic>
      <p:sp>
        <p:nvSpPr>
          <p:cNvPr id="96" name="CustomShape 1"/>
          <p:cNvSpPr/>
          <p:nvPr/>
        </p:nvSpPr>
        <p:spPr>
          <a:xfrm>
            <a:off x="111240" y="7000200"/>
            <a:ext cx="7326360" cy="3569400"/>
          </a:xfrm>
          <a:custGeom>
            <a:avLst/>
            <a:gdLst>
              <a:gd name="textAreaLeft" fmla="*/ 0 w 7326360"/>
              <a:gd name="textAreaRight" fmla="*/ 7333560 w 7326360"/>
              <a:gd name="textAreaTop" fmla="*/ 0 h 3569400"/>
              <a:gd name="textAreaBottom" fmla="*/ 3576600 h 3569400"/>
            </a:gdLst>
            <a:ahLst/>
            <a:cxnLst/>
            <a:rect l="textAreaLeft" t="textAreaTop" r="textAreaRight" b="textAreaBottom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00000"/>
              </a:lnSpc>
            </a:pPr>
            <a:endParaRPr lang="ru-RU" sz="1800" b="0" strike="noStrike" spc="-1">
              <a:solidFill>
                <a:srgbClr val="000000"/>
              </a:solidFill>
              <a:latin typeface="Arial"/>
              <a:ea typeface="DejaVu Sans"/>
            </a:endParaRPr>
          </a:p>
        </p:txBody>
      </p:sp>
      <p:pic>
        <p:nvPicPr>
          <p:cNvPr id="97" name="object 36"/>
          <p:cNvPicPr/>
          <p:nvPr/>
        </p:nvPicPr>
        <p:blipFill>
          <a:blip r:embed="rId3"/>
          <a:stretch/>
        </p:blipFill>
        <p:spPr>
          <a:xfrm>
            <a:off x="644400" y="8176320"/>
            <a:ext cx="88920" cy="118440"/>
          </a:xfrm>
          <a:prstGeom prst="rect">
            <a:avLst/>
          </a:prstGeom>
          <a:ln w="0">
            <a:noFill/>
          </a:ln>
        </p:spPr>
      </p:pic>
      <p:sp>
        <p:nvSpPr>
          <p:cNvPr id="98" name="CustomShape 2"/>
          <p:cNvSpPr/>
          <p:nvPr/>
        </p:nvSpPr>
        <p:spPr>
          <a:xfrm>
            <a:off x="771480" y="8178120"/>
            <a:ext cx="80280" cy="115200"/>
          </a:xfrm>
          <a:custGeom>
            <a:avLst/>
            <a:gdLst>
              <a:gd name="textAreaLeft" fmla="*/ 0 w 80280"/>
              <a:gd name="textAreaRight" fmla="*/ 87480 w 80280"/>
              <a:gd name="textAreaTop" fmla="*/ 0 h 115200"/>
              <a:gd name="textAreaBottom" fmla="*/ 122400 h 115200"/>
            </a:gdLst>
            <a:ahLst/>
            <a:cxnLst/>
            <a:rect l="textAreaLeft" t="textAreaTop" r="textAreaRight" b="textAreaBottom"/>
            <a:pathLst>
              <a:path w="94615" h="129540">
                <a:moveTo>
                  <a:pt x="94272" y="0"/>
                </a:moveTo>
                <a:lnTo>
                  <a:pt x="0" y="0"/>
                </a:lnTo>
                <a:lnTo>
                  <a:pt x="0" y="20320"/>
                </a:lnTo>
                <a:lnTo>
                  <a:pt x="0" y="59690"/>
                </a:lnTo>
                <a:lnTo>
                  <a:pt x="0" y="80010"/>
                </a:lnTo>
                <a:lnTo>
                  <a:pt x="0" y="129540"/>
                </a:lnTo>
                <a:lnTo>
                  <a:pt x="23952" y="129540"/>
                </a:lnTo>
                <a:lnTo>
                  <a:pt x="23952" y="80010"/>
                </a:lnTo>
                <a:lnTo>
                  <a:pt x="86321" y="80010"/>
                </a:lnTo>
                <a:lnTo>
                  <a:pt x="86321" y="59690"/>
                </a:lnTo>
                <a:lnTo>
                  <a:pt x="23952" y="59690"/>
                </a:lnTo>
                <a:lnTo>
                  <a:pt x="23952" y="20320"/>
                </a:lnTo>
                <a:lnTo>
                  <a:pt x="94272" y="20320"/>
                </a:lnTo>
                <a:lnTo>
                  <a:pt x="94272" y="0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00000"/>
              </a:lnSpc>
            </a:pPr>
            <a:endParaRPr lang="ru-RU" sz="1800" b="0" strike="noStrike" spc="-1">
              <a:solidFill>
                <a:srgbClr val="000000"/>
              </a:solidFill>
              <a:latin typeface="Arial"/>
              <a:ea typeface="DejaVu Sans"/>
            </a:endParaRPr>
          </a:p>
        </p:txBody>
      </p:sp>
      <p:pic>
        <p:nvPicPr>
          <p:cNvPr id="99" name="object 38"/>
          <p:cNvPicPr/>
          <p:nvPr/>
        </p:nvPicPr>
        <p:blipFill>
          <a:blip r:embed="rId4"/>
          <a:stretch/>
        </p:blipFill>
        <p:spPr>
          <a:xfrm>
            <a:off x="888840" y="8176320"/>
            <a:ext cx="277920" cy="118440"/>
          </a:xfrm>
          <a:prstGeom prst="rect">
            <a:avLst/>
          </a:prstGeom>
          <a:ln w="0">
            <a:noFill/>
          </a:ln>
        </p:spPr>
      </p:pic>
      <p:pic>
        <p:nvPicPr>
          <p:cNvPr id="100" name="object 39"/>
          <p:cNvPicPr/>
          <p:nvPr/>
        </p:nvPicPr>
        <p:blipFill>
          <a:blip r:embed="rId5"/>
          <a:stretch/>
        </p:blipFill>
        <p:spPr>
          <a:xfrm>
            <a:off x="1201680" y="8176320"/>
            <a:ext cx="304920" cy="118440"/>
          </a:xfrm>
          <a:prstGeom prst="rect">
            <a:avLst/>
          </a:prstGeom>
          <a:ln w="0">
            <a:noFill/>
          </a:ln>
        </p:spPr>
      </p:pic>
      <p:pic>
        <p:nvPicPr>
          <p:cNvPr id="101" name="object 40"/>
          <p:cNvPicPr/>
          <p:nvPr/>
        </p:nvPicPr>
        <p:blipFill>
          <a:blip r:embed="rId6"/>
          <a:stretch/>
        </p:blipFill>
        <p:spPr>
          <a:xfrm>
            <a:off x="1545480" y="8178120"/>
            <a:ext cx="95760" cy="114840"/>
          </a:xfrm>
          <a:prstGeom prst="rect">
            <a:avLst/>
          </a:prstGeom>
          <a:ln w="0">
            <a:noFill/>
          </a:ln>
        </p:spPr>
      </p:pic>
      <p:pic>
        <p:nvPicPr>
          <p:cNvPr id="102" name="object 41"/>
          <p:cNvPicPr/>
          <p:nvPr/>
        </p:nvPicPr>
        <p:blipFill>
          <a:blip r:embed="rId7"/>
          <a:stretch/>
        </p:blipFill>
        <p:spPr>
          <a:xfrm>
            <a:off x="1679400" y="8178120"/>
            <a:ext cx="98640" cy="116640"/>
          </a:xfrm>
          <a:prstGeom prst="rect">
            <a:avLst/>
          </a:prstGeom>
          <a:ln w="0">
            <a:noFill/>
          </a:ln>
        </p:spPr>
      </p:pic>
      <p:sp>
        <p:nvSpPr>
          <p:cNvPr id="103" name="CustomShape 3"/>
          <p:cNvSpPr/>
          <p:nvPr/>
        </p:nvSpPr>
        <p:spPr>
          <a:xfrm>
            <a:off x="4655880" y="354325"/>
            <a:ext cx="2781720" cy="12016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81360" rIns="0" bIns="0" anchor="t">
            <a:noAutofit/>
          </a:bodyPr>
          <a:lstStyle/>
          <a:p>
            <a:pPr>
              <a:lnSpc>
                <a:spcPct val="100000"/>
              </a:lnSpc>
            </a:pPr>
            <a:r>
              <a:rPr lang="ru-RU" sz="2700" b="1" strike="noStrike" spc="-1" dirty="0">
                <a:solidFill>
                  <a:srgbClr val="FFFFFF"/>
                </a:solidFill>
                <a:latin typeface="Calibri"/>
                <a:ea typeface="DejaVu Sans"/>
              </a:rPr>
              <a:t>МЕРОПРИЯТИЯ</a:t>
            </a:r>
            <a:endParaRPr lang="ru-RU" sz="2700" b="0" strike="noStrike" spc="-1" dirty="0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ru-RU" sz="2700" b="1" strike="noStrike" spc="-1" dirty="0">
                <a:solidFill>
                  <a:srgbClr val="FFFFFF"/>
                </a:solidFill>
                <a:latin typeface="Calibri"/>
                <a:ea typeface="DejaVu Sans"/>
              </a:rPr>
              <a:t> НА ИЮНЬ 2026</a:t>
            </a:r>
            <a:endParaRPr lang="ru-RU" sz="27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4" name="CustomShape 4"/>
          <p:cNvSpPr/>
          <p:nvPr/>
        </p:nvSpPr>
        <p:spPr>
          <a:xfrm>
            <a:off x="3397500" y="7490695"/>
            <a:ext cx="3726720" cy="8308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2600" rIns="0" bIns="0" anchor="t">
            <a:noAutofit/>
          </a:bodyPr>
          <a:lstStyle/>
          <a:p>
            <a:pPr marL="12600" indent="1948680">
              <a:lnSpc>
                <a:spcPct val="112000"/>
              </a:lnSpc>
              <a:tabLst>
                <a:tab pos="0" algn="l"/>
              </a:tabLst>
            </a:pPr>
            <a:r>
              <a:rPr lang="ru-RU" sz="1600" b="1" strike="noStrike" spc="-1" dirty="0">
                <a:solidFill>
                  <a:srgbClr val="58595B"/>
                </a:solidFill>
                <a:latin typeface="Calibri"/>
                <a:ea typeface="DejaVu Sans"/>
              </a:rPr>
              <a:t>Время</a:t>
            </a:r>
            <a:r>
              <a:rPr lang="ru-RU" sz="1600" b="1" strike="noStrike" spc="-9" dirty="0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lang="ru-RU" sz="1600" b="1" strike="noStrike" spc="-1" dirty="0">
                <a:solidFill>
                  <a:srgbClr val="58595B"/>
                </a:solidFill>
                <a:latin typeface="Calibri"/>
                <a:ea typeface="DejaVu Sans"/>
              </a:rPr>
              <a:t>работы: Понедельник – четверг 09:00 – 18:00 Пятница - 09:00 – 16:45</a:t>
            </a:r>
            <a:endParaRPr lang="ru-RU" sz="1600" b="0" strike="noStrike" spc="-1" dirty="0">
              <a:solidFill>
                <a:srgbClr val="000000"/>
              </a:solidFill>
              <a:latin typeface="Arial"/>
            </a:endParaRPr>
          </a:p>
          <a:p>
            <a:pPr marL="12600" indent="1948680">
              <a:lnSpc>
                <a:spcPct val="112000"/>
              </a:lnSpc>
              <a:tabLst>
                <a:tab pos="0" algn="l"/>
              </a:tabLst>
            </a:pPr>
            <a:endParaRPr lang="ru-RU" sz="18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5" name="CustomShape 5"/>
          <p:cNvSpPr/>
          <p:nvPr/>
        </p:nvSpPr>
        <p:spPr>
          <a:xfrm>
            <a:off x="6123240" y="8786520"/>
            <a:ext cx="978840" cy="7488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33120" rIns="0" bIns="0" anchor="t">
            <a:noAutofit/>
          </a:bodyPr>
          <a:lstStyle/>
          <a:p>
            <a:pPr marL="12600">
              <a:lnSpc>
                <a:spcPts val="0"/>
              </a:lnSpc>
            </a:pPr>
            <a:r>
              <a:rPr lang="ru-RU" sz="800" b="0" strike="noStrike" spc="-1">
                <a:solidFill>
                  <a:srgbClr val="FFFFFF"/>
                </a:solidFill>
                <a:latin typeface="Calibri"/>
                <a:ea typeface="DejaVu Sans"/>
              </a:rPr>
              <a:t>Отделение Фонда</a:t>
            </a:r>
            <a:r>
              <a:rPr lang="ru-RU" sz="800" b="0" strike="noStrike" spc="386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800" b="0" strike="noStrike" spc="-1">
                <a:solidFill>
                  <a:srgbClr val="FFFFFF"/>
                </a:solidFill>
                <a:latin typeface="Calibri"/>
                <a:ea typeface="DejaVu Sans"/>
              </a:rPr>
              <a:t>пенсионного</a:t>
            </a:r>
            <a:endParaRPr lang="ru-RU" sz="800" b="0" strike="noStrike" spc="-1">
              <a:solidFill>
                <a:srgbClr val="000000"/>
              </a:solidFill>
              <a:latin typeface="Arial"/>
            </a:endParaRPr>
          </a:p>
          <a:p>
            <a:pPr marL="12600">
              <a:lnSpc>
                <a:spcPts val="0"/>
              </a:lnSpc>
            </a:pPr>
            <a:r>
              <a:rPr lang="ru-RU" sz="800" b="0" strike="noStrike" spc="-1">
                <a:solidFill>
                  <a:srgbClr val="FFFFFF"/>
                </a:solidFill>
                <a:latin typeface="Calibri"/>
                <a:ea typeface="DejaVu Sans"/>
              </a:rPr>
              <a:t>и социального</a:t>
            </a:r>
            <a:r>
              <a:rPr lang="ru-RU" sz="800" b="0" strike="noStrike" spc="386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800" b="0" strike="noStrike" spc="-1">
                <a:solidFill>
                  <a:srgbClr val="FFFFFF"/>
                </a:solidFill>
                <a:latin typeface="Calibri"/>
                <a:ea typeface="DejaVu Sans"/>
              </a:rPr>
              <a:t>страхования РФ </a:t>
            </a:r>
            <a:endParaRPr lang="ru-RU" sz="800" b="0" strike="noStrike" spc="-1">
              <a:solidFill>
                <a:srgbClr val="000000"/>
              </a:solidFill>
              <a:latin typeface="Arial"/>
            </a:endParaRPr>
          </a:p>
          <a:p>
            <a:pPr marL="12600">
              <a:lnSpc>
                <a:spcPts val="0"/>
              </a:lnSpc>
            </a:pPr>
            <a:r>
              <a:rPr lang="ru-RU" sz="800" b="0" strike="noStrike" spc="-1">
                <a:solidFill>
                  <a:srgbClr val="FFFFFF"/>
                </a:solidFill>
                <a:latin typeface="Calibri"/>
                <a:ea typeface="DejaVu Sans"/>
              </a:rPr>
              <a:t>по Оренбургской области</a:t>
            </a:r>
            <a:endParaRPr lang="ru-RU" sz="800" b="0" strike="noStrike" spc="-1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106" name="object 49"/>
          <p:cNvPicPr/>
          <p:nvPr/>
        </p:nvPicPr>
        <p:blipFill>
          <a:blip r:embed="rId8"/>
          <a:stretch/>
        </p:blipFill>
        <p:spPr>
          <a:xfrm>
            <a:off x="173520" y="588240"/>
            <a:ext cx="854280" cy="757567"/>
          </a:xfrm>
          <a:prstGeom prst="rect">
            <a:avLst/>
          </a:prstGeom>
          <a:ln w="0">
            <a:noFill/>
          </a:ln>
        </p:spPr>
      </p:pic>
      <p:sp>
        <p:nvSpPr>
          <p:cNvPr id="107" name="CustomShape 6"/>
          <p:cNvSpPr/>
          <p:nvPr/>
        </p:nvSpPr>
        <p:spPr>
          <a:xfrm>
            <a:off x="6140520" y="9593640"/>
            <a:ext cx="860400" cy="844200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00000"/>
              </a:lnSpc>
            </a:pPr>
            <a:endParaRPr lang="ru-RU" sz="1800" b="0" strike="noStrike" spc="-1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108" name="CustomShape 7"/>
          <p:cNvSpPr/>
          <p:nvPr/>
        </p:nvSpPr>
        <p:spPr>
          <a:xfrm>
            <a:off x="6383700" y="8015284"/>
            <a:ext cx="877500" cy="712916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00000"/>
              </a:lnSpc>
            </a:pPr>
            <a:endParaRPr lang="ru-RU" sz="1800" b="0" strike="noStrike" spc="-1">
              <a:solidFill>
                <a:srgbClr val="000000"/>
              </a:solidFill>
              <a:latin typeface="Arial"/>
              <a:ea typeface="DejaVu Sans"/>
            </a:endParaRPr>
          </a:p>
        </p:txBody>
      </p:sp>
      <p:pic>
        <p:nvPicPr>
          <p:cNvPr id="109" name="object 48"/>
          <p:cNvPicPr/>
          <p:nvPr/>
        </p:nvPicPr>
        <p:blipFill>
          <a:blip r:embed="rId9"/>
          <a:stretch/>
        </p:blipFill>
        <p:spPr>
          <a:xfrm>
            <a:off x="6555060" y="8176320"/>
            <a:ext cx="587160" cy="502200"/>
          </a:xfrm>
          <a:prstGeom prst="rect">
            <a:avLst/>
          </a:prstGeom>
          <a:ln w="0">
            <a:noFill/>
          </a:ln>
        </p:spPr>
      </p:pic>
      <p:pic>
        <p:nvPicPr>
          <p:cNvPr id="110" name="Рисунок 7"/>
          <p:cNvPicPr/>
          <p:nvPr/>
        </p:nvPicPr>
        <p:blipFill>
          <a:blip r:embed="rId10"/>
          <a:stretch/>
        </p:blipFill>
        <p:spPr>
          <a:xfrm>
            <a:off x="6153120" y="9577080"/>
            <a:ext cx="847800" cy="84780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111" name="Table 8"/>
          <p:cNvGraphicFramePr/>
          <p:nvPr>
            <p:extLst>
              <p:ext uri="{D42A27DB-BD31-4B8C-83A1-F6EECF244321}">
                <p14:modId xmlns:p14="http://schemas.microsoft.com/office/powerpoint/2010/main" val="1254916871"/>
              </p:ext>
            </p:extLst>
          </p:nvPr>
        </p:nvGraphicFramePr>
        <p:xfrm>
          <a:off x="547920" y="1770481"/>
          <a:ext cx="6715080" cy="5642927"/>
        </p:xfrm>
        <a:graphic>
          <a:graphicData uri="http://schemas.openxmlformats.org/drawingml/2006/table">
            <a:tbl>
              <a:tblPr/>
              <a:tblGrid>
                <a:gridCol w="907560"/>
                <a:gridCol w="4595696"/>
                <a:gridCol w="1211824"/>
              </a:tblGrid>
              <a:tr h="611454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 dirty="0">
                          <a:solidFill>
                            <a:srgbClr val="FFFFFF"/>
                          </a:solidFill>
                          <a:latin typeface="Calibri"/>
                          <a:ea typeface="DejaVu Sans"/>
                        </a:rPr>
                        <a:t>Дата 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 dirty="0">
                          <a:solidFill>
                            <a:srgbClr val="FFFFFF"/>
                          </a:solidFill>
                          <a:latin typeface="Calibri"/>
                          <a:ea typeface="DejaVu Sans"/>
                        </a:rPr>
                        <a:t>Мероприятие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latin typeface="Calibri"/>
                          <a:ea typeface="DejaVu Sans"/>
                        </a:rPr>
                        <a:t>Время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latin typeface="Calibri"/>
                          <a:ea typeface="DejaVu Sans"/>
                        </a:rPr>
                        <a:t>начала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D"/>
                    </a:solidFill>
                  </a:tcPr>
                </a:tc>
              </a:tr>
              <a:tr h="171789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strike="noStrike" spc="-1" dirty="0">
                          <a:solidFill>
                            <a:schemeClr val="dk1"/>
                          </a:solidFill>
                          <a:latin typeface="Calibri"/>
                          <a:ea typeface="DejaVu Sans"/>
                        </a:rPr>
                        <a:t>09.06 </a:t>
                      </a:r>
                      <a:endParaRPr lang="ru-RU" sz="16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lang="ru-RU" sz="16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strike="noStrike" spc="-1" dirty="0">
                          <a:solidFill>
                            <a:schemeClr val="dk1"/>
                          </a:solidFill>
                          <a:latin typeface="Calibri"/>
                          <a:ea typeface="DejaVu Sans"/>
                        </a:rPr>
                        <a:t>11.06</a:t>
                      </a:r>
                      <a:endParaRPr lang="ru-RU" sz="16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lang="ru-RU" sz="16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strike="noStrike" spc="-1" dirty="0">
                          <a:solidFill>
                            <a:schemeClr val="dk1"/>
                          </a:solidFill>
                          <a:latin typeface="Calibri"/>
                          <a:ea typeface="DejaVu Sans"/>
                        </a:rPr>
                        <a:t>11.06</a:t>
                      </a:r>
                      <a:endParaRPr lang="ru-RU" sz="16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strike="noStrike" spc="-1" dirty="0">
                          <a:solidFill>
                            <a:schemeClr val="dk1"/>
                          </a:solidFill>
                          <a:latin typeface="Calibri"/>
                          <a:ea typeface="Microsoft YaHei"/>
                        </a:rPr>
                        <a:t>8. Мастер-класс: «Цветок </a:t>
                      </a:r>
                      <a:r>
                        <a:rPr lang="ru-RU" sz="1600" b="0" strike="noStrike" spc="-1" dirty="0" err="1">
                          <a:solidFill>
                            <a:schemeClr val="dk1"/>
                          </a:solidFill>
                          <a:latin typeface="Calibri"/>
                          <a:ea typeface="Microsoft YaHei"/>
                        </a:rPr>
                        <a:t>лотуса</a:t>
                      </a:r>
                      <a:r>
                        <a:rPr lang="ru-RU" sz="1600" b="0" strike="noStrike" spc="-1" dirty="0">
                          <a:solidFill>
                            <a:schemeClr val="dk1"/>
                          </a:solidFill>
                          <a:latin typeface="Calibri"/>
                          <a:ea typeface="Microsoft YaHei"/>
                        </a:rPr>
                        <a:t>» </a:t>
                      </a:r>
                      <a:r>
                        <a:rPr lang="ru-RU" sz="1600" b="0" strike="noStrike" spc="-1" dirty="0" smtClean="0">
                          <a:solidFill>
                            <a:srgbClr val="231F20"/>
                          </a:solidFill>
                          <a:latin typeface="Calibri"/>
                          <a:ea typeface="Microsoft YaHei"/>
                        </a:rPr>
                        <a:t>проводит руководитель КС Татьяна Журавлева </a:t>
                      </a:r>
                      <a:endParaRPr lang="ru-RU" sz="16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strike="noStrike" spc="-1" dirty="0">
                          <a:solidFill>
                            <a:schemeClr val="dk1"/>
                          </a:solidFill>
                          <a:latin typeface="Calibri"/>
                          <a:ea typeface="Microsoft YaHei"/>
                        </a:rPr>
                        <a:t>9. Онлайн лекция: «Как сохранить здоровье летом» ФП «Здоровое долголетие»</a:t>
                      </a:r>
                      <a:endParaRPr lang="ru-RU" sz="16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strike="noStrike" spc="-1" dirty="0">
                          <a:solidFill>
                            <a:schemeClr val="dk1"/>
                          </a:solidFill>
                          <a:latin typeface="Calibri"/>
                          <a:ea typeface="Microsoft YaHei"/>
                        </a:rPr>
                        <a:t>10.  Литературно-патриотический час: «Горжусь тобой, Моя Россия!» на базе центральной библиотеке, совместное</a:t>
                      </a:r>
                      <a:endParaRPr lang="ru-RU" sz="16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strike="noStrike" spc="-1" dirty="0">
                          <a:solidFill>
                            <a:schemeClr val="dk1"/>
                          </a:solidFill>
                          <a:latin typeface="Calibri"/>
                          <a:ea typeface="DejaVu Sans"/>
                        </a:rPr>
                        <a:t>12:00</a:t>
                      </a:r>
                      <a:endParaRPr lang="ru-RU" sz="16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lang="ru-RU" sz="16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strike="noStrike" spc="-1" dirty="0">
                          <a:solidFill>
                            <a:schemeClr val="dk1"/>
                          </a:solidFill>
                          <a:latin typeface="Calibri"/>
                          <a:ea typeface="DejaVu Sans"/>
                        </a:rPr>
                        <a:t>12:00</a:t>
                      </a:r>
                      <a:endParaRPr lang="ru-RU" sz="16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lang="ru-RU" sz="16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strike="noStrike" spc="-1" dirty="0">
                          <a:solidFill>
                            <a:schemeClr val="dk1"/>
                          </a:solidFill>
                          <a:latin typeface="Calibri"/>
                          <a:ea typeface="DejaVu Sans"/>
                        </a:rPr>
                        <a:t>15:00</a:t>
                      </a:r>
                      <a:endParaRPr lang="ru-RU" sz="16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</a:tr>
              <a:tr h="1721367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strike="noStrike" spc="-1" dirty="0" smtClean="0">
                          <a:solidFill>
                            <a:schemeClr val="dk1"/>
                          </a:solidFill>
                          <a:latin typeface="Calibri"/>
                          <a:ea typeface="DejaVu Sans"/>
                        </a:rPr>
                        <a:t>12.06</a:t>
                      </a:r>
                      <a:endParaRPr lang="ru-RU" sz="1600" b="0" strike="noStrike" spc="-1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lang="ru-RU" sz="1600" b="0" strike="noStrike" spc="-1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lang="ru-RU" sz="1600" b="0" strike="noStrike" spc="-1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strike="noStrike" spc="-1" dirty="0">
                          <a:solidFill>
                            <a:schemeClr val="dk1"/>
                          </a:solidFill>
                          <a:latin typeface="Calibri"/>
                          <a:ea typeface="DejaVu Sans"/>
                        </a:rPr>
                        <a:t>16.06</a:t>
                      </a:r>
                      <a:endParaRPr lang="ru-RU" sz="1600" b="0" strike="noStrike" spc="-1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strike="noStrike" spc="-1" dirty="0" smtClean="0">
                          <a:solidFill>
                            <a:schemeClr val="dk1"/>
                          </a:solidFill>
                          <a:latin typeface="Calibri"/>
                          <a:ea typeface="Microsoft YaHei"/>
                        </a:rPr>
                        <a:t>11</a:t>
                      </a:r>
                      <a:r>
                        <a:rPr lang="ru-RU" sz="1600" b="0" strike="noStrike" spc="-1" dirty="0">
                          <a:solidFill>
                            <a:schemeClr val="dk1"/>
                          </a:solidFill>
                          <a:latin typeface="Calibri"/>
                          <a:ea typeface="Microsoft YaHei"/>
                        </a:rPr>
                        <a:t>.  Концерт: «День России» посещение ДК «Юбилейный», выступление вокальной группы «Сударушка»</a:t>
                      </a:r>
                      <a:endParaRPr lang="ru-RU" sz="1600" b="0" strike="noStrike" spc="-1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strike="noStrike" spc="-1" dirty="0">
                          <a:solidFill>
                            <a:schemeClr val="dk1"/>
                          </a:solidFill>
                          <a:latin typeface="Calibri"/>
                          <a:ea typeface="Microsoft YaHei"/>
                        </a:rPr>
                        <a:t>12. Встреча с </a:t>
                      </a:r>
                      <a:r>
                        <a:rPr lang="ru-RU" sz="1600" b="0" strike="noStrike" spc="-1" dirty="0" smtClean="0">
                          <a:solidFill>
                            <a:schemeClr val="dk1"/>
                          </a:solidFill>
                          <a:latin typeface="Calibri"/>
                          <a:ea typeface="Microsoft YaHei"/>
                        </a:rPr>
                        <a:t>врачом </a:t>
                      </a:r>
                      <a:r>
                        <a:rPr lang="ru-RU" sz="1600" b="0" strike="noStrike" spc="-1" dirty="0">
                          <a:solidFill>
                            <a:schemeClr val="dk1"/>
                          </a:solidFill>
                          <a:latin typeface="Calibri"/>
                          <a:ea typeface="Microsoft YaHei"/>
                        </a:rPr>
                        <a:t>ЦРБ «Профилактика инфарктов и инсультов» проводит врач-терапевт Ирина </a:t>
                      </a:r>
                      <a:r>
                        <a:rPr lang="ru-RU" sz="1600" b="0" strike="noStrike" spc="-1" dirty="0" err="1">
                          <a:solidFill>
                            <a:schemeClr val="dk1"/>
                          </a:solidFill>
                          <a:latin typeface="Calibri"/>
                          <a:ea typeface="Microsoft YaHei"/>
                        </a:rPr>
                        <a:t>Бабнищева</a:t>
                      </a:r>
                      <a:r>
                        <a:rPr lang="ru-RU" sz="1600" b="0" strike="noStrike" spc="-1" dirty="0">
                          <a:solidFill>
                            <a:schemeClr val="dk1"/>
                          </a:solidFill>
                          <a:latin typeface="Calibri"/>
                          <a:ea typeface="Microsoft YaHei"/>
                        </a:rPr>
                        <a:t> на базе центральной библиотеки</a:t>
                      </a:r>
                      <a:endParaRPr lang="ru-RU" sz="1600" b="0" strike="noStrike" spc="-1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strike="noStrike" spc="-1" dirty="0" smtClean="0">
                          <a:solidFill>
                            <a:schemeClr val="dk1"/>
                          </a:solidFill>
                          <a:latin typeface="Calibri"/>
                          <a:ea typeface="DejaVu Sans"/>
                        </a:rPr>
                        <a:t>12:00</a:t>
                      </a:r>
                      <a:endParaRPr lang="ru-RU" sz="1600" b="0" strike="noStrike" spc="-1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lang="ru-RU" sz="1600" b="0" strike="noStrike" spc="-1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lang="ru-RU" sz="1600" b="0" strike="noStrike" spc="-1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strike="noStrike" spc="-1" dirty="0">
                          <a:solidFill>
                            <a:schemeClr val="dk1"/>
                          </a:solidFill>
                          <a:latin typeface="Calibri"/>
                          <a:ea typeface="DejaVu Sans"/>
                        </a:rPr>
                        <a:t>15:00</a:t>
                      </a:r>
                      <a:endParaRPr lang="ru-RU" sz="1600" b="0" strike="noStrike" spc="-1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</a:tr>
              <a:tr h="1406207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strike="noStrike" spc="-1">
                          <a:solidFill>
                            <a:schemeClr val="dk1"/>
                          </a:solidFill>
                          <a:latin typeface="Calibri"/>
                          <a:ea typeface="DejaVu Sans"/>
                        </a:rPr>
                        <a:t>18.06</a:t>
                      </a:r>
                      <a:endParaRPr lang="ru-RU" sz="1600" b="0" strike="noStrike" spc="-1">
                        <a:solidFill>
                          <a:srgbClr val="000000"/>
                        </a:solidFill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lang="ru-RU" sz="1600" b="0" strike="noStrike" spc="-1">
                        <a:solidFill>
                          <a:srgbClr val="000000"/>
                        </a:solidFill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lang="ru-RU" sz="1600" b="0" strike="noStrike" spc="-1">
                        <a:solidFill>
                          <a:srgbClr val="000000"/>
                        </a:solidFill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lang="ru-RU" sz="1600" b="0" strike="noStrike" spc="-1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strike="noStrike" spc="-1" dirty="0">
                          <a:solidFill>
                            <a:schemeClr val="dk1"/>
                          </a:solidFill>
                          <a:latin typeface="Calibri"/>
                          <a:ea typeface="Microsoft YaHei"/>
                        </a:rPr>
                        <a:t>13. Онлайн лекция: «Ценности как основа государственных решений в РФ» ФП РО Знание</a:t>
                      </a:r>
                      <a:endParaRPr lang="ru-RU" sz="1600" b="0" strike="noStrike" spc="-1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strike="noStrike" spc="-1" dirty="0">
                          <a:solidFill>
                            <a:schemeClr val="dk1"/>
                          </a:solidFill>
                          <a:latin typeface="Calibri"/>
                          <a:ea typeface="Microsoft YaHei"/>
                        </a:rPr>
                        <a:t>14. Онлайн лекция: «Традиционные ценности: Что стоит за этим понятием» ФП РО Знание</a:t>
                      </a:r>
                      <a:endParaRPr lang="ru-RU" sz="1600" b="0" strike="noStrike" spc="-1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strike="noStrike" spc="-1" dirty="0">
                          <a:solidFill>
                            <a:schemeClr val="dk1"/>
                          </a:solidFill>
                          <a:latin typeface="Calibri"/>
                          <a:ea typeface="DejaVu Sans"/>
                        </a:rPr>
                        <a:t>14-00</a:t>
                      </a:r>
                      <a:endParaRPr lang="ru-RU" sz="1600" b="0" strike="noStrike" spc="-1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lang="ru-RU" sz="1600" b="0" strike="noStrike" spc="-1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strike="noStrike" spc="-1" dirty="0" smtClean="0">
                          <a:solidFill>
                            <a:schemeClr val="dk1"/>
                          </a:solidFill>
                          <a:latin typeface="Calibri"/>
                          <a:ea typeface="DejaVu Sans"/>
                        </a:rPr>
                        <a:t>15-00</a:t>
                      </a:r>
                      <a:endParaRPr lang="ru-RU" sz="1600" b="0" strike="noStrike" spc="-1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</a:tr>
            </a:tbl>
          </a:graphicData>
        </a:graphic>
      </p:graphicFrame>
      <p:sp>
        <p:nvSpPr>
          <p:cNvPr id="112" name="CustomShape 9"/>
          <p:cNvSpPr/>
          <p:nvPr/>
        </p:nvSpPr>
        <p:spPr>
          <a:xfrm>
            <a:off x="1012871" y="589500"/>
            <a:ext cx="3194280" cy="1193707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00000"/>
              </a:lnSpc>
            </a:pPr>
            <a:r>
              <a:rPr lang="ru-RU" sz="1800" b="0" strike="noStrike" spc="-1" dirty="0">
                <a:solidFill>
                  <a:srgbClr val="000000"/>
                </a:solidFill>
                <a:latin typeface="Times New Roman"/>
                <a:ea typeface="DejaVu Sans"/>
              </a:rPr>
              <a:t>ЦЕНТР ОБЩЕНИЯ </a:t>
            </a:r>
            <a:endParaRPr lang="ru-RU" sz="1800" b="0" strike="noStrike" spc="-1" dirty="0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ru-RU" sz="1800" b="0" strike="noStrike" spc="-1" dirty="0">
                <a:solidFill>
                  <a:srgbClr val="000000"/>
                </a:solidFill>
                <a:latin typeface="Times New Roman"/>
                <a:ea typeface="DejaVu Sans"/>
              </a:rPr>
              <a:t>СТАРШЕГО ПОКОЛЕНИЯ </a:t>
            </a:r>
            <a:endParaRPr lang="ru-RU" sz="1800" b="0" strike="noStrike" spc="-1" dirty="0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ru-RU" sz="1800" b="0" strike="noStrike" spc="-1" dirty="0">
                <a:solidFill>
                  <a:srgbClr val="000000"/>
                </a:solidFill>
                <a:latin typeface="Times New Roman"/>
                <a:ea typeface="DejaVu Sans"/>
              </a:rPr>
              <a:t>«ДОЛГОЛЕТИЕ» </a:t>
            </a:r>
            <a:endParaRPr lang="ru-RU" sz="1800" b="0" strike="noStrike" spc="-1" dirty="0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ru-RU" sz="1800" b="0" strike="noStrike" spc="-1" dirty="0">
                <a:solidFill>
                  <a:srgbClr val="000000"/>
                </a:solidFill>
                <a:latin typeface="Times New Roman"/>
                <a:ea typeface="DejaVu Sans"/>
              </a:rPr>
              <a:t>в </a:t>
            </a:r>
            <a:r>
              <a:rPr lang="ru-RU" sz="1800" b="0" strike="noStrike" spc="-1" dirty="0" err="1">
                <a:solidFill>
                  <a:srgbClr val="000000"/>
                </a:solidFill>
                <a:latin typeface="Times New Roman"/>
                <a:ea typeface="DejaVu Sans"/>
              </a:rPr>
              <a:t>Тюльганском</a:t>
            </a:r>
            <a:r>
              <a:rPr lang="ru-RU" sz="1800" b="0" strike="noStrike" spc="-1" dirty="0">
                <a:solidFill>
                  <a:srgbClr val="000000"/>
                </a:solidFill>
                <a:latin typeface="Times New Roman"/>
                <a:ea typeface="DejaVu Sans"/>
              </a:rPr>
              <a:t> районе</a:t>
            </a:r>
            <a:endParaRPr lang="ru-RU" sz="18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3" name="CustomShape 10"/>
          <p:cNvSpPr/>
          <p:nvPr/>
        </p:nvSpPr>
        <p:spPr>
          <a:xfrm>
            <a:off x="547920" y="8400240"/>
            <a:ext cx="5097960" cy="20376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74600" rIns="0" bIns="0" anchor="t">
            <a:noAutofit/>
          </a:bodyPr>
          <a:lstStyle/>
          <a:p>
            <a:pPr marL="12600">
              <a:lnSpc>
                <a:spcPct val="75000"/>
              </a:lnSpc>
            </a:pPr>
            <a:r>
              <a:rPr lang="ru-RU" sz="4400" b="1" strike="noStrike" spc="-1">
                <a:solidFill>
                  <a:srgbClr val="FFFFFF"/>
                </a:solidFill>
                <a:latin typeface="Calibri"/>
                <a:ea typeface="DejaVu Sans"/>
              </a:rPr>
              <a:t>ПРИХОДИТЕ, МЫ</a:t>
            </a:r>
            <a:r>
              <a:rPr lang="ru-RU" sz="4400" b="1" strike="noStrike" spc="-69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4400" b="1" strike="noStrike" spc="-1">
                <a:solidFill>
                  <a:srgbClr val="FFFFFF"/>
                </a:solidFill>
                <a:latin typeface="Calibri"/>
                <a:ea typeface="DejaVu Sans"/>
              </a:rPr>
              <a:t>ВАС</a:t>
            </a:r>
            <a:r>
              <a:rPr lang="ru-RU" sz="4400" b="1" strike="noStrike" spc="-69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4400" b="1" strike="noStrike" spc="-1">
                <a:solidFill>
                  <a:srgbClr val="FFFFFF"/>
                </a:solidFill>
                <a:latin typeface="Calibri"/>
                <a:ea typeface="DejaVu Sans"/>
              </a:rPr>
              <a:t>ЖДЕМ!</a:t>
            </a: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  <a:p>
            <a:pPr marL="12600">
              <a:lnSpc>
                <a:spcPct val="75000"/>
              </a:lnSpc>
            </a:pPr>
            <a:r>
              <a:rPr lang="ru-RU" sz="1300" b="0" strike="noStrike" spc="-1">
                <a:solidFill>
                  <a:srgbClr val="FFFFFF"/>
                </a:solidFill>
                <a:latin typeface="Calibri"/>
                <a:ea typeface="DejaVu Sans"/>
              </a:rPr>
              <a:t>Наши контакты: </a:t>
            </a:r>
            <a:endParaRPr lang="ru-RU" sz="1300" b="0" strike="noStrike" spc="-1">
              <a:solidFill>
                <a:srgbClr val="000000"/>
              </a:solidFill>
              <a:latin typeface="Arial"/>
            </a:endParaRPr>
          </a:p>
          <a:p>
            <a:pPr marL="12600">
              <a:lnSpc>
                <a:spcPct val="75000"/>
              </a:lnSpc>
            </a:pPr>
            <a:r>
              <a:rPr lang="ru-RU" sz="1300" b="0" strike="noStrike" spc="-1">
                <a:solidFill>
                  <a:srgbClr val="FFFFFF"/>
                </a:solidFill>
                <a:latin typeface="Calibri"/>
                <a:ea typeface="DejaVu Sans"/>
              </a:rPr>
              <a:t>Адрес:п. Тюльган ул. Ленина д. 39</a:t>
            </a:r>
            <a:endParaRPr lang="ru-RU" sz="1300" b="0" strike="noStrike" spc="-1">
              <a:solidFill>
                <a:srgbClr val="000000"/>
              </a:solidFill>
              <a:latin typeface="Arial"/>
            </a:endParaRPr>
          </a:p>
          <a:p>
            <a:pPr marL="12600">
              <a:lnSpc>
                <a:spcPct val="75000"/>
              </a:lnSpc>
            </a:pPr>
            <a:r>
              <a:rPr lang="ru-RU" sz="1300" b="0" strike="noStrike" spc="-1">
                <a:solidFill>
                  <a:srgbClr val="FFFFFF"/>
                </a:solidFill>
                <a:latin typeface="Calibri"/>
                <a:ea typeface="DejaVu Sans"/>
              </a:rPr>
              <a:t>Контактный номер: 8 (3532) 98-01-95</a:t>
            </a:r>
            <a:endParaRPr lang="ru-RU" sz="1300" b="0" strike="noStrike" spc="-1">
              <a:solidFill>
                <a:srgbClr val="000000"/>
              </a:solidFill>
              <a:latin typeface="Arial"/>
            </a:endParaRPr>
          </a:p>
          <a:p>
            <a:pPr marL="12600">
              <a:lnSpc>
                <a:spcPct val="75000"/>
              </a:lnSpc>
            </a:pPr>
            <a:r>
              <a:rPr lang="ru-RU" sz="1300" b="0" strike="noStrike" spc="-1">
                <a:solidFill>
                  <a:srgbClr val="FFFFFF"/>
                </a:solidFill>
                <a:latin typeface="Calibri"/>
                <a:ea typeface="DejaVu Sans"/>
              </a:rPr>
              <a:t>ФИО: Журавлева Татьяна Владимировна</a:t>
            </a:r>
            <a:endParaRPr lang="ru-RU" sz="13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4" name="object 1"/>
          <p:cNvPicPr/>
          <p:nvPr/>
        </p:nvPicPr>
        <p:blipFill>
          <a:blip r:embed="rId2"/>
          <a:stretch/>
        </p:blipFill>
        <p:spPr>
          <a:xfrm>
            <a:off x="3012120" y="119160"/>
            <a:ext cx="4425480" cy="1438920"/>
          </a:xfrm>
          <a:prstGeom prst="rect">
            <a:avLst/>
          </a:prstGeom>
          <a:ln w="0">
            <a:noFill/>
          </a:ln>
        </p:spPr>
      </p:pic>
      <p:sp>
        <p:nvSpPr>
          <p:cNvPr id="115" name="CustomShape 8"/>
          <p:cNvSpPr/>
          <p:nvPr/>
        </p:nvSpPr>
        <p:spPr>
          <a:xfrm>
            <a:off x="111240" y="7000200"/>
            <a:ext cx="7326360" cy="3569400"/>
          </a:xfrm>
          <a:custGeom>
            <a:avLst/>
            <a:gdLst>
              <a:gd name="textAreaLeft" fmla="*/ 0 w 7326360"/>
              <a:gd name="textAreaRight" fmla="*/ 7333560 w 7326360"/>
              <a:gd name="textAreaTop" fmla="*/ 0 h 3569400"/>
              <a:gd name="textAreaBottom" fmla="*/ 3576600 h 3569400"/>
            </a:gdLst>
            <a:ahLst/>
            <a:cxnLst/>
            <a:rect l="textAreaLeft" t="textAreaTop" r="textAreaRight" b="textAreaBottom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00000"/>
              </a:lnSpc>
            </a:pPr>
            <a:endParaRPr lang="ru-RU" sz="1800" b="0" strike="noStrike" spc="-1">
              <a:solidFill>
                <a:srgbClr val="000000"/>
              </a:solidFill>
              <a:latin typeface="Arial"/>
              <a:ea typeface="DejaVu Sans"/>
            </a:endParaRPr>
          </a:p>
        </p:txBody>
      </p:sp>
      <p:pic>
        <p:nvPicPr>
          <p:cNvPr id="116" name="object 2"/>
          <p:cNvPicPr/>
          <p:nvPr/>
        </p:nvPicPr>
        <p:blipFill>
          <a:blip r:embed="rId3"/>
          <a:stretch/>
        </p:blipFill>
        <p:spPr>
          <a:xfrm>
            <a:off x="644400" y="8176320"/>
            <a:ext cx="88920" cy="118440"/>
          </a:xfrm>
          <a:prstGeom prst="rect">
            <a:avLst/>
          </a:prstGeom>
          <a:ln w="0">
            <a:noFill/>
          </a:ln>
        </p:spPr>
      </p:pic>
      <p:sp>
        <p:nvSpPr>
          <p:cNvPr id="117" name="CustomShape 11"/>
          <p:cNvSpPr/>
          <p:nvPr/>
        </p:nvSpPr>
        <p:spPr>
          <a:xfrm>
            <a:off x="771480" y="8178120"/>
            <a:ext cx="80280" cy="115200"/>
          </a:xfrm>
          <a:custGeom>
            <a:avLst/>
            <a:gdLst>
              <a:gd name="textAreaLeft" fmla="*/ 0 w 80280"/>
              <a:gd name="textAreaRight" fmla="*/ 87480 w 80280"/>
              <a:gd name="textAreaTop" fmla="*/ 0 h 115200"/>
              <a:gd name="textAreaBottom" fmla="*/ 122400 h 115200"/>
            </a:gdLst>
            <a:ahLst/>
            <a:cxnLst/>
            <a:rect l="textAreaLeft" t="textAreaTop" r="textAreaRight" b="textAreaBottom"/>
            <a:pathLst>
              <a:path w="94615" h="129540">
                <a:moveTo>
                  <a:pt x="94272" y="0"/>
                </a:moveTo>
                <a:lnTo>
                  <a:pt x="0" y="0"/>
                </a:lnTo>
                <a:lnTo>
                  <a:pt x="0" y="20320"/>
                </a:lnTo>
                <a:lnTo>
                  <a:pt x="0" y="59690"/>
                </a:lnTo>
                <a:lnTo>
                  <a:pt x="0" y="80010"/>
                </a:lnTo>
                <a:lnTo>
                  <a:pt x="0" y="129540"/>
                </a:lnTo>
                <a:lnTo>
                  <a:pt x="23952" y="129540"/>
                </a:lnTo>
                <a:lnTo>
                  <a:pt x="23952" y="80010"/>
                </a:lnTo>
                <a:lnTo>
                  <a:pt x="86321" y="80010"/>
                </a:lnTo>
                <a:lnTo>
                  <a:pt x="86321" y="59690"/>
                </a:lnTo>
                <a:lnTo>
                  <a:pt x="23952" y="59690"/>
                </a:lnTo>
                <a:lnTo>
                  <a:pt x="23952" y="20320"/>
                </a:lnTo>
                <a:lnTo>
                  <a:pt x="94272" y="20320"/>
                </a:lnTo>
                <a:lnTo>
                  <a:pt x="94272" y="0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00000"/>
              </a:lnSpc>
            </a:pPr>
            <a:endParaRPr lang="ru-RU" sz="1800" b="0" strike="noStrike" spc="-1">
              <a:solidFill>
                <a:srgbClr val="000000"/>
              </a:solidFill>
              <a:latin typeface="Arial"/>
              <a:ea typeface="DejaVu Sans"/>
            </a:endParaRPr>
          </a:p>
        </p:txBody>
      </p:sp>
      <p:pic>
        <p:nvPicPr>
          <p:cNvPr id="118" name="object 3"/>
          <p:cNvPicPr/>
          <p:nvPr/>
        </p:nvPicPr>
        <p:blipFill>
          <a:blip r:embed="rId4"/>
          <a:stretch/>
        </p:blipFill>
        <p:spPr>
          <a:xfrm>
            <a:off x="888840" y="8176320"/>
            <a:ext cx="277920" cy="118440"/>
          </a:xfrm>
          <a:prstGeom prst="rect">
            <a:avLst/>
          </a:prstGeom>
          <a:ln w="0">
            <a:noFill/>
          </a:ln>
        </p:spPr>
      </p:pic>
      <p:pic>
        <p:nvPicPr>
          <p:cNvPr id="119" name="object 4"/>
          <p:cNvPicPr/>
          <p:nvPr/>
        </p:nvPicPr>
        <p:blipFill>
          <a:blip r:embed="rId5"/>
          <a:stretch/>
        </p:blipFill>
        <p:spPr>
          <a:xfrm>
            <a:off x="1201680" y="8176320"/>
            <a:ext cx="304920" cy="118440"/>
          </a:xfrm>
          <a:prstGeom prst="rect">
            <a:avLst/>
          </a:prstGeom>
          <a:ln w="0">
            <a:noFill/>
          </a:ln>
        </p:spPr>
      </p:pic>
      <p:pic>
        <p:nvPicPr>
          <p:cNvPr id="120" name="object 5"/>
          <p:cNvPicPr/>
          <p:nvPr/>
        </p:nvPicPr>
        <p:blipFill>
          <a:blip r:embed="rId6"/>
          <a:stretch/>
        </p:blipFill>
        <p:spPr>
          <a:xfrm>
            <a:off x="1545480" y="8178120"/>
            <a:ext cx="95760" cy="114840"/>
          </a:xfrm>
          <a:prstGeom prst="rect">
            <a:avLst/>
          </a:prstGeom>
          <a:ln w="0">
            <a:noFill/>
          </a:ln>
        </p:spPr>
      </p:pic>
      <p:pic>
        <p:nvPicPr>
          <p:cNvPr id="121" name="object 6"/>
          <p:cNvPicPr/>
          <p:nvPr/>
        </p:nvPicPr>
        <p:blipFill>
          <a:blip r:embed="rId7"/>
          <a:stretch/>
        </p:blipFill>
        <p:spPr>
          <a:xfrm>
            <a:off x="1679400" y="8178120"/>
            <a:ext cx="98640" cy="116640"/>
          </a:xfrm>
          <a:prstGeom prst="rect">
            <a:avLst/>
          </a:prstGeom>
          <a:ln w="0">
            <a:noFill/>
          </a:ln>
        </p:spPr>
      </p:pic>
      <p:sp>
        <p:nvSpPr>
          <p:cNvPr id="122" name="CustomShape 12"/>
          <p:cNvSpPr/>
          <p:nvPr/>
        </p:nvSpPr>
        <p:spPr>
          <a:xfrm>
            <a:off x="4608000" y="237960"/>
            <a:ext cx="2781720" cy="12016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81360" rIns="0" bIns="0" anchor="t">
            <a:noAutofit/>
          </a:bodyPr>
          <a:lstStyle/>
          <a:p>
            <a:pPr>
              <a:lnSpc>
                <a:spcPct val="100000"/>
              </a:lnSpc>
            </a:pPr>
            <a:r>
              <a:rPr lang="ru-RU" sz="2700" b="1" strike="noStrike" spc="-1">
                <a:solidFill>
                  <a:srgbClr val="FFFFFF"/>
                </a:solidFill>
                <a:latin typeface="Calibri"/>
                <a:ea typeface="DejaVu Sans"/>
              </a:rPr>
              <a:t>МЕРОПРИЯТИЯ</a:t>
            </a:r>
            <a:endParaRPr lang="ru-RU" sz="27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ru-RU" sz="2700" b="1" strike="noStrike" spc="-1">
                <a:solidFill>
                  <a:srgbClr val="FFFFFF"/>
                </a:solidFill>
                <a:latin typeface="Calibri"/>
                <a:ea typeface="DejaVu Sans"/>
              </a:rPr>
              <a:t> НА ИЮНЬ 2026</a:t>
            </a:r>
            <a:endParaRPr lang="ru-RU" sz="27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3" name="CustomShape 13"/>
          <p:cNvSpPr/>
          <p:nvPr/>
        </p:nvSpPr>
        <p:spPr>
          <a:xfrm>
            <a:off x="3274200" y="7203240"/>
            <a:ext cx="3726720" cy="9928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2600" rIns="0" bIns="0" anchor="t">
            <a:noAutofit/>
          </a:bodyPr>
          <a:lstStyle/>
          <a:p>
            <a:pPr marL="12600" indent="1948680">
              <a:lnSpc>
                <a:spcPct val="112000"/>
              </a:lnSpc>
              <a:tabLst>
                <a:tab pos="0" algn="l"/>
              </a:tabLst>
            </a:pPr>
            <a:r>
              <a:rPr lang="ru-RU" sz="1600" b="1" strike="noStrike" spc="-1">
                <a:solidFill>
                  <a:srgbClr val="58595B"/>
                </a:solidFill>
                <a:latin typeface="Calibri"/>
                <a:ea typeface="DejaVu Sans"/>
              </a:rPr>
              <a:t>Время</a:t>
            </a:r>
            <a:r>
              <a:rPr lang="ru-RU" sz="1600" b="1" strike="noStrike" spc="-9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lang="ru-RU" sz="1600" b="1" strike="noStrike" spc="-1">
                <a:solidFill>
                  <a:srgbClr val="58595B"/>
                </a:solidFill>
                <a:latin typeface="Calibri"/>
                <a:ea typeface="DejaVu Sans"/>
              </a:rPr>
              <a:t>работы: Понедельник – четверг 09:00 – 18:00 Пятница - 09:00 – 16:45</a:t>
            </a:r>
            <a:endParaRPr lang="ru-RU" sz="1600" b="0" strike="noStrike" spc="-1">
              <a:solidFill>
                <a:srgbClr val="000000"/>
              </a:solidFill>
              <a:latin typeface="Arial"/>
            </a:endParaRPr>
          </a:p>
          <a:p>
            <a:pPr marL="12600" indent="1948680">
              <a:lnSpc>
                <a:spcPct val="112000"/>
              </a:lnSpc>
              <a:tabLst>
                <a:tab pos="0" algn="l"/>
              </a:tabLst>
            </a:pPr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4" name="CustomShape 14"/>
          <p:cNvSpPr/>
          <p:nvPr/>
        </p:nvSpPr>
        <p:spPr>
          <a:xfrm>
            <a:off x="6123240" y="8786520"/>
            <a:ext cx="978840" cy="7488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33120" rIns="0" bIns="0" anchor="t">
            <a:noAutofit/>
          </a:bodyPr>
          <a:lstStyle/>
          <a:p>
            <a:pPr marL="12600">
              <a:lnSpc>
                <a:spcPts val="0"/>
              </a:lnSpc>
            </a:pPr>
            <a:r>
              <a:rPr lang="ru-RU" sz="800" b="0" strike="noStrike" spc="-1">
                <a:solidFill>
                  <a:srgbClr val="FFFFFF"/>
                </a:solidFill>
                <a:latin typeface="Calibri"/>
                <a:ea typeface="DejaVu Sans"/>
              </a:rPr>
              <a:t>Отделение Фонда</a:t>
            </a:r>
            <a:r>
              <a:rPr lang="ru-RU" sz="800" b="0" strike="noStrike" spc="386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800" b="0" strike="noStrike" spc="-1">
                <a:solidFill>
                  <a:srgbClr val="FFFFFF"/>
                </a:solidFill>
                <a:latin typeface="Calibri"/>
                <a:ea typeface="DejaVu Sans"/>
              </a:rPr>
              <a:t>пенсионного</a:t>
            </a:r>
            <a:endParaRPr lang="ru-RU" sz="800" b="0" strike="noStrike" spc="-1">
              <a:solidFill>
                <a:srgbClr val="000000"/>
              </a:solidFill>
              <a:latin typeface="Arial"/>
            </a:endParaRPr>
          </a:p>
          <a:p>
            <a:pPr marL="12600">
              <a:lnSpc>
                <a:spcPts val="0"/>
              </a:lnSpc>
            </a:pPr>
            <a:r>
              <a:rPr lang="ru-RU" sz="800" b="0" strike="noStrike" spc="-1">
                <a:solidFill>
                  <a:srgbClr val="FFFFFF"/>
                </a:solidFill>
                <a:latin typeface="Calibri"/>
                <a:ea typeface="DejaVu Sans"/>
              </a:rPr>
              <a:t>и социального</a:t>
            </a:r>
            <a:r>
              <a:rPr lang="ru-RU" sz="800" b="0" strike="noStrike" spc="386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800" b="0" strike="noStrike" spc="-1">
                <a:solidFill>
                  <a:srgbClr val="FFFFFF"/>
                </a:solidFill>
                <a:latin typeface="Calibri"/>
                <a:ea typeface="DejaVu Sans"/>
              </a:rPr>
              <a:t>страхования РФ </a:t>
            </a:r>
            <a:endParaRPr lang="ru-RU" sz="800" b="0" strike="noStrike" spc="-1">
              <a:solidFill>
                <a:srgbClr val="000000"/>
              </a:solidFill>
              <a:latin typeface="Arial"/>
            </a:endParaRPr>
          </a:p>
          <a:p>
            <a:pPr marL="12600">
              <a:lnSpc>
                <a:spcPts val="0"/>
              </a:lnSpc>
            </a:pPr>
            <a:r>
              <a:rPr lang="ru-RU" sz="800" b="0" strike="noStrike" spc="-1">
                <a:solidFill>
                  <a:srgbClr val="FFFFFF"/>
                </a:solidFill>
                <a:latin typeface="Calibri"/>
                <a:ea typeface="DejaVu Sans"/>
              </a:rPr>
              <a:t>по Оренбургской области</a:t>
            </a:r>
            <a:endParaRPr lang="ru-RU" sz="800" b="0" strike="noStrike" spc="-1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125" name="object 7"/>
          <p:cNvPicPr/>
          <p:nvPr/>
        </p:nvPicPr>
        <p:blipFill>
          <a:blip r:embed="rId8"/>
          <a:stretch/>
        </p:blipFill>
        <p:spPr>
          <a:xfrm>
            <a:off x="259560" y="1035000"/>
            <a:ext cx="907200" cy="809280"/>
          </a:xfrm>
          <a:prstGeom prst="rect">
            <a:avLst/>
          </a:prstGeom>
          <a:ln w="0">
            <a:noFill/>
          </a:ln>
        </p:spPr>
      </p:pic>
      <p:sp>
        <p:nvSpPr>
          <p:cNvPr id="126" name="CustomShape 15"/>
          <p:cNvSpPr/>
          <p:nvPr/>
        </p:nvSpPr>
        <p:spPr>
          <a:xfrm>
            <a:off x="6140520" y="9593640"/>
            <a:ext cx="860400" cy="844200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00000"/>
              </a:lnSpc>
            </a:pPr>
            <a:endParaRPr lang="ru-RU" sz="1800" b="0" strike="noStrike" spc="-1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127" name="CustomShape 16"/>
          <p:cNvSpPr/>
          <p:nvPr/>
        </p:nvSpPr>
        <p:spPr>
          <a:xfrm>
            <a:off x="6047640" y="7937640"/>
            <a:ext cx="801000" cy="80100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00000"/>
              </a:lnSpc>
            </a:pPr>
            <a:endParaRPr lang="ru-RU" sz="1800" b="0" strike="noStrike" spc="-1">
              <a:solidFill>
                <a:srgbClr val="000000"/>
              </a:solidFill>
              <a:latin typeface="Arial"/>
              <a:ea typeface="DejaVu Sans"/>
            </a:endParaRPr>
          </a:p>
        </p:txBody>
      </p:sp>
      <p:pic>
        <p:nvPicPr>
          <p:cNvPr id="128" name="object 8"/>
          <p:cNvPicPr/>
          <p:nvPr/>
        </p:nvPicPr>
        <p:blipFill>
          <a:blip r:embed="rId9"/>
          <a:stretch/>
        </p:blipFill>
        <p:spPr>
          <a:xfrm>
            <a:off x="6162120" y="8141760"/>
            <a:ext cx="587160" cy="502200"/>
          </a:xfrm>
          <a:prstGeom prst="rect">
            <a:avLst/>
          </a:prstGeom>
          <a:ln w="0">
            <a:noFill/>
          </a:ln>
        </p:spPr>
      </p:pic>
      <p:pic>
        <p:nvPicPr>
          <p:cNvPr id="129" name="Рисунок 1"/>
          <p:cNvPicPr/>
          <p:nvPr/>
        </p:nvPicPr>
        <p:blipFill>
          <a:blip r:embed="rId10"/>
          <a:stretch/>
        </p:blipFill>
        <p:spPr>
          <a:xfrm>
            <a:off x="6153120" y="9577080"/>
            <a:ext cx="847800" cy="84780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130" name="Table 1"/>
          <p:cNvGraphicFramePr/>
          <p:nvPr>
            <p:extLst>
              <p:ext uri="{D42A27DB-BD31-4B8C-83A1-F6EECF244321}">
                <p14:modId xmlns:p14="http://schemas.microsoft.com/office/powerpoint/2010/main" val="934846157"/>
              </p:ext>
            </p:extLst>
          </p:nvPr>
        </p:nvGraphicFramePr>
        <p:xfrm>
          <a:off x="547920" y="2396880"/>
          <a:ext cx="6575040" cy="4381560"/>
        </p:xfrm>
        <a:graphic>
          <a:graphicData uri="http://schemas.openxmlformats.org/drawingml/2006/table">
            <a:tbl>
              <a:tblPr/>
              <a:tblGrid>
                <a:gridCol w="888120"/>
                <a:gridCol w="4571640"/>
                <a:gridCol w="1115280"/>
              </a:tblGrid>
              <a:tr h="55188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 dirty="0">
                          <a:solidFill>
                            <a:srgbClr val="FFFFFF"/>
                          </a:solidFill>
                          <a:latin typeface="Calibri"/>
                          <a:ea typeface="DejaVu Sans"/>
                        </a:rPr>
                        <a:t>Дата 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 dirty="0">
                          <a:solidFill>
                            <a:srgbClr val="FFFFFF"/>
                          </a:solidFill>
                          <a:latin typeface="Calibri"/>
                          <a:ea typeface="DejaVu Sans"/>
                        </a:rPr>
                        <a:t>Мероприятие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latin typeface="Calibri"/>
                          <a:ea typeface="DejaVu Sans"/>
                        </a:rPr>
                        <a:t>Время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latin typeface="Calibri"/>
                          <a:ea typeface="DejaVu Sans"/>
                        </a:rPr>
                        <a:t>начала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D"/>
                    </a:solidFill>
                  </a:tcPr>
                </a:tc>
              </a:tr>
              <a:tr h="10897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>
                          <a:solidFill>
                            <a:schemeClr val="dk1"/>
                          </a:solidFill>
                          <a:latin typeface="Calibri"/>
                          <a:ea typeface="DejaVu Sans"/>
                        </a:rPr>
                        <a:t>21.06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lang="ru-RU" sz="1800" b="0" strike="noStrike" spc="-1">
                        <a:solidFill>
                          <a:srgbClr val="000000"/>
                        </a:solidFill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lang="ru-RU" sz="1800" b="0" strike="noStrike" spc="-1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 dirty="0">
                          <a:solidFill>
                            <a:schemeClr val="dk1"/>
                          </a:solidFill>
                          <a:latin typeface="Calibri"/>
                          <a:ea typeface="Microsoft YaHei"/>
                        </a:rPr>
                        <a:t>15. </a:t>
                      </a:r>
                      <a:r>
                        <a:rPr lang="ru-RU" sz="1800" b="0" strike="noStrike" spc="-1" dirty="0" smtClean="0">
                          <a:solidFill>
                            <a:schemeClr val="dk1"/>
                          </a:solidFill>
                          <a:latin typeface="Calibri"/>
                          <a:ea typeface="Microsoft YaHei"/>
                        </a:rPr>
                        <a:t>«</a:t>
                      </a:r>
                      <a:r>
                        <a:rPr lang="ru-RU" sz="1800" b="0" strike="noStrike" spc="-1" dirty="0">
                          <a:solidFill>
                            <a:schemeClr val="dk1"/>
                          </a:solidFill>
                          <a:latin typeface="Calibri"/>
                          <a:ea typeface="Microsoft YaHei"/>
                        </a:rPr>
                        <a:t>Свеча Памяти» </a:t>
                      </a:r>
                      <a:r>
                        <a:rPr lang="ru-RU" sz="1800" b="0" strike="noStrike" spc="-1">
                          <a:solidFill>
                            <a:schemeClr val="dk1"/>
                          </a:solidFill>
                          <a:latin typeface="Calibri"/>
                          <a:ea typeface="Microsoft YaHei"/>
                        </a:rPr>
                        <a:t>совместное </a:t>
                      </a:r>
                      <a:r>
                        <a:rPr lang="ru-RU" sz="1800" b="0" strike="noStrike" spc="-1" smtClean="0">
                          <a:solidFill>
                            <a:schemeClr val="dk1"/>
                          </a:solidFill>
                          <a:latin typeface="Calibri"/>
                          <a:ea typeface="Microsoft YaHei"/>
                        </a:rPr>
                        <a:t>мероприятие с </a:t>
                      </a:r>
                      <a:r>
                        <a:rPr lang="ru-RU" sz="1800" b="0" strike="noStrike" spc="-1" dirty="0">
                          <a:solidFill>
                            <a:schemeClr val="dk1"/>
                          </a:solidFill>
                          <a:latin typeface="Calibri"/>
                          <a:ea typeface="Microsoft YaHei"/>
                        </a:rPr>
                        <a:t>ДК «Юбилейный» и КЦСОН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>
                          <a:solidFill>
                            <a:schemeClr val="dk1"/>
                          </a:solidFill>
                          <a:latin typeface="Calibri"/>
                          <a:ea typeface="DejaVu Sans"/>
                        </a:rPr>
                        <a:t>21-00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lang="ru-RU" sz="1800" b="0" strike="noStrike" spc="-1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</a:tr>
              <a:tr h="13456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>
                          <a:solidFill>
                            <a:schemeClr val="dk1"/>
                          </a:solidFill>
                          <a:latin typeface="Calibri"/>
                          <a:ea typeface="DejaVu Sans"/>
                        </a:rPr>
                        <a:t>22.06 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lang="ru-RU" sz="18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>
                          <a:solidFill>
                            <a:schemeClr val="dk1"/>
                          </a:solidFill>
                          <a:latin typeface="Calibri"/>
                          <a:ea typeface="DejaVu Sans"/>
                        </a:rPr>
                        <a:t>24.06 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lang="ru-RU" sz="18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lang="ru-RU" sz="18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 dirty="0">
                          <a:solidFill>
                            <a:schemeClr val="dk1"/>
                          </a:solidFill>
                          <a:latin typeface="Calibri"/>
                          <a:ea typeface="Microsoft YaHei"/>
                        </a:rPr>
                        <a:t>16. Онлайн лекция: «Память пылающих лет: Путь к Победе»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0" strike="noStrike" spc="-1" dirty="0">
                          <a:solidFill>
                            <a:schemeClr val="dk1"/>
                          </a:solidFill>
                          <a:latin typeface="Calibri"/>
                          <a:ea typeface="Microsoft YaHei"/>
                        </a:rPr>
                        <a:t>17. Мастер-класс: «Волшебство из гипса» </a:t>
                      </a: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latin typeface="Calibri"/>
                          <a:ea typeface="Microsoft YaHei"/>
                        </a:rPr>
                        <a:t>проводит руководитель КС Татьяна Журавлева 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>
                          <a:solidFill>
                            <a:schemeClr val="dk1"/>
                          </a:solidFill>
                          <a:latin typeface="Calibri"/>
                          <a:ea typeface="DejaVu Sans"/>
                        </a:rPr>
                        <a:t>12-00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lang="ru-RU" sz="18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>
                          <a:solidFill>
                            <a:schemeClr val="dk1"/>
                          </a:solidFill>
                          <a:latin typeface="Calibri"/>
                          <a:ea typeface="DejaVu Sans"/>
                        </a:rPr>
                        <a:t>12-00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lang="ru-RU" sz="18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</a:tr>
              <a:tr h="5518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>
                          <a:solidFill>
                            <a:schemeClr val="dk1"/>
                          </a:solidFill>
                          <a:latin typeface="Calibri"/>
                          <a:ea typeface="DejaVu Sans"/>
                        </a:rPr>
                        <a:t>26.06  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latin typeface="Arial"/>
                        <a:ea typeface="DejaVu Sans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trike="noStrike" spc="-1" dirty="0">
                          <a:solidFill>
                            <a:schemeClr val="dk1"/>
                          </a:solidFill>
                          <a:latin typeface="Calibri"/>
                          <a:ea typeface="Microsoft YaHei"/>
                        </a:rPr>
                        <a:t>18. Мастер-класс: «Пушистый букетик</a:t>
                      </a:r>
                      <a:r>
                        <a:rPr lang="ru-RU" sz="1800" b="0" strike="noStrike" spc="-1">
                          <a:solidFill>
                            <a:schemeClr val="dk1"/>
                          </a:solidFill>
                          <a:latin typeface="Calibri"/>
                          <a:ea typeface="Microsoft YaHei"/>
                        </a:rPr>
                        <a:t>» </a:t>
                      </a:r>
                      <a:r>
                        <a:rPr lang="ru-RU" sz="1800" b="0" strike="noStrike" spc="-1" smtClean="0">
                          <a:solidFill>
                            <a:srgbClr val="231F20"/>
                          </a:solidFill>
                          <a:latin typeface="Calibri"/>
                          <a:ea typeface="Microsoft YaHei"/>
                        </a:rPr>
                        <a:t>проводит руководитель КС Татьяна Журавлева </a:t>
                      </a:r>
                      <a:endParaRPr lang="ru-RU" sz="1800" b="0" strike="noStrike" spc="-1" smtClean="0">
                        <a:solidFill>
                          <a:srgbClr val="000000"/>
                        </a:solidFill>
                        <a:latin typeface="+mn-lt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lang="ru-RU" sz="1800" b="0" strike="noStrike" spc="-1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b="0" strike="noStrike" spc="-1" dirty="0">
                          <a:solidFill>
                            <a:srgbClr val="000000"/>
                          </a:solidFill>
                          <a:latin typeface="Arial"/>
                        </a:rPr>
                        <a:t>12-00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</a:tr>
            </a:tbl>
          </a:graphicData>
        </a:graphic>
      </p:graphicFrame>
      <p:sp>
        <p:nvSpPr>
          <p:cNvPr id="131" name="CustomShape 17"/>
          <p:cNvSpPr/>
          <p:nvPr/>
        </p:nvSpPr>
        <p:spPr>
          <a:xfrm>
            <a:off x="1231602" y="880846"/>
            <a:ext cx="2986200" cy="12542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00000"/>
              </a:lnSpc>
            </a:pPr>
            <a:r>
              <a:rPr lang="ru-RU" sz="1800" b="0" strike="noStrike" spc="-1" dirty="0">
                <a:solidFill>
                  <a:srgbClr val="000000"/>
                </a:solidFill>
                <a:latin typeface="Times New Roman"/>
                <a:ea typeface="DejaVu Sans"/>
              </a:rPr>
              <a:t>ЦЕНТР ОБЩЕНИЯ </a:t>
            </a:r>
            <a:endParaRPr lang="ru-RU" sz="1800" b="0" strike="noStrike" spc="-1" dirty="0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ru-RU" sz="1800" b="0" strike="noStrike" spc="-1" dirty="0">
                <a:solidFill>
                  <a:srgbClr val="000000"/>
                </a:solidFill>
                <a:latin typeface="Times New Roman"/>
                <a:ea typeface="DejaVu Sans"/>
              </a:rPr>
              <a:t>СТАРШЕГО ПОКОЛЕНИЯ </a:t>
            </a:r>
            <a:endParaRPr lang="ru-RU" sz="1800" b="0" strike="noStrike" spc="-1" dirty="0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ru-RU" sz="1800" b="0" strike="noStrike" spc="-1" dirty="0">
                <a:solidFill>
                  <a:srgbClr val="000000"/>
                </a:solidFill>
                <a:latin typeface="Times New Roman"/>
                <a:ea typeface="DejaVu Sans"/>
              </a:rPr>
              <a:t>«ДОЛГОЛЕТИЕ» </a:t>
            </a:r>
            <a:endParaRPr lang="ru-RU" sz="1800" b="0" strike="noStrike" spc="-1" dirty="0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ru-RU" sz="1800" b="0" strike="noStrike" spc="-1" dirty="0">
                <a:solidFill>
                  <a:srgbClr val="000000"/>
                </a:solidFill>
                <a:latin typeface="Times New Roman"/>
                <a:ea typeface="DejaVu Sans"/>
              </a:rPr>
              <a:t>в </a:t>
            </a:r>
            <a:r>
              <a:rPr lang="ru-RU" sz="1800" b="0" strike="noStrike" spc="-1" dirty="0" err="1">
                <a:solidFill>
                  <a:srgbClr val="000000"/>
                </a:solidFill>
                <a:latin typeface="Times New Roman"/>
                <a:ea typeface="DejaVu Sans"/>
              </a:rPr>
              <a:t>Тюльганском</a:t>
            </a:r>
            <a:r>
              <a:rPr lang="ru-RU" sz="1800" b="0" strike="noStrike" spc="-1" dirty="0">
                <a:solidFill>
                  <a:srgbClr val="000000"/>
                </a:solidFill>
                <a:latin typeface="Times New Roman"/>
                <a:ea typeface="DejaVu Sans"/>
              </a:rPr>
              <a:t> районе</a:t>
            </a:r>
            <a:endParaRPr lang="ru-RU" sz="18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2" name="CustomShape 18"/>
          <p:cNvSpPr/>
          <p:nvPr/>
        </p:nvSpPr>
        <p:spPr>
          <a:xfrm>
            <a:off x="547920" y="8400240"/>
            <a:ext cx="5097960" cy="20376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74600" rIns="0" bIns="0" anchor="t">
            <a:noAutofit/>
          </a:bodyPr>
          <a:lstStyle/>
          <a:p>
            <a:pPr marL="12600">
              <a:lnSpc>
                <a:spcPct val="75000"/>
              </a:lnSpc>
            </a:pPr>
            <a:r>
              <a:rPr lang="ru-RU" sz="4400" b="1" strike="noStrike" spc="-1">
                <a:solidFill>
                  <a:srgbClr val="FFFFFF"/>
                </a:solidFill>
                <a:latin typeface="Calibri"/>
                <a:ea typeface="DejaVu Sans"/>
              </a:rPr>
              <a:t>ПРИХОДИТЕ, МЫ</a:t>
            </a:r>
            <a:r>
              <a:rPr lang="ru-RU" sz="4400" b="1" strike="noStrike" spc="-69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4400" b="1" strike="noStrike" spc="-1">
                <a:solidFill>
                  <a:srgbClr val="FFFFFF"/>
                </a:solidFill>
                <a:latin typeface="Calibri"/>
                <a:ea typeface="DejaVu Sans"/>
              </a:rPr>
              <a:t>ВАС</a:t>
            </a:r>
            <a:r>
              <a:rPr lang="ru-RU" sz="4400" b="1" strike="noStrike" spc="-69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4400" b="1" strike="noStrike" spc="-1">
                <a:solidFill>
                  <a:srgbClr val="FFFFFF"/>
                </a:solidFill>
                <a:latin typeface="Calibri"/>
                <a:ea typeface="DejaVu Sans"/>
              </a:rPr>
              <a:t>ЖДЕМ!</a:t>
            </a: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  <a:p>
            <a:pPr marL="12600">
              <a:lnSpc>
                <a:spcPct val="75000"/>
              </a:lnSpc>
            </a:pPr>
            <a:r>
              <a:rPr lang="ru-RU" sz="1300" b="0" strike="noStrike" spc="-1">
                <a:solidFill>
                  <a:srgbClr val="FFFFFF"/>
                </a:solidFill>
                <a:latin typeface="Calibri"/>
                <a:ea typeface="DejaVu Sans"/>
              </a:rPr>
              <a:t>Наши контакты: </a:t>
            </a:r>
            <a:endParaRPr lang="ru-RU" sz="1300" b="0" strike="noStrike" spc="-1">
              <a:solidFill>
                <a:srgbClr val="000000"/>
              </a:solidFill>
              <a:latin typeface="Arial"/>
            </a:endParaRPr>
          </a:p>
          <a:p>
            <a:pPr marL="12600">
              <a:lnSpc>
                <a:spcPct val="75000"/>
              </a:lnSpc>
            </a:pPr>
            <a:r>
              <a:rPr lang="ru-RU" sz="1300" b="0" strike="noStrike" spc="-1">
                <a:solidFill>
                  <a:srgbClr val="FFFFFF"/>
                </a:solidFill>
                <a:latin typeface="Calibri"/>
                <a:ea typeface="DejaVu Sans"/>
              </a:rPr>
              <a:t>Адрес:п. Тюльган ул. Ленина д. 39</a:t>
            </a:r>
            <a:endParaRPr lang="ru-RU" sz="1300" b="0" strike="noStrike" spc="-1">
              <a:solidFill>
                <a:srgbClr val="000000"/>
              </a:solidFill>
              <a:latin typeface="Arial"/>
            </a:endParaRPr>
          </a:p>
          <a:p>
            <a:pPr marL="12600">
              <a:lnSpc>
                <a:spcPct val="75000"/>
              </a:lnSpc>
            </a:pPr>
            <a:r>
              <a:rPr lang="ru-RU" sz="1300" b="0" strike="noStrike" spc="-1">
                <a:solidFill>
                  <a:srgbClr val="FFFFFF"/>
                </a:solidFill>
                <a:latin typeface="Calibri"/>
                <a:ea typeface="DejaVu Sans"/>
              </a:rPr>
              <a:t>Контактный номер: 8 (3532) 98-01-95</a:t>
            </a:r>
            <a:endParaRPr lang="ru-RU" sz="1300" b="0" strike="noStrike" spc="-1">
              <a:solidFill>
                <a:srgbClr val="000000"/>
              </a:solidFill>
              <a:latin typeface="Arial"/>
            </a:endParaRPr>
          </a:p>
          <a:p>
            <a:pPr marL="12600">
              <a:lnSpc>
                <a:spcPct val="75000"/>
              </a:lnSpc>
            </a:pPr>
            <a:r>
              <a:rPr lang="ru-RU" sz="1300" b="0" strike="noStrike" spc="-1">
                <a:solidFill>
                  <a:srgbClr val="FFFFFF"/>
                </a:solidFill>
                <a:latin typeface="Calibri"/>
                <a:ea typeface="DejaVu Sans"/>
              </a:rPr>
              <a:t>ФИО: Журавлева Татьяна Владимировна</a:t>
            </a:r>
            <a:endParaRPr lang="ru-RU" sz="13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12700" cap="flat" cmpd="sng" algn="ctr">
          <a:solidFill>
            <a:schemeClr val="phClr"/>
          </a:solidFill>
          <a:prstDash val="solid"/>
          <a:miter/>
        </a:ln>
        <a:ln w="1905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12700" cap="flat" cmpd="sng" algn="ctr">
          <a:solidFill>
            <a:schemeClr val="phClr"/>
          </a:solidFill>
          <a:prstDash val="solid"/>
          <a:miter/>
        </a:ln>
        <a:ln w="1905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1195</TotalTime>
  <Words>527</Words>
  <Application>Microsoft Office PowerPoint</Application>
  <PresentationFormat>Произвольный</PresentationFormat>
  <Paragraphs>119</Paragraphs>
  <Slides>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2</vt:i4>
      </vt:variant>
      <vt:variant>
        <vt:lpstr>Заголовки слайдов</vt:lpstr>
      </vt:variant>
      <vt:variant>
        <vt:i4>3</vt:i4>
      </vt:variant>
    </vt:vector>
  </HeadingPairs>
  <TitlesOfParts>
    <vt:vector size="12" baseType="lpstr">
      <vt:lpstr>Microsoft YaHei</vt:lpstr>
      <vt:lpstr>Arial</vt:lpstr>
      <vt:lpstr>Calibri</vt:lpstr>
      <vt:lpstr>DejaVu Sans</vt:lpstr>
      <vt:lpstr>Symbol</vt:lpstr>
      <vt:lpstr>Times New Roman</vt:lpstr>
      <vt:lpstr>Wingdings</vt:lpstr>
      <vt:lpstr>Office Theme</vt:lpstr>
      <vt:lpstr>Office Theme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subject/>
  <dc:creator>Пользователь</dc:creator>
  <dc:description/>
  <cp:lastModifiedBy>Белова Юлия Викторовна</cp:lastModifiedBy>
  <cp:revision>100</cp:revision>
  <cp:lastPrinted>2026-04-27T11:29:18Z</cp:lastPrinted>
  <dcterms:created xsi:type="dcterms:W3CDTF">2025-11-06T11:20:25Z</dcterms:created>
  <dcterms:modified xsi:type="dcterms:W3CDTF">2026-05-26T13:35:34Z</dcterms:modified>
  <dc:language>ru-RU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HiddenSlides">
    <vt:i4>0</vt:i4>
  </property>
  <property fmtid="{D5CDD505-2E9C-101B-9397-08002B2CF9AE}" pid="5" name="HyperlinksChanged">
    <vt:bool>false</vt:bool>
  </property>
  <property fmtid="{D5CDD505-2E9C-101B-9397-08002B2CF9AE}" pid="6" name="LastSaved">
    <vt:filetime>2025-11-06T00:00:00Z</vt:filetime>
  </property>
  <property fmtid="{D5CDD505-2E9C-101B-9397-08002B2CF9AE}" pid="7" name="LinksUpToDate">
    <vt:bool>false</vt:bool>
  </property>
  <property fmtid="{D5CDD505-2E9C-101B-9397-08002B2CF9AE}" pid="8" name="MMClips">
    <vt:i4>0</vt:i4>
  </property>
  <property fmtid="{D5CDD505-2E9C-101B-9397-08002B2CF9AE}" pid="9" name="Notes">
    <vt:i4>0</vt:i4>
  </property>
  <property fmtid="{D5CDD505-2E9C-101B-9397-08002B2CF9AE}" pid="10" name="PresentationFormat">
    <vt:lpwstr>Произвольный</vt:lpwstr>
  </property>
  <property fmtid="{D5CDD505-2E9C-101B-9397-08002B2CF9AE}" pid="11" name="Producer">
    <vt:lpwstr>Adobe PDF Library 17.0</vt:lpwstr>
  </property>
  <property fmtid="{D5CDD505-2E9C-101B-9397-08002B2CF9AE}" pid="12" name="ScaleCrop">
    <vt:bool>false</vt:bool>
  </property>
  <property fmtid="{D5CDD505-2E9C-101B-9397-08002B2CF9AE}" pid="13" name="ShareDoc">
    <vt:bool>false</vt:bool>
  </property>
  <property fmtid="{D5CDD505-2E9C-101B-9397-08002B2CF9AE}" pid="14" name="Slides">
    <vt:i4>3</vt:i4>
  </property>
</Properties>
</file>