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-4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object 33"/>
          <p:cNvPicPr/>
          <p:nvPr/>
        </p:nvPicPr>
        <p:blipFill>
          <a:blip r:embed="rId2"/>
          <a:stretch/>
        </p:blipFill>
        <p:spPr>
          <a:xfrm>
            <a:off x="3504960" y="108000"/>
            <a:ext cx="3939480" cy="1786320"/>
          </a:xfrm>
          <a:prstGeom prst="rect">
            <a:avLst/>
          </a:prstGeom>
          <a:ln w="0">
            <a:noFill/>
          </a:ln>
        </p:spPr>
      </p:pic>
      <p:sp>
        <p:nvSpPr>
          <p:cNvPr id="77" name="CustomShape 1"/>
          <p:cNvSpPr/>
          <p:nvPr/>
        </p:nvSpPr>
        <p:spPr>
          <a:xfrm>
            <a:off x="111240" y="7000200"/>
            <a:ext cx="7333200" cy="3576240"/>
          </a:xfrm>
          <a:custGeom>
            <a:avLst/>
            <a:gdLst>
              <a:gd name="textAreaLeft" fmla="*/ 0 w 7333200"/>
              <a:gd name="textAreaRight" fmla="*/ 7333560 w 7333200"/>
              <a:gd name="textAreaTop" fmla="*/ 0 h 3576240"/>
              <a:gd name="textAreaBottom" fmla="*/ 3576600 h 357624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8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95760" cy="125280"/>
          </a:xfrm>
          <a:prstGeom prst="rect">
            <a:avLst/>
          </a:prstGeom>
          <a:ln w="0">
            <a:noFill/>
          </a:ln>
        </p:spPr>
      </p:pic>
      <p:sp>
        <p:nvSpPr>
          <p:cNvPr id="79" name="CustomShape 2"/>
          <p:cNvSpPr/>
          <p:nvPr/>
        </p:nvSpPr>
        <p:spPr>
          <a:xfrm>
            <a:off x="771480" y="8178120"/>
            <a:ext cx="87120" cy="122040"/>
          </a:xfrm>
          <a:custGeom>
            <a:avLst/>
            <a:gdLst>
              <a:gd name="textAreaLeft" fmla="*/ 0 w 87120"/>
              <a:gd name="textAreaRight" fmla="*/ 87480 w 87120"/>
              <a:gd name="textAreaTop" fmla="*/ 0 h 122040"/>
              <a:gd name="textAreaBottom" fmla="*/ 122400 h 122040"/>
            </a:gdLst>
            <a:ahLst/>
            <a:cxnLst/>
            <a:rect l="textAreaLeft" t="textAreaTop" r="textAreaRight" b="textAreaBottom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0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84760" cy="125280"/>
          </a:xfrm>
          <a:prstGeom prst="rect">
            <a:avLst/>
          </a:prstGeom>
          <a:ln w="0">
            <a:noFill/>
          </a:ln>
        </p:spPr>
      </p:pic>
      <p:pic>
        <p:nvPicPr>
          <p:cNvPr id="81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11760" cy="125280"/>
          </a:xfrm>
          <a:prstGeom prst="rect">
            <a:avLst/>
          </a:prstGeom>
          <a:ln w="0">
            <a:noFill/>
          </a:ln>
        </p:spPr>
      </p:pic>
      <p:pic>
        <p:nvPicPr>
          <p:cNvPr id="82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2600" cy="121680"/>
          </a:xfrm>
          <a:prstGeom prst="rect">
            <a:avLst/>
          </a:prstGeom>
          <a:ln w="0">
            <a:noFill/>
          </a:ln>
        </p:spPr>
      </p:pic>
      <p:pic>
        <p:nvPicPr>
          <p:cNvPr id="83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05480" cy="123480"/>
          </a:xfrm>
          <a:prstGeom prst="rect">
            <a:avLst/>
          </a:prstGeom>
          <a:ln w="0">
            <a:noFill/>
          </a:ln>
        </p:spPr>
      </p:pic>
      <p:sp>
        <p:nvSpPr>
          <p:cNvPr id="84" name="CustomShape 3"/>
          <p:cNvSpPr/>
          <p:nvPr/>
        </p:nvSpPr>
        <p:spPr>
          <a:xfrm>
            <a:off x="4343400" y="316800"/>
            <a:ext cx="2788560" cy="185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ru-RU" sz="27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МЕРОПРИЯТИЯ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  <a:p>
            <a:pPr algn="r">
              <a:lnSpc>
                <a:spcPct val="100000"/>
              </a:lnSpc>
            </a:pPr>
            <a:r>
              <a:rPr lang="ru-RU" sz="27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 НА МАРТ 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CustomShape 4"/>
          <p:cNvSpPr/>
          <p:nvPr/>
        </p:nvSpPr>
        <p:spPr>
          <a:xfrm>
            <a:off x="3710880" y="7427160"/>
            <a:ext cx="3733560" cy="1223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noAutofit/>
          </a:bodyPr>
          <a:lstStyle/>
          <a:p>
            <a:pPr marL="12600" indent="1948680">
              <a:lnSpc>
                <a:spcPct val="112000"/>
              </a:lnSpc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9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– четверг 09:00 – 18:00 Пятница - 09:00 – 16:45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  <a:p>
            <a:pPr marL="12600" indent="1948680">
              <a:lnSpc>
                <a:spcPct val="112000"/>
              </a:lnSpc>
              <a:tabLst>
                <a:tab pos="0" algn="l"/>
              </a:tabLst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CustomShape 5"/>
          <p:cNvSpPr/>
          <p:nvPr/>
        </p:nvSpPr>
        <p:spPr>
          <a:xfrm>
            <a:off x="6123240" y="8786520"/>
            <a:ext cx="985680" cy="755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noAutofit/>
          </a:bodyPr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4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44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страхования РФ 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 Оренбургской 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7" name="object 49"/>
          <p:cNvPicPr/>
          <p:nvPr/>
        </p:nvPicPr>
        <p:blipFill>
          <a:blip r:embed="rId8"/>
          <a:stretch/>
        </p:blipFill>
        <p:spPr>
          <a:xfrm>
            <a:off x="172440" y="526320"/>
            <a:ext cx="1039680" cy="949680"/>
          </a:xfrm>
          <a:prstGeom prst="rect">
            <a:avLst/>
          </a:prstGeom>
          <a:ln w="0">
            <a:noFill/>
          </a:ln>
        </p:spPr>
      </p:pic>
      <p:sp>
        <p:nvSpPr>
          <p:cNvPr id="88" name="CustomShape 6"/>
          <p:cNvSpPr/>
          <p:nvPr/>
        </p:nvSpPr>
        <p:spPr>
          <a:xfrm>
            <a:off x="6140520" y="9593640"/>
            <a:ext cx="867240" cy="8510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CustomShape 7"/>
          <p:cNvSpPr/>
          <p:nvPr/>
        </p:nvSpPr>
        <p:spPr>
          <a:xfrm>
            <a:off x="6047640" y="8064000"/>
            <a:ext cx="807840" cy="8078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0" name="object 48"/>
          <p:cNvPicPr/>
          <p:nvPr/>
        </p:nvPicPr>
        <p:blipFill>
          <a:blip r:embed="rId9"/>
          <a:stretch/>
        </p:blipFill>
        <p:spPr>
          <a:xfrm>
            <a:off x="6162120" y="8141760"/>
            <a:ext cx="594000" cy="509040"/>
          </a:xfrm>
          <a:prstGeom prst="rect">
            <a:avLst/>
          </a:prstGeom>
          <a:ln w="0">
            <a:noFill/>
          </a:ln>
        </p:spPr>
      </p:pic>
      <p:pic>
        <p:nvPicPr>
          <p:cNvPr id="91" name="Рисунок 7"/>
          <p:cNvPicPr/>
          <p:nvPr/>
        </p:nvPicPr>
        <p:blipFill>
          <a:blip r:embed="rId10"/>
          <a:stretch/>
        </p:blipFill>
        <p:spPr>
          <a:xfrm>
            <a:off x="6153120" y="9577080"/>
            <a:ext cx="854640" cy="8546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92" name="Table 8"/>
          <p:cNvGraphicFramePr/>
          <p:nvPr>
            <p:extLst>
              <p:ext uri="{D42A27DB-BD31-4B8C-83A1-F6EECF244321}">
                <p14:modId xmlns:p14="http://schemas.microsoft.com/office/powerpoint/2010/main" val="198198331"/>
              </p:ext>
            </p:extLst>
          </p:nvPr>
        </p:nvGraphicFramePr>
        <p:xfrm>
          <a:off x="547920" y="1922052"/>
          <a:ext cx="6840000" cy="5418000"/>
        </p:xfrm>
        <a:graphic>
          <a:graphicData uri="http://schemas.openxmlformats.org/drawingml/2006/table">
            <a:tbl>
              <a:tblPr/>
              <a:tblGrid>
                <a:gridCol w="848520"/>
                <a:gridCol w="4845600"/>
                <a:gridCol w="1145880"/>
              </a:tblGrid>
              <a:tr h="7545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14459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9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  <a:cs typeface="+mn-cs"/>
                        </a:rPr>
                        <a:t>02.03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1. Лекция по финансовой грамотности ВТБ банк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2. Обучающий урок на тему «</a:t>
                      </a: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latin typeface="Calibri"/>
                        </a:rPr>
                        <a:t>Мессенджер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МАХ и его возможности», проводит руководитель КС Татьяна Журавлева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noFill/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12:</a:t>
                      </a:r>
                      <a:r>
                        <a:rPr lang="ru-RU" sz="1800" b="0" strike="noStrike" spc="-26">
                          <a:solidFill>
                            <a:srgbClr val="231F20"/>
                          </a:solidFill>
                          <a:latin typeface="Calibri"/>
                        </a:rPr>
                        <a:t>00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26">
                          <a:solidFill>
                            <a:srgbClr val="231F20"/>
                          </a:solidFill>
                          <a:latin typeface="Calibri"/>
                        </a:rPr>
                        <a:t>13:00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154767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9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  <a:cs typeface="+mn-cs"/>
                        </a:rPr>
                        <a:t>05.03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1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.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Литературно-музыкальная гостиная «О женщине с любовью», посвященное Международному дню 8 Марта. Совместное с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библиотекой.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(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в рамках реализации Всероссийской акции «Вам, Любимые!»)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Times New Roman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12:00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1070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9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  <a:cs typeface="+mn-cs"/>
                        </a:rPr>
                        <a:t>12.03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1</a:t>
                      </a:r>
                      <a:r>
                        <a:rPr lang="ru-RU" sz="1800" b="0" strike="noStrike" spc="-1" dirty="0" smtClean="0">
                          <a:solidFill>
                            <a:schemeClr val="dk1"/>
                          </a:solidFill>
                          <a:latin typeface="Calibri"/>
                        </a:rPr>
                        <a:t>. РГО </a:t>
                      </a: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Знание онлайн лекция «В здравом уме и твердой памяти: практики для активного долголетия»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2</a:t>
                      </a:r>
                      <a:r>
                        <a:rPr lang="ru-RU" sz="1800" b="0" strike="noStrike" spc="-1" dirty="0" smtClean="0">
                          <a:solidFill>
                            <a:schemeClr val="dk1"/>
                          </a:solidFill>
                          <a:latin typeface="Calibri"/>
                        </a:rPr>
                        <a:t>. </a:t>
                      </a: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Консультирование по социальным вопросам проводит руководитель КС Татьяна Журавлева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12:00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13-00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sp>
        <p:nvSpPr>
          <p:cNvPr id="93" name="CustomShape 9"/>
          <p:cNvSpPr/>
          <p:nvPr/>
        </p:nvSpPr>
        <p:spPr>
          <a:xfrm>
            <a:off x="1176840" y="452160"/>
            <a:ext cx="3982320" cy="1442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ЦЕНТР ОБЩЕНИЯ 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СТАРШЕГО ПОКОЛЕНИЯ 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«ДОЛГОЛЕТИЕ» 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в КС в Тюльганском районе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CustomShape 10"/>
          <p:cNvSpPr/>
          <p:nvPr/>
        </p:nvSpPr>
        <p:spPr>
          <a:xfrm>
            <a:off x="547920" y="8400240"/>
            <a:ext cx="5104800" cy="2044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noAutofit/>
          </a:bodyPr>
          <a:lstStyle/>
          <a:p>
            <a:pPr marL="12600">
              <a:lnSpc>
                <a:spcPct val="75000"/>
              </a:lnSpc>
            </a:pP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69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69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 контакты: 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п. Тюльган ул. Ленина д. 39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номер: 8 (3532) 98-01-95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ФИО: Журавлева Татьяна Владимировна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object 33"/>
          <p:cNvPicPr/>
          <p:nvPr/>
        </p:nvPicPr>
        <p:blipFill>
          <a:blip r:embed="rId2"/>
          <a:stretch/>
        </p:blipFill>
        <p:spPr>
          <a:xfrm>
            <a:off x="3504960" y="108000"/>
            <a:ext cx="3939480" cy="1786320"/>
          </a:xfrm>
          <a:prstGeom prst="rect">
            <a:avLst/>
          </a:prstGeom>
          <a:ln w="0">
            <a:noFill/>
          </a:ln>
        </p:spPr>
      </p:pic>
      <p:sp>
        <p:nvSpPr>
          <p:cNvPr id="96" name="CustomShape 1"/>
          <p:cNvSpPr/>
          <p:nvPr/>
        </p:nvSpPr>
        <p:spPr>
          <a:xfrm>
            <a:off x="111240" y="7000200"/>
            <a:ext cx="7333200" cy="3576240"/>
          </a:xfrm>
          <a:custGeom>
            <a:avLst/>
            <a:gdLst>
              <a:gd name="textAreaLeft" fmla="*/ 0 w 7333200"/>
              <a:gd name="textAreaRight" fmla="*/ 7333560 w 7333200"/>
              <a:gd name="textAreaTop" fmla="*/ 0 h 3576240"/>
              <a:gd name="textAreaBottom" fmla="*/ 3576600 h 357624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7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95760" cy="125280"/>
          </a:xfrm>
          <a:prstGeom prst="rect">
            <a:avLst/>
          </a:prstGeom>
          <a:ln w="0">
            <a:noFill/>
          </a:ln>
        </p:spPr>
      </p:pic>
      <p:sp>
        <p:nvSpPr>
          <p:cNvPr id="98" name="CustomShape 2"/>
          <p:cNvSpPr/>
          <p:nvPr/>
        </p:nvSpPr>
        <p:spPr>
          <a:xfrm>
            <a:off x="771480" y="8178120"/>
            <a:ext cx="87120" cy="122040"/>
          </a:xfrm>
          <a:custGeom>
            <a:avLst/>
            <a:gdLst>
              <a:gd name="textAreaLeft" fmla="*/ 0 w 87120"/>
              <a:gd name="textAreaRight" fmla="*/ 87480 w 87120"/>
              <a:gd name="textAreaTop" fmla="*/ 0 h 122040"/>
              <a:gd name="textAreaBottom" fmla="*/ 122400 h 122040"/>
            </a:gdLst>
            <a:ahLst/>
            <a:cxnLst/>
            <a:rect l="textAreaLeft" t="textAreaTop" r="textAreaRight" b="textAreaBottom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9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84760" cy="125280"/>
          </a:xfrm>
          <a:prstGeom prst="rect">
            <a:avLst/>
          </a:prstGeom>
          <a:ln w="0">
            <a:noFill/>
          </a:ln>
        </p:spPr>
      </p:pic>
      <p:pic>
        <p:nvPicPr>
          <p:cNvPr id="100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11760" cy="125280"/>
          </a:xfrm>
          <a:prstGeom prst="rect">
            <a:avLst/>
          </a:prstGeom>
          <a:ln w="0">
            <a:noFill/>
          </a:ln>
        </p:spPr>
      </p:pic>
      <p:pic>
        <p:nvPicPr>
          <p:cNvPr id="101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2600" cy="121680"/>
          </a:xfrm>
          <a:prstGeom prst="rect">
            <a:avLst/>
          </a:prstGeom>
          <a:ln w="0">
            <a:noFill/>
          </a:ln>
        </p:spPr>
      </p:pic>
      <p:pic>
        <p:nvPicPr>
          <p:cNvPr id="102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05480" cy="123480"/>
          </a:xfrm>
          <a:prstGeom prst="rect">
            <a:avLst/>
          </a:prstGeom>
          <a:ln w="0">
            <a:noFill/>
          </a:ln>
        </p:spPr>
      </p:pic>
      <p:sp>
        <p:nvSpPr>
          <p:cNvPr id="103" name="CustomShape 3"/>
          <p:cNvSpPr/>
          <p:nvPr/>
        </p:nvSpPr>
        <p:spPr>
          <a:xfrm>
            <a:off x="4343400" y="316800"/>
            <a:ext cx="2788560" cy="185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ru-RU" sz="27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МЕРОПРИЯТИЯ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  <a:p>
            <a:pPr algn="r">
              <a:lnSpc>
                <a:spcPct val="100000"/>
              </a:lnSpc>
            </a:pPr>
            <a:r>
              <a:rPr lang="ru-RU" sz="27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 НА МАРТ 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CustomShape 4"/>
          <p:cNvSpPr/>
          <p:nvPr/>
        </p:nvSpPr>
        <p:spPr>
          <a:xfrm>
            <a:off x="3710880" y="7396560"/>
            <a:ext cx="3733560" cy="99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noAutofit/>
          </a:bodyPr>
          <a:lstStyle/>
          <a:p>
            <a:pPr marL="12600" indent="1948680">
              <a:lnSpc>
                <a:spcPct val="112000"/>
              </a:lnSpc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9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– четверг 09:00 – 18:00 Пятница - 09:00 – 16:45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 indent="1948680">
              <a:lnSpc>
                <a:spcPct val="112000"/>
              </a:lnSpc>
              <a:tabLst>
                <a:tab pos="0" algn="l"/>
              </a:tabLst>
            </a:pP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CustomShape 5"/>
          <p:cNvSpPr/>
          <p:nvPr/>
        </p:nvSpPr>
        <p:spPr>
          <a:xfrm>
            <a:off x="6123240" y="8786520"/>
            <a:ext cx="985680" cy="755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noAutofit/>
          </a:bodyPr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4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44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страхования РФ 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 Оренбургской 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6" name="object 49"/>
          <p:cNvPicPr/>
          <p:nvPr/>
        </p:nvPicPr>
        <p:blipFill>
          <a:blip r:embed="rId8"/>
          <a:stretch/>
        </p:blipFill>
        <p:spPr>
          <a:xfrm>
            <a:off x="172440" y="526320"/>
            <a:ext cx="1039680" cy="949680"/>
          </a:xfrm>
          <a:prstGeom prst="rect">
            <a:avLst/>
          </a:prstGeom>
          <a:ln w="0">
            <a:noFill/>
          </a:ln>
        </p:spPr>
      </p:pic>
      <p:sp>
        <p:nvSpPr>
          <p:cNvPr id="107" name="CustomShape 6"/>
          <p:cNvSpPr/>
          <p:nvPr/>
        </p:nvSpPr>
        <p:spPr>
          <a:xfrm>
            <a:off x="6140520" y="9593640"/>
            <a:ext cx="867240" cy="8510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CustomShape 7"/>
          <p:cNvSpPr/>
          <p:nvPr/>
        </p:nvSpPr>
        <p:spPr>
          <a:xfrm>
            <a:off x="6047640" y="7937640"/>
            <a:ext cx="807840" cy="8078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9" name="object 48"/>
          <p:cNvPicPr/>
          <p:nvPr/>
        </p:nvPicPr>
        <p:blipFill>
          <a:blip r:embed="rId9"/>
          <a:stretch/>
        </p:blipFill>
        <p:spPr>
          <a:xfrm>
            <a:off x="6162120" y="8141760"/>
            <a:ext cx="594000" cy="509040"/>
          </a:xfrm>
          <a:prstGeom prst="rect">
            <a:avLst/>
          </a:prstGeom>
          <a:ln w="0">
            <a:noFill/>
          </a:ln>
        </p:spPr>
      </p:pic>
      <p:pic>
        <p:nvPicPr>
          <p:cNvPr id="110" name="Рисунок 7"/>
          <p:cNvPicPr/>
          <p:nvPr/>
        </p:nvPicPr>
        <p:blipFill>
          <a:blip r:embed="rId10"/>
          <a:stretch/>
        </p:blipFill>
        <p:spPr>
          <a:xfrm>
            <a:off x="6153120" y="9577080"/>
            <a:ext cx="854640" cy="8546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1" name="Table 8"/>
          <p:cNvGraphicFramePr/>
          <p:nvPr>
            <p:extLst>
              <p:ext uri="{D42A27DB-BD31-4B8C-83A1-F6EECF244321}">
                <p14:modId xmlns:p14="http://schemas.microsoft.com/office/powerpoint/2010/main" val="976949838"/>
              </p:ext>
            </p:extLst>
          </p:nvPr>
        </p:nvGraphicFramePr>
        <p:xfrm>
          <a:off x="625120" y="2204540"/>
          <a:ext cx="6751876" cy="4533820"/>
        </p:xfrm>
        <a:graphic>
          <a:graphicData uri="http://schemas.openxmlformats.org/drawingml/2006/table">
            <a:tbl>
              <a:tblPr/>
              <a:tblGrid>
                <a:gridCol w="837806"/>
                <a:gridCol w="4769654"/>
                <a:gridCol w="1144416"/>
              </a:tblGrid>
              <a:tr h="93777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132892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9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  <a:cs typeface="+mn-cs"/>
                        </a:rPr>
                        <a:t>20.03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1</a:t>
                      </a:r>
                      <a:r>
                        <a:rPr lang="ru-RU" sz="1800" b="0" strike="noStrike" spc="-1" dirty="0" smtClean="0">
                          <a:solidFill>
                            <a:schemeClr val="dk1"/>
                          </a:solidFill>
                          <a:latin typeface="Calibri"/>
                        </a:rPr>
                        <a:t>. </a:t>
                      </a: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Час поэзии «Капели звонкие стихов» к Всемирному дню поэзии. Совместное с библиотекой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12-00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93777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9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  <a:cs typeface="+mn-cs"/>
                        </a:rPr>
                        <a:t>23.03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1</a:t>
                      </a:r>
                      <a:r>
                        <a:rPr lang="ru-RU" sz="1800" b="0" strike="noStrike" spc="-1" dirty="0" smtClean="0">
                          <a:solidFill>
                            <a:schemeClr val="dk1"/>
                          </a:solidFill>
                          <a:latin typeface="Calibri"/>
                        </a:rPr>
                        <a:t>. </a:t>
                      </a: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ФП Российское долголетие онлайн лекция по психологии. Педагог Оксана Костромитина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12-00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132934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9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  <a:cs typeface="+mn-cs"/>
                        </a:rPr>
                        <a:t>26.03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1</a:t>
                      </a:r>
                      <a:r>
                        <a:rPr lang="ru-RU" sz="1800" b="0" strike="noStrike" spc="-1" dirty="0" smtClean="0">
                          <a:solidFill>
                            <a:schemeClr val="dk1"/>
                          </a:solidFill>
                          <a:latin typeface="Calibri"/>
                        </a:rPr>
                        <a:t>. </a:t>
                      </a: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Совместно с КЦСОН в </a:t>
                      </a:r>
                      <a:r>
                        <a:rPr lang="ru-RU" sz="1800" b="0" strike="noStrike" spc="-1" dirty="0" err="1">
                          <a:solidFill>
                            <a:schemeClr val="dk1"/>
                          </a:solidFill>
                          <a:latin typeface="Calibri"/>
                        </a:rPr>
                        <a:t>Тюльганском</a:t>
                      </a: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 районе работа с психологом Альбиной Давыдовой Тренинги «Женское счастье»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16-00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sp>
        <p:nvSpPr>
          <p:cNvPr id="112" name="CustomShape 9"/>
          <p:cNvSpPr/>
          <p:nvPr/>
        </p:nvSpPr>
        <p:spPr>
          <a:xfrm>
            <a:off x="1212840" y="452160"/>
            <a:ext cx="3982320" cy="1442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ЦЕНТР ОБЩЕНИЯ 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СТАРШЕГО ПОКОЛЕНИЯ 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«ДОЛГОЛЕТИЕ» 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в КС в Тюльганском районе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CustomShape 10"/>
          <p:cNvSpPr/>
          <p:nvPr/>
        </p:nvSpPr>
        <p:spPr>
          <a:xfrm>
            <a:off x="547920" y="8400240"/>
            <a:ext cx="5104800" cy="2044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noAutofit/>
          </a:bodyPr>
          <a:lstStyle/>
          <a:p>
            <a:pPr marL="12600">
              <a:lnSpc>
                <a:spcPct val="75000"/>
              </a:lnSpc>
            </a:pP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69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69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 контакты: 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Адрес:п. Тюльган ул. Ленина д. 39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номер: 8 (3532) 98-01-95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ФИО: Журавлева Татьяна Владимировна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276</TotalTime>
  <Words>303</Words>
  <Application>Microsoft Office PowerPoint</Application>
  <PresentationFormat>Произвольный</PresentationFormat>
  <Paragraphs>62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</vt:i4>
      </vt:variant>
    </vt:vector>
  </HeadingPairs>
  <TitlesOfParts>
    <vt:vector size="4" baseType="lpstr">
      <vt:lpstr>Office Theme</vt:lpstr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Шурыгина Злата Михайловна</cp:lastModifiedBy>
  <cp:revision>69</cp:revision>
  <cp:lastPrinted>2025-12-05T14:47:26Z</cp:lastPrinted>
  <dcterms:created xsi:type="dcterms:W3CDTF">2025-11-06T11:20:25Z</dcterms:created>
  <dcterms:modified xsi:type="dcterms:W3CDTF">2026-02-27T06:08:12Z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astSaved">
    <vt:filetime>2025-11-06T00:00:00Z</vt:filetime>
  </property>
  <property fmtid="{D5CDD505-2E9C-101B-9397-08002B2CF9AE}" pid="7" name="LinksUpToDate">
    <vt:bool>false</vt:bool>
  </property>
  <property fmtid="{D5CDD505-2E9C-101B-9397-08002B2CF9AE}" pid="8" name="MMClips">
    <vt:i4>0</vt:i4>
  </property>
  <property fmtid="{D5CDD505-2E9C-101B-9397-08002B2CF9AE}" pid="9" name="Notes">
    <vt:i4>0</vt:i4>
  </property>
  <property fmtid="{D5CDD505-2E9C-101B-9397-08002B2CF9AE}" pid="10" name="PresentationFormat">
    <vt:lpwstr>Произвольный</vt:lpwstr>
  </property>
  <property fmtid="{D5CDD505-2E9C-101B-9397-08002B2CF9AE}" pid="11" name="Producer">
    <vt:lpwstr>Adobe PDF Library 17.0</vt:lpwstr>
  </property>
  <property fmtid="{D5CDD505-2E9C-101B-9397-08002B2CF9AE}" pid="12" name="ScaleCrop">
    <vt:bool>false</vt:bool>
  </property>
  <property fmtid="{D5CDD505-2E9C-101B-9397-08002B2CF9AE}" pid="13" name="ShareDoc">
    <vt:bool>false</vt:bool>
  </property>
  <property fmtid="{D5CDD505-2E9C-101B-9397-08002B2CF9AE}" pid="14" name="Slides">
    <vt:i4>2</vt:i4>
  </property>
</Properties>
</file>