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/>
          <p:cNvPicPr/>
          <p:nvPr/>
        </p:nvPicPr>
        <p:blipFill>
          <a:blip r:embed="rId2"/>
          <a:stretch/>
        </p:blipFill>
        <p:spPr>
          <a:xfrm>
            <a:off x="3504960" y="108000"/>
            <a:ext cx="3925800" cy="1457280"/>
          </a:xfrm>
          <a:prstGeom prst="rect">
            <a:avLst/>
          </a:prstGeom>
          <a:ln w="0"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180000" y="7813800"/>
            <a:ext cx="7319520" cy="2878560"/>
          </a:xfrm>
          <a:custGeom>
            <a:avLst/>
            <a:gdLst>
              <a:gd name="textAreaLeft" fmla="*/ 0 w 7319520"/>
              <a:gd name="textAreaRight" fmla="*/ 7333560 w 7319520"/>
              <a:gd name="textAreaTop" fmla="*/ 0 h 2878560"/>
              <a:gd name="textAreaBottom" fmla="*/ 2889720 h 28785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78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 w="0"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771480" y="8178120"/>
            <a:ext cx="73440" cy="108360"/>
          </a:xfrm>
          <a:custGeom>
            <a:avLst/>
            <a:gdLst>
              <a:gd name="textAreaLeft" fmla="*/ 0 w 73440"/>
              <a:gd name="textAreaRight" fmla="*/ 87480 w 73440"/>
              <a:gd name="textAreaTop" fmla="*/ 0 h 108360"/>
              <a:gd name="textAreaBottom" fmla="*/ 122400 h 108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80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 w="0">
            <a:noFill/>
          </a:ln>
        </p:spPr>
      </p:pic>
      <p:pic>
        <p:nvPicPr>
          <p:cNvPr id="81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 w="0">
            <a:noFill/>
          </a:ln>
        </p:spPr>
      </p:pic>
      <p:pic>
        <p:nvPicPr>
          <p:cNvPr id="82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 w="0">
            <a:noFill/>
          </a:ln>
        </p:spPr>
      </p:pic>
      <p:pic>
        <p:nvPicPr>
          <p:cNvPr id="83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 w="0"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4698720" y="219960"/>
            <a:ext cx="2774880" cy="114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 НА НОЯБРЬ 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3780000" y="7303680"/>
            <a:ext cx="3529080" cy="90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9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ustomShape 5"/>
          <p:cNvSpPr/>
          <p:nvPr/>
        </p:nvSpPr>
        <p:spPr>
          <a:xfrm>
            <a:off x="6123240" y="8786520"/>
            <a:ext cx="972000" cy="74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object 49"/>
          <p:cNvPicPr/>
          <p:nvPr/>
        </p:nvPicPr>
        <p:blipFill>
          <a:blip r:embed="rId8"/>
          <a:stretch/>
        </p:blipFill>
        <p:spPr>
          <a:xfrm>
            <a:off x="172440" y="526320"/>
            <a:ext cx="1026000" cy="936000"/>
          </a:xfrm>
          <a:prstGeom prst="rect">
            <a:avLst/>
          </a:prstGeom>
          <a:ln w="0">
            <a:noFill/>
          </a:ln>
        </p:spPr>
      </p:pic>
      <p:sp>
        <p:nvSpPr>
          <p:cNvPr id="88" name="CustomShape 6"/>
          <p:cNvSpPr/>
          <p:nvPr/>
        </p:nvSpPr>
        <p:spPr>
          <a:xfrm>
            <a:off x="6140520" y="9593640"/>
            <a:ext cx="853560" cy="8373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9" name="CustomShape 7"/>
          <p:cNvSpPr/>
          <p:nvPr/>
        </p:nvSpPr>
        <p:spPr>
          <a:xfrm>
            <a:off x="6609600" y="8359200"/>
            <a:ext cx="794160" cy="798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90" name="object 48"/>
          <p:cNvPicPr/>
          <p:nvPr/>
        </p:nvPicPr>
        <p:blipFill>
          <a:blip r:embed="rId9"/>
          <a:stretch/>
        </p:blipFill>
        <p:spPr>
          <a:xfrm>
            <a:off x="6733440" y="8600040"/>
            <a:ext cx="580320" cy="495360"/>
          </a:xfrm>
          <a:prstGeom prst="rect">
            <a:avLst/>
          </a:prstGeom>
          <a:ln w="0">
            <a:noFill/>
          </a:ln>
        </p:spPr>
      </p:pic>
      <p:pic>
        <p:nvPicPr>
          <p:cNvPr id="91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40960" cy="840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2" name="Table 8"/>
          <p:cNvGraphicFramePr/>
          <p:nvPr>
            <p:extLst>
              <p:ext uri="{D42A27DB-BD31-4B8C-83A1-F6EECF244321}">
                <p14:modId xmlns:p14="http://schemas.microsoft.com/office/powerpoint/2010/main" val="761239353"/>
              </p:ext>
            </p:extLst>
          </p:nvPr>
        </p:nvGraphicFramePr>
        <p:xfrm>
          <a:off x="424440" y="1706973"/>
          <a:ext cx="7049160" cy="6688510"/>
        </p:xfrm>
        <a:graphic>
          <a:graphicData uri="http://schemas.openxmlformats.org/drawingml/2006/table">
            <a:tbl>
              <a:tblPr/>
              <a:tblGrid>
                <a:gridCol w="913320"/>
                <a:gridCol w="5219280"/>
                <a:gridCol w="916560"/>
              </a:tblGrid>
              <a:tr h="599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2140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02.11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1. Участие  в акции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«Пирог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на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4-е»,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приуроченной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ко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Дню народного единства. Номинация «Забытые рецепты: бабушкины плюшки» проводит руководитель КС Татьяна Журавлева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2. Когнитивная зарядка, занятие в клубе: «Скажи деменции нет!» совместное с КЦСОН в </a:t>
                      </a:r>
                      <a:r>
                        <a:rPr lang="ru-RU" sz="1800" b="0" strike="noStrike" spc="-1" dirty="0" err="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Тюльганском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 районе, проводит специалист Людмила Башкирова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16-00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14-00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3697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03.11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3. Концерт, посвященный Дню народного единства России: «Вместе мы едины!» ДК «Юбилейный»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4. Мастер-классы, посвященные Дню народного единства России: «Вместе мы едины!» проводят Движение первых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15-30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2299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05.11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5. Лекция: «Мы - Россия. Истоки и горизонты единства народов»  РО «Знание» проводит руководитель КС Татьяна Журавлева;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6. Лекция: «Заработная плата в расчете пенсии» проводит руководитель КС Татьяна Журавлева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7.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Консультация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по пенсионному законодательству, проводит руководитель КС Татьяна Журавлева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12-00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93" name="CustomShape 9"/>
          <p:cNvSpPr/>
          <p:nvPr/>
        </p:nvSpPr>
        <p:spPr>
          <a:xfrm>
            <a:off x="1176840" y="452160"/>
            <a:ext cx="3968640" cy="142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СТАРШЕГО ПОКОЛЕНИЯ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«ДОЛГОЛЕТИЕ»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в Тюльганском районе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ustomShape 10"/>
          <p:cNvSpPr/>
          <p:nvPr/>
        </p:nvSpPr>
        <p:spPr>
          <a:xfrm>
            <a:off x="453240" y="8894880"/>
            <a:ext cx="5091120" cy="184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</a:pP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п. Тюльган ул. Ленина д. 39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(3532) 98-01-95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Журавлева Татьяна Владимировна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object 33"/>
          <p:cNvPicPr/>
          <p:nvPr/>
        </p:nvPicPr>
        <p:blipFill>
          <a:blip r:embed="rId2"/>
          <a:stretch/>
        </p:blipFill>
        <p:spPr>
          <a:xfrm>
            <a:off x="3375360" y="340200"/>
            <a:ext cx="3969360" cy="1266480"/>
          </a:xfrm>
          <a:prstGeom prst="rect">
            <a:avLst/>
          </a:prstGeom>
          <a:ln w="0"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111240" y="7000200"/>
            <a:ext cx="7319520" cy="3562560"/>
          </a:xfrm>
          <a:custGeom>
            <a:avLst/>
            <a:gdLst>
              <a:gd name="textAreaLeft" fmla="*/ 0 w 7319520"/>
              <a:gd name="textAreaRight" fmla="*/ 7333560 w 7319520"/>
              <a:gd name="textAreaTop" fmla="*/ 0 h 3562560"/>
              <a:gd name="textAreaBottom" fmla="*/ 3576600 h 35625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97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 w="0">
            <a:noFill/>
          </a:ln>
        </p:spPr>
      </p:pic>
      <p:sp>
        <p:nvSpPr>
          <p:cNvPr id="98" name="CustomShape 2"/>
          <p:cNvSpPr/>
          <p:nvPr/>
        </p:nvSpPr>
        <p:spPr>
          <a:xfrm>
            <a:off x="771480" y="8178120"/>
            <a:ext cx="73440" cy="108360"/>
          </a:xfrm>
          <a:custGeom>
            <a:avLst/>
            <a:gdLst>
              <a:gd name="textAreaLeft" fmla="*/ 0 w 73440"/>
              <a:gd name="textAreaRight" fmla="*/ 87480 w 73440"/>
              <a:gd name="textAreaTop" fmla="*/ 0 h 108360"/>
              <a:gd name="textAreaBottom" fmla="*/ 122400 h 108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99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 w="0">
            <a:noFill/>
          </a:ln>
        </p:spPr>
      </p:pic>
      <p:pic>
        <p:nvPicPr>
          <p:cNvPr id="100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 w="0">
            <a:noFill/>
          </a:ln>
        </p:spPr>
      </p:pic>
      <p:pic>
        <p:nvPicPr>
          <p:cNvPr id="101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 w="0">
            <a:noFill/>
          </a:ln>
        </p:spPr>
      </p:pic>
      <p:pic>
        <p:nvPicPr>
          <p:cNvPr id="102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 w="0">
            <a:noFill/>
          </a:ln>
        </p:spPr>
      </p:pic>
      <p:sp>
        <p:nvSpPr>
          <p:cNvPr id="103" name="CustomShape 3"/>
          <p:cNvSpPr/>
          <p:nvPr/>
        </p:nvSpPr>
        <p:spPr>
          <a:xfrm>
            <a:off x="4655880" y="354240"/>
            <a:ext cx="2774880" cy="11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 НА НОЯБРЬ 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3397680" y="7490520"/>
            <a:ext cx="3719880" cy="82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9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ustomShape 5"/>
          <p:cNvSpPr/>
          <p:nvPr/>
        </p:nvSpPr>
        <p:spPr>
          <a:xfrm>
            <a:off x="6123240" y="8786520"/>
            <a:ext cx="972000" cy="74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object 49"/>
          <p:cNvPicPr/>
          <p:nvPr/>
        </p:nvPicPr>
        <p:blipFill>
          <a:blip r:embed="rId8"/>
          <a:stretch/>
        </p:blipFill>
        <p:spPr>
          <a:xfrm>
            <a:off x="173520" y="588240"/>
            <a:ext cx="847440" cy="750600"/>
          </a:xfrm>
          <a:prstGeom prst="rect">
            <a:avLst/>
          </a:prstGeom>
          <a:ln w="0">
            <a:noFill/>
          </a:ln>
        </p:spPr>
      </p:pic>
      <p:sp>
        <p:nvSpPr>
          <p:cNvPr id="107" name="CustomShape 6"/>
          <p:cNvSpPr/>
          <p:nvPr/>
        </p:nvSpPr>
        <p:spPr>
          <a:xfrm>
            <a:off x="6140520" y="9593640"/>
            <a:ext cx="853560" cy="8373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8" name="CustomShape 7"/>
          <p:cNvSpPr/>
          <p:nvPr/>
        </p:nvSpPr>
        <p:spPr>
          <a:xfrm>
            <a:off x="6383880" y="8015400"/>
            <a:ext cx="870840" cy="705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09" name="object 48"/>
          <p:cNvPicPr/>
          <p:nvPr/>
        </p:nvPicPr>
        <p:blipFill>
          <a:blip r:embed="rId9"/>
          <a:stretch/>
        </p:blipFill>
        <p:spPr>
          <a:xfrm>
            <a:off x="6555240" y="8176320"/>
            <a:ext cx="580320" cy="495360"/>
          </a:xfrm>
          <a:prstGeom prst="rect">
            <a:avLst/>
          </a:prstGeom>
          <a:ln w="0">
            <a:noFill/>
          </a:ln>
        </p:spPr>
      </p:pic>
      <p:pic>
        <p:nvPicPr>
          <p:cNvPr id="110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40960" cy="840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1" name="Table 8"/>
          <p:cNvGraphicFramePr/>
          <p:nvPr/>
        </p:nvGraphicFramePr>
        <p:xfrm>
          <a:off x="420120" y="1820880"/>
          <a:ext cx="7020000" cy="6126480"/>
        </p:xfrm>
        <a:graphic>
          <a:graphicData uri="http://schemas.openxmlformats.org/drawingml/2006/table">
            <a:tbl>
              <a:tblPr/>
              <a:tblGrid>
                <a:gridCol w="948960"/>
                <a:gridCol w="4804200"/>
                <a:gridCol w="1266840"/>
              </a:tblGrid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Дата м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61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8. Лекция: «Служение Отечеству через профессиональное развитие: коллективный подход к раскрытию талантов»  РО «Знание»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9. Лекция: «Профессиональное выгорание: что это такое и как с ним бороться» РО «Знание»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601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10. Просмотр документального фильма Всероссийской общественной организации «Русское географическое общество», проводит руководитель КС Татьяна Журавлева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86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11. Лекция: «Кино большой страны: искусство, которое объединяет»  РО «Знание»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12. Лекция: «Мессенджер МАХ: раздел «Безопасность» в мобильном приложении» проводит руководитель КС Татьяна Журавлева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13. Консультация по мессенджеру МАХ проводит руководитель КС Татьяна Журавлева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2" name="CustomShape 9"/>
          <p:cNvSpPr/>
          <p:nvPr/>
        </p:nvSpPr>
        <p:spPr>
          <a:xfrm>
            <a:off x="1013040" y="589680"/>
            <a:ext cx="31874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СТАРШЕГО ПОКОЛЕНИЯ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«ДОЛГОЛЕТИЕ»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в Тюльганском районе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CustomShape 10"/>
          <p:cNvSpPr/>
          <p:nvPr/>
        </p:nvSpPr>
        <p:spPr>
          <a:xfrm>
            <a:off x="547920" y="8400240"/>
            <a:ext cx="5091120" cy="203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Адрес:п. Тюльган ул. Ленина д. 39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(3532) 98-01-95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Журавлева Татьяна Владимировна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object 1"/>
          <p:cNvPicPr/>
          <p:nvPr/>
        </p:nvPicPr>
        <p:blipFill>
          <a:blip r:embed="rId2"/>
          <a:stretch/>
        </p:blipFill>
        <p:spPr>
          <a:xfrm>
            <a:off x="3012120" y="119160"/>
            <a:ext cx="4418640" cy="1432080"/>
          </a:xfrm>
          <a:prstGeom prst="rect">
            <a:avLst/>
          </a:prstGeom>
          <a:ln w="0">
            <a:noFill/>
          </a:ln>
        </p:spPr>
      </p:pic>
      <p:sp>
        <p:nvSpPr>
          <p:cNvPr id="115" name="CustomShape 8"/>
          <p:cNvSpPr/>
          <p:nvPr/>
        </p:nvSpPr>
        <p:spPr>
          <a:xfrm>
            <a:off x="111240" y="7000200"/>
            <a:ext cx="7319520" cy="3562560"/>
          </a:xfrm>
          <a:custGeom>
            <a:avLst/>
            <a:gdLst>
              <a:gd name="textAreaLeft" fmla="*/ 0 w 7319520"/>
              <a:gd name="textAreaRight" fmla="*/ 7333560 w 7319520"/>
              <a:gd name="textAreaTop" fmla="*/ 0 h 3562560"/>
              <a:gd name="textAreaBottom" fmla="*/ 3576600 h 35625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16" name="object 2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 w="0">
            <a:noFill/>
          </a:ln>
        </p:spPr>
      </p:pic>
      <p:sp>
        <p:nvSpPr>
          <p:cNvPr id="117" name="CustomShape 11"/>
          <p:cNvSpPr/>
          <p:nvPr/>
        </p:nvSpPr>
        <p:spPr>
          <a:xfrm>
            <a:off x="771480" y="8178120"/>
            <a:ext cx="73440" cy="108360"/>
          </a:xfrm>
          <a:custGeom>
            <a:avLst/>
            <a:gdLst>
              <a:gd name="textAreaLeft" fmla="*/ 0 w 73440"/>
              <a:gd name="textAreaRight" fmla="*/ 87480 w 73440"/>
              <a:gd name="textAreaTop" fmla="*/ 0 h 108360"/>
              <a:gd name="textAreaBottom" fmla="*/ 122400 h 108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18" name="object 3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 w="0">
            <a:noFill/>
          </a:ln>
        </p:spPr>
      </p:pic>
      <p:pic>
        <p:nvPicPr>
          <p:cNvPr id="119" name="object 4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 w="0">
            <a:noFill/>
          </a:ln>
        </p:spPr>
      </p:pic>
      <p:pic>
        <p:nvPicPr>
          <p:cNvPr id="120" name="object 5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 w="0">
            <a:noFill/>
          </a:ln>
        </p:spPr>
      </p:pic>
      <p:pic>
        <p:nvPicPr>
          <p:cNvPr id="121" name="object 6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 w="0">
            <a:noFill/>
          </a:ln>
        </p:spPr>
      </p:pic>
      <p:sp>
        <p:nvSpPr>
          <p:cNvPr id="122" name="CustomShape 12"/>
          <p:cNvSpPr/>
          <p:nvPr/>
        </p:nvSpPr>
        <p:spPr>
          <a:xfrm>
            <a:off x="4608000" y="237960"/>
            <a:ext cx="2774880" cy="11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 НА НОЯБРЬ 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ustomShape 13"/>
          <p:cNvSpPr/>
          <p:nvPr/>
        </p:nvSpPr>
        <p:spPr>
          <a:xfrm>
            <a:off x="3274200" y="7203240"/>
            <a:ext cx="3719880" cy="98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9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ustomShape 14"/>
          <p:cNvSpPr/>
          <p:nvPr/>
        </p:nvSpPr>
        <p:spPr>
          <a:xfrm>
            <a:off x="6123240" y="8786520"/>
            <a:ext cx="972000" cy="74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object 7"/>
          <p:cNvPicPr/>
          <p:nvPr/>
        </p:nvPicPr>
        <p:blipFill>
          <a:blip r:embed="rId8"/>
          <a:stretch/>
        </p:blipFill>
        <p:spPr>
          <a:xfrm>
            <a:off x="259560" y="1035000"/>
            <a:ext cx="900360" cy="802440"/>
          </a:xfrm>
          <a:prstGeom prst="rect">
            <a:avLst/>
          </a:prstGeom>
          <a:ln w="0">
            <a:noFill/>
          </a:ln>
        </p:spPr>
      </p:pic>
      <p:sp>
        <p:nvSpPr>
          <p:cNvPr id="126" name="CustomShape 15"/>
          <p:cNvSpPr/>
          <p:nvPr/>
        </p:nvSpPr>
        <p:spPr>
          <a:xfrm>
            <a:off x="6140520" y="9593640"/>
            <a:ext cx="853560" cy="8373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7" name="CustomShape 16"/>
          <p:cNvSpPr/>
          <p:nvPr/>
        </p:nvSpPr>
        <p:spPr>
          <a:xfrm>
            <a:off x="6047640" y="7937640"/>
            <a:ext cx="794160" cy="794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28" name="object 8"/>
          <p:cNvPicPr/>
          <p:nvPr/>
        </p:nvPicPr>
        <p:blipFill>
          <a:blip r:embed="rId9"/>
          <a:stretch/>
        </p:blipFill>
        <p:spPr>
          <a:xfrm>
            <a:off x="6162120" y="8141760"/>
            <a:ext cx="580320" cy="495360"/>
          </a:xfrm>
          <a:prstGeom prst="rect">
            <a:avLst/>
          </a:prstGeom>
          <a:ln w="0">
            <a:noFill/>
          </a:ln>
        </p:spPr>
      </p:pic>
      <p:pic>
        <p:nvPicPr>
          <p:cNvPr id="129" name="Рисунок 1"/>
          <p:cNvPicPr/>
          <p:nvPr/>
        </p:nvPicPr>
        <p:blipFill>
          <a:blip r:embed="rId10"/>
          <a:stretch/>
        </p:blipFill>
        <p:spPr>
          <a:xfrm>
            <a:off x="6153120" y="9577080"/>
            <a:ext cx="840960" cy="8409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0" name="Table 1"/>
          <p:cNvGraphicFramePr/>
          <p:nvPr/>
        </p:nvGraphicFramePr>
        <p:xfrm>
          <a:off x="603720" y="2217600"/>
          <a:ext cx="6574680" cy="4623480"/>
        </p:xfrm>
        <a:graphic>
          <a:graphicData uri="http://schemas.openxmlformats.org/drawingml/2006/table">
            <a:tbl>
              <a:tblPr/>
              <a:tblGrid>
                <a:gridCol w="888120"/>
                <a:gridCol w="4571640"/>
                <a:gridCol w="1115280"/>
              </a:tblGrid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08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19.11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23.11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14.  Игра-викторина: «Этика и этикет: основные правила общения» проводит руководитель КС Татьяна Журавлева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15.  Творческая мастерская: «Фигурка из гипса» проводит руководитель КС Татьяна Журавлева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34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25.11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16. Праздник: «Добрососедство и взаимопомощь: как это было - нам 1 год!» в рамках мероприятий, посвященных году Единства народов России. Проводит активист центра Нигматуллина Люция 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716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26.11 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17. Музыкально-литературный час: «И пою я оду маме», посвященный Дню матери. Проводит Елена Харьковская на базе центральной районной библиотеки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31" name="CustomShape 17"/>
          <p:cNvSpPr/>
          <p:nvPr/>
        </p:nvSpPr>
        <p:spPr>
          <a:xfrm>
            <a:off x="1231560" y="880920"/>
            <a:ext cx="2979360" cy="124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СТАРШЕГО ПОКОЛЕНИЯ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«ДОЛГОЛЕТИЕ»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в Тюльганском районе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CustomShape 18"/>
          <p:cNvSpPr/>
          <p:nvPr/>
        </p:nvSpPr>
        <p:spPr>
          <a:xfrm>
            <a:off x="547920" y="8400240"/>
            <a:ext cx="5091120" cy="203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Адрес:п. Тюльган ул. Ленина д. 39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(3532) 98-01-95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Журавлева Татьяна Владимировна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</TotalTime>
  <Words>589</Words>
  <Application>Microsoft Office PowerPoint</Application>
  <PresentationFormat>Произвольный</PresentationFormat>
  <Paragraphs>113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140</cp:revision>
  <cp:lastPrinted>2026-07-22T12:08:51Z</cp:lastPrinted>
  <dcterms:created xsi:type="dcterms:W3CDTF">2025-11-06T11:20:25Z</dcterms:created>
  <dcterms:modified xsi:type="dcterms:W3CDTF">2026-10-30T10:46:35Z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2025-11-06T00:00:00Z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3</vt:i4>
  </property>
</Properties>
</file>