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58477A-E24E-4010-B4ED-C171E2179D4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1836F06-CCE3-4D6B-9F53-D513BFCE4FE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41EFE9-D6C7-4012-BA54-DE0A09D9642E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13F5CDD-E28D-4039-B717-BE9ACA33823B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DFBD485-C0F1-4553-BAEE-92DB9BB7C0A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FF920B-A8A3-4EB1-9777-CFAD3AEE145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C214293-B106-4615-89E5-5FE9CBDD6F4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274A093-47A9-46C3-84C8-D062BFB7F85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B61000-AC64-4523-B698-B6931887E6C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947B030-75A7-43C8-9A50-CF11651610F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3EC9C4F-AF05-4266-9DE3-A598B72F0FB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D48EB5-F1AC-4F8A-8365-0EB02FC2FB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4256D96-1399-4691-9349-0E8E41FF44F1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220200" y="63540"/>
            <a:ext cx="4231440" cy="1254272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97676" y="8202706"/>
            <a:ext cx="7340400" cy="2375894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030480"/>
              <a:gd name="textAreaBottom" fmla="*/ 3035520 h 3030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341618" y="8987064"/>
            <a:ext cx="1142640" cy="127440"/>
            <a:chOff x="377640" y="8578080"/>
            <a:chExt cx="1142640" cy="12744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504720" y="857988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858840" y="308880"/>
            <a:ext cx="3255480" cy="878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АПРЕЛЬ 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2328364" y="8085240"/>
            <a:ext cx="36291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5134780" y="9739622"/>
            <a:ext cx="86940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5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5" name="Овал 3"/>
          <p:cNvSpPr/>
          <p:nvPr/>
        </p:nvSpPr>
        <p:spPr>
          <a:xfrm>
            <a:off x="6253920" y="863532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6" name="object 48"/>
          <p:cNvPicPr/>
          <p:nvPr/>
        </p:nvPicPr>
        <p:blipFill>
          <a:blip r:embed="rId8"/>
          <a:stretch/>
        </p:blipFill>
        <p:spPr>
          <a:xfrm>
            <a:off x="6389280" y="8879453"/>
            <a:ext cx="596160" cy="511200"/>
          </a:xfrm>
          <a:prstGeom prst="rect">
            <a:avLst/>
          </a:prstGeom>
          <a:ln w="0">
            <a:noFill/>
          </a:ln>
        </p:spPr>
      </p:pic>
      <p:pic>
        <p:nvPicPr>
          <p:cNvPr id="5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"/>
          <p:cNvGraphicFramePr/>
          <p:nvPr>
            <p:extLst>
              <p:ext uri="{D42A27DB-BD31-4B8C-83A1-F6EECF244321}">
                <p14:modId xmlns:p14="http://schemas.microsoft.com/office/powerpoint/2010/main" val="2879545440"/>
              </p:ext>
            </p:extLst>
          </p:nvPr>
        </p:nvGraphicFramePr>
        <p:xfrm>
          <a:off x="622080" y="1396684"/>
          <a:ext cx="6489720" cy="6675120"/>
        </p:xfrm>
        <a:graphic>
          <a:graphicData uri="http://schemas.openxmlformats.org/drawingml/2006/table">
            <a:tbl>
              <a:tblPr/>
              <a:tblGrid>
                <a:gridCol w="700560"/>
                <a:gridCol w="4801320"/>
                <a:gridCol w="987840"/>
              </a:tblGrid>
              <a:tr h="63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25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01.04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 Консультация на тему «Вопросы пенсионного и социального обеспечения». Руководитель КС Мартынова О.Н.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Лекция «Земной ад: чернобыльская трагедия, как это было».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Плетение снайперских накидок и нашлемников для участников СВО.             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81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08.04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Clr>
                          <a:srgbClr val="231F20"/>
                        </a:buClr>
                        <a:buFont typeface="OpenSymbol"/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1.Школа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финансовой и цифровой грамотности. Консультация по мессенджеру МАХ. Руководитель КС Мартынова О.Н.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 Консультация на тему «Артериальная гипертония. Клинические рекомендации». Проводит медицинская сестра районной больницы.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3. Плетение снайперских накидок и нашлемников для участников СВО.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2543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15.04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 Фольклорный час «Пасхальной радости сиянье». Совместное мероприятие с районной библиотекой.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Плетение снайперских накидок и  нашлемников для участников СВО.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59" name="object 49"/>
          <p:cNvPicPr/>
          <p:nvPr/>
        </p:nvPicPr>
        <p:blipFill>
          <a:blip r:embed="rId10"/>
          <a:stretch/>
        </p:blipFill>
        <p:spPr>
          <a:xfrm>
            <a:off x="174695" y="325842"/>
            <a:ext cx="855339" cy="75132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0"/>
          <p:cNvSpPr/>
          <p:nvPr/>
        </p:nvSpPr>
        <p:spPr>
          <a:xfrm>
            <a:off x="1049749" y="269100"/>
            <a:ext cx="3057819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«Ваш опыт-наша сила!»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Шарлыкского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object 43"/>
          <p:cNvSpPr/>
          <p:nvPr/>
        </p:nvSpPr>
        <p:spPr>
          <a:xfrm>
            <a:off x="330925" y="9256098"/>
            <a:ext cx="5108760" cy="10534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24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ПРИХОДИТЕ</a:t>
            </a:r>
            <a:r>
              <a:rPr lang="ru-RU" sz="2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2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2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Шарлык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ул.Калининская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д.64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Мартынова О.Н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3"/>
          <p:cNvPicPr/>
          <p:nvPr/>
        </p:nvPicPr>
        <p:blipFill>
          <a:blip r:embed="rId2"/>
          <a:stretch/>
        </p:blipFill>
        <p:spPr>
          <a:xfrm>
            <a:off x="3187080" y="190080"/>
            <a:ext cx="4231440" cy="1600560"/>
          </a:xfrm>
          <a:prstGeom prst="rect">
            <a:avLst/>
          </a:prstGeom>
          <a:ln w="0">
            <a:noFill/>
          </a:ln>
        </p:spPr>
      </p:pic>
      <p:sp>
        <p:nvSpPr>
          <p:cNvPr id="62" name="object 35"/>
          <p:cNvSpPr/>
          <p:nvPr/>
        </p:nvSpPr>
        <p:spPr>
          <a:xfrm>
            <a:off x="155498" y="7472814"/>
            <a:ext cx="7340400" cy="3010205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264840"/>
              <a:gd name="textAreaBottom" fmla="*/ 3270240 h 32648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63" name="Группа 1"/>
          <p:cNvGrpSpPr/>
          <p:nvPr/>
        </p:nvGrpSpPr>
        <p:grpSpPr>
          <a:xfrm>
            <a:off x="256177" y="8239480"/>
            <a:ext cx="1142640" cy="127440"/>
            <a:chOff x="377640" y="8578080"/>
            <a:chExt cx="1142640" cy="127440"/>
          </a:xfrm>
        </p:grpSpPr>
        <p:pic>
          <p:nvPicPr>
            <p:cNvPr id="64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object 37"/>
            <p:cNvSpPr/>
            <p:nvPr/>
          </p:nvSpPr>
          <p:spPr>
            <a:xfrm>
              <a:off x="504720" y="857988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66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858840" y="352800"/>
            <a:ext cx="3255480" cy="878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АПРЕЛЬ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bject 43"/>
          <p:cNvSpPr/>
          <p:nvPr/>
        </p:nvSpPr>
        <p:spPr>
          <a:xfrm>
            <a:off x="256177" y="8682831"/>
            <a:ext cx="4651999" cy="10996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28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2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28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28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8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Шарлык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ул.Калининская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д.64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Руководитель Мартынова Ольга Николаевна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4"/>
          <p:cNvSpPr/>
          <p:nvPr/>
        </p:nvSpPr>
        <p:spPr>
          <a:xfrm>
            <a:off x="2719514" y="7641740"/>
            <a:ext cx="3344252" cy="8522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bject 45"/>
          <p:cNvSpPr/>
          <p:nvPr/>
        </p:nvSpPr>
        <p:spPr>
          <a:xfrm>
            <a:off x="6153120" y="8850600"/>
            <a:ext cx="9579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5" name="Овал 3"/>
          <p:cNvSpPr/>
          <p:nvPr/>
        </p:nvSpPr>
        <p:spPr>
          <a:xfrm>
            <a:off x="6463593" y="8067863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6" name="object 48"/>
          <p:cNvPicPr/>
          <p:nvPr/>
        </p:nvPicPr>
        <p:blipFill>
          <a:blip r:embed="rId8"/>
          <a:stretch/>
        </p:blipFill>
        <p:spPr>
          <a:xfrm>
            <a:off x="6597540" y="8303200"/>
            <a:ext cx="596160" cy="5112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/>
          <p:nvPr>
            <p:extLst>
              <p:ext uri="{D42A27DB-BD31-4B8C-83A1-F6EECF244321}">
                <p14:modId xmlns:p14="http://schemas.microsoft.com/office/powerpoint/2010/main" val="2363878765"/>
              </p:ext>
            </p:extLst>
          </p:nvPr>
        </p:nvGraphicFramePr>
        <p:xfrm>
          <a:off x="564840" y="1746360"/>
          <a:ext cx="6609240" cy="5882640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62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4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 Онлайн лекция  РГО Знание «Эхо Чернобыля. Подвиг ликвидаторов».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Лекция «Космос и будущее».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3. Традиционная работа по плетению снайперских накидок и нашлемников.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78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22.04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1.Спектакль «Сказки народов России», викторина «Знатоки сказок и традиций народов России». Совместное мероприятие с воскресной школой.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2. Традиционная работа по плетению снайперских накидок и нашлемников.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593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РГО "Знание" Праздничное мероприятие в преддверии 9 мая в формате ВКС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06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2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1.Лекция «Финансы без стресса: как управлять финансами уверенно и спокойно». Проводит сотрудник Сбербанка.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2.Мероприятие, посвященное Году Единства народов России на тему «День коренных малочисленных народов России». Просмотр видео-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историй,традициях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, интересных фактах.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3.Плетение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снайперских накидок и нашлемников.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79" name="object 49"/>
          <p:cNvPicPr/>
          <p:nvPr/>
        </p:nvPicPr>
        <p:blipFill>
          <a:blip r:embed="rId10"/>
          <a:stretch/>
        </p:blipFill>
        <p:spPr>
          <a:xfrm>
            <a:off x="341915" y="566640"/>
            <a:ext cx="809280" cy="664200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0"/>
          <p:cNvSpPr/>
          <p:nvPr/>
        </p:nvSpPr>
        <p:spPr>
          <a:xfrm>
            <a:off x="1093129" y="460016"/>
            <a:ext cx="3227400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«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Ваш опыт-наша сила!»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Шарлыкского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380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DejaVu Sans</vt:lpstr>
      <vt:lpstr>OpenSymbol</vt:lpstr>
      <vt:lpstr>Symbol</vt:lpstr>
      <vt:lpstr>Times New Roman</vt:lpstr>
      <vt:lpstr>Wingdings</vt:lpstr>
      <vt:lpstr>Office Theme</vt:lpstr>
      <vt:lpstr>МЕРОПРИЯТИЯ НА АПРЕЛЬ  2026</vt:lpstr>
      <vt:lpstr>МЕРОПРИЯТИЯ НА АПРЕЛЬ 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43</cp:revision>
  <cp:lastPrinted>2026-03-23T15:30:50Z</cp:lastPrinted>
  <dcterms:created xsi:type="dcterms:W3CDTF">2025-11-06T11:20:25Z</dcterms:created>
  <dcterms:modified xsi:type="dcterms:W3CDTF">2026-03-30T07:01:05Z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