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4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66AF19F-7B54-443F-9FC3-673A1EC561A2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836DF2E-631B-4A94-9F66-C2858849D79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A19B417-84FE-4547-9431-453BE39EA7BD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FCF7F44-0B87-460D-8C4A-0AAA5E0C5566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CA56E10-E7E8-4907-8B60-F9F45DCB914A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942319A-0BE5-42E5-9C35-43A8689EDA4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C4893DE-928B-453E-829E-451081602E9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DF998C4-E358-4A4E-B7CD-A6DE8E993998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C0E0294-9FEA-44E3-9235-6EFAA4256E52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474836A-ED02-416C-8229-A633C57FDC5B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631BB67-773D-48AF-AE1D-C0363F138B8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14A2031-8FB2-4F0D-8E69-F4565A557920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A9F0E06-9041-49B9-9737-03222C2057BB}" type="slidenum">
              <a: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/>
          <a:stretch/>
        </p:blipFill>
        <p:spPr>
          <a:xfrm>
            <a:off x="3215160" y="108000"/>
            <a:ext cx="4232160" cy="105516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111240" y="7937640"/>
            <a:ext cx="7341120" cy="2641680"/>
          </a:xfrm>
          <a:custGeom>
            <a:avLst/>
            <a:gdLst>
              <a:gd name="textAreaLeft" fmla="*/ 0 w 7341120"/>
              <a:gd name="textAreaRight" fmla="*/ 7345800 w 7341120"/>
              <a:gd name="textAreaTop" fmla="*/ 0 h 2641680"/>
              <a:gd name="textAreaBottom" fmla="*/ 2645640 h 26416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43" name="Группа 1"/>
          <p:cNvGrpSpPr/>
          <p:nvPr/>
        </p:nvGrpSpPr>
        <p:grpSpPr>
          <a:xfrm>
            <a:off x="377640" y="8578080"/>
            <a:ext cx="1143360" cy="128160"/>
            <a:chOff x="377640" y="8578080"/>
            <a:chExt cx="1143360" cy="128160"/>
          </a:xfrm>
        </p:grpSpPr>
        <p:pic>
          <p:nvPicPr>
            <p:cNvPr id="44" name="object 36"/>
            <p:cNvPicPr/>
            <p:nvPr/>
          </p:nvPicPr>
          <p:blipFill>
            <a:blip r:embed="rId3"/>
            <a:stretch/>
          </p:blipFill>
          <p:spPr>
            <a:xfrm>
              <a:off x="377640" y="8578080"/>
              <a:ext cx="98640" cy="128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504720" y="8579880"/>
              <a:ext cx="90000" cy="124920"/>
            </a:xfrm>
            <a:custGeom>
              <a:avLst/>
              <a:gdLst>
                <a:gd name="textAreaLeft" fmla="*/ 0 w 90000"/>
                <a:gd name="textAreaRight" fmla="*/ 94680 w 90000"/>
                <a:gd name="textAreaTop" fmla="*/ 0 h 124920"/>
                <a:gd name="textAreaBottom" fmla="*/ 129600 h 1249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46" name="object 38"/>
            <p:cNvPicPr/>
            <p:nvPr/>
          </p:nvPicPr>
          <p:blipFill>
            <a:blip r:embed="rId4"/>
            <a:stretch/>
          </p:blipFill>
          <p:spPr>
            <a:xfrm>
              <a:off x="622080" y="8578080"/>
              <a:ext cx="287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5"/>
            <a:stretch/>
          </p:blipFill>
          <p:spPr>
            <a:xfrm>
              <a:off x="934920" y="8578080"/>
              <a:ext cx="314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6"/>
            <a:stretch/>
          </p:blipFill>
          <p:spPr>
            <a:xfrm>
              <a:off x="1278720" y="8579880"/>
              <a:ext cx="105480" cy="1245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7"/>
            <a:stretch/>
          </p:blipFill>
          <p:spPr>
            <a:xfrm>
              <a:off x="1412640" y="8579880"/>
              <a:ext cx="108360" cy="1263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191120" y="123840"/>
            <a:ext cx="3256200" cy="8787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МАРТ 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3"/>
          <p:cNvSpPr/>
          <p:nvPr/>
        </p:nvSpPr>
        <p:spPr>
          <a:xfrm>
            <a:off x="377640" y="8726400"/>
            <a:ext cx="5109480" cy="1772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 Шарлык ул.Калининская д.64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89198464158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ФИО: Мартынова О.Н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object 44"/>
          <p:cNvSpPr/>
          <p:nvPr/>
        </p:nvSpPr>
        <p:spPr>
          <a:xfrm>
            <a:off x="2678942" y="7855560"/>
            <a:ext cx="362988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четверг 09:00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object 45"/>
          <p:cNvSpPr/>
          <p:nvPr/>
        </p:nvSpPr>
        <p:spPr>
          <a:xfrm>
            <a:off x="6153120" y="8850600"/>
            <a:ext cx="9586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63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63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Прямоугольник: скругленные углы 2"/>
          <p:cNvSpPr/>
          <p:nvPr/>
        </p:nvSpPr>
        <p:spPr>
          <a:xfrm>
            <a:off x="6140520" y="9593640"/>
            <a:ext cx="870120" cy="8539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55" name="Овал 3"/>
          <p:cNvSpPr/>
          <p:nvPr/>
        </p:nvSpPr>
        <p:spPr>
          <a:xfrm>
            <a:off x="6047640" y="7937640"/>
            <a:ext cx="810720" cy="810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6" name="object 48"/>
          <p:cNvPicPr/>
          <p:nvPr/>
        </p:nvPicPr>
        <p:blipFill>
          <a:blip r:embed="rId8"/>
          <a:stretch/>
        </p:blipFill>
        <p:spPr>
          <a:xfrm>
            <a:off x="6277320" y="8429400"/>
            <a:ext cx="596880" cy="511920"/>
          </a:xfrm>
          <a:prstGeom prst="rect">
            <a:avLst/>
          </a:prstGeom>
          <a:ln w="0">
            <a:noFill/>
          </a:ln>
        </p:spPr>
      </p:pic>
      <p:pic>
        <p:nvPicPr>
          <p:cNvPr id="57" name="Рисунок 7"/>
          <p:cNvPicPr/>
          <p:nvPr/>
        </p:nvPicPr>
        <p:blipFill>
          <a:blip r:embed="rId9"/>
          <a:stretch/>
        </p:blipFill>
        <p:spPr>
          <a:xfrm>
            <a:off x="6153120" y="9577080"/>
            <a:ext cx="857520" cy="8575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8" name="Таблица 4"/>
          <p:cNvGraphicFramePr/>
          <p:nvPr>
            <p:extLst>
              <p:ext uri="{D42A27DB-BD31-4B8C-83A1-F6EECF244321}">
                <p14:modId xmlns:p14="http://schemas.microsoft.com/office/powerpoint/2010/main" val="3154316652"/>
              </p:ext>
            </p:extLst>
          </p:nvPr>
        </p:nvGraphicFramePr>
        <p:xfrm>
          <a:off x="748080" y="1509480"/>
          <a:ext cx="6489720" cy="6270840"/>
        </p:xfrm>
        <a:graphic>
          <a:graphicData uri="http://schemas.openxmlformats.org/drawingml/2006/table">
            <a:tbl>
              <a:tblPr/>
              <a:tblGrid>
                <a:gridCol w="700560"/>
                <a:gridCol w="4801320"/>
                <a:gridCol w="987840"/>
              </a:tblGrid>
              <a:tr h="786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1797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04.03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1. Лекция от пенсии к новым горизонтам.         Меры поддержки пенсионерам от центра занятости населения.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2. Плетение снайперских накидок и нашлемников для участников СВО.                        3.Секреты техники скандинавской ходьбы. Совместное мероприятие с КЦСОН в рамках активного долголетия.       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14:00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157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05.03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1. Лекция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по финансовой грамотности от банка ВТБ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  <a:ea typeface="+mn-ea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2. Международный женский день. Праздничное мероприятие 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в рамках реализации Всероссийской акции «Вам, Любимые!»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12:00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1460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11.03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1.Литературно-познавательная программа «А март-это песня! А март-это сказка!». Совместное мероприятие с библиотекой.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2.Праздничные посиделки,чаепитие.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14:00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pic>
        <p:nvPicPr>
          <p:cNvPr id="59" name="object 49"/>
          <p:cNvPicPr/>
          <p:nvPr/>
        </p:nvPicPr>
        <p:blipFill>
          <a:blip r:embed="rId10"/>
          <a:stretch/>
        </p:blipFill>
        <p:spPr>
          <a:xfrm>
            <a:off x="210960" y="273240"/>
            <a:ext cx="998640" cy="949680"/>
          </a:xfrm>
          <a:prstGeom prst="rect">
            <a:avLst/>
          </a:prstGeom>
          <a:ln w="0">
            <a:noFill/>
          </a:ln>
        </p:spPr>
      </p:pic>
      <p:sp>
        <p:nvSpPr>
          <p:cNvPr id="60" name="CustomShape 10"/>
          <p:cNvSpPr/>
          <p:nvPr/>
        </p:nvSpPr>
        <p:spPr>
          <a:xfrm>
            <a:off x="1211760" y="292680"/>
            <a:ext cx="3228120" cy="1184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ЦЕНТР ОБЩЕНИЯ СТАРШЕГО ПОКОЛЕНИЯ Шарлыкского района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object 33"/>
          <p:cNvPicPr/>
          <p:nvPr/>
        </p:nvPicPr>
        <p:blipFill>
          <a:blip r:embed="rId2"/>
          <a:stretch/>
        </p:blipFill>
        <p:spPr>
          <a:xfrm>
            <a:off x="3215160" y="108000"/>
            <a:ext cx="4232160" cy="1055160"/>
          </a:xfrm>
          <a:prstGeom prst="rect">
            <a:avLst/>
          </a:prstGeom>
          <a:ln w="0">
            <a:noFill/>
          </a:ln>
        </p:spPr>
      </p:pic>
      <p:sp>
        <p:nvSpPr>
          <p:cNvPr id="62" name="object 35"/>
          <p:cNvSpPr/>
          <p:nvPr/>
        </p:nvSpPr>
        <p:spPr>
          <a:xfrm>
            <a:off x="111240" y="7937640"/>
            <a:ext cx="7341120" cy="2641680"/>
          </a:xfrm>
          <a:custGeom>
            <a:avLst/>
            <a:gdLst>
              <a:gd name="textAreaLeft" fmla="*/ 0 w 7341120"/>
              <a:gd name="textAreaRight" fmla="*/ 7345800 w 7341120"/>
              <a:gd name="textAreaTop" fmla="*/ 0 h 2641680"/>
              <a:gd name="textAreaBottom" fmla="*/ 2645640 h 26416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63" name="Группа 1"/>
          <p:cNvGrpSpPr/>
          <p:nvPr/>
        </p:nvGrpSpPr>
        <p:grpSpPr>
          <a:xfrm>
            <a:off x="377640" y="8578080"/>
            <a:ext cx="1143360" cy="128160"/>
            <a:chOff x="377640" y="8578080"/>
            <a:chExt cx="1143360" cy="128160"/>
          </a:xfrm>
        </p:grpSpPr>
        <p:pic>
          <p:nvPicPr>
            <p:cNvPr id="64" name="object 36"/>
            <p:cNvPicPr/>
            <p:nvPr/>
          </p:nvPicPr>
          <p:blipFill>
            <a:blip r:embed="rId3"/>
            <a:stretch/>
          </p:blipFill>
          <p:spPr>
            <a:xfrm>
              <a:off x="377640" y="8578080"/>
              <a:ext cx="98640" cy="128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5" name="object 37"/>
            <p:cNvSpPr/>
            <p:nvPr/>
          </p:nvSpPr>
          <p:spPr>
            <a:xfrm>
              <a:off x="504720" y="8579880"/>
              <a:ext cx="90000" cy="124920"/>
            </a:xfrm>
            <a:custGeom>
              <a:avLst/>
              <a:gdLst>
                <a:gd name="textAreaLeft" fmla="*/ 0 w 90000"/>
                <a:gd name="textAreaRight" fmla="*/ 94680 w 90000"/>
                <a:gd name="textAreaTop" fmla="*/ 0 h 124920"/>
                <a:gd name="textAreaBottom" fmla="*/ 129600 h 1249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66" name="object 38"/>
            <p:cNvPicPr/>
            <p:nvPr/>
          </p:nvPicPr>
          <p:blipFill>
            <a:blip r:embed="rId4"/>
            <a:stretch/>
          </p:blipFill>
          <p:spPr>
            <a:xfrm>
              <a:off x="622080" y="8578080"/>
              <a:ext cx="287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7" name="object 39"/>
            <p:cNvPicPr/>
            <p:nvPr/>
          </p:nvPicPr>
          <p:blipFill>
            <a:blip r:embed="rId5"/>
            <a:stretch/>
          </p:blipFill>
          <p:spPr>
            <a:xfrm>
              <a:off x="934920" y="8578080"/>
              <a:ext cx="314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8" name="object 40"/>
            <p:cNvPicPr/>
            <p:nvPr/>
          </p:nvPicPr>
          <p:blipFill>
            <a:blip r:embed="rId6"/>
            <a:stretch/>
          </p:blipFill>
          <p:spPr>
            <a:xfrm>
              <a:off x="1278720" y="8579880"/>
              <a:ext cx="105480" cy="1245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9" name="object 41"/>
            <p:cNvPicPr/>
            <p:nvPr/>
          </p:nvPicPr>
          <p:blipFill>
            <a:blip r:embed="rId7"/>
            <a:stretch/>
          </p:blipFill>
          <p:spPr>
            <a:xfrm>
              <a:off x="1412640" y="8579880"/>
              <a:ext cx="108360" cy="1263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191120" y="123840"/>
            <a:ext cx="3256200" cy="8787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МАРТ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object 43"/>
          <p:cNvSpPr/>
          <p:nvPr/>
        </p:nvSpPr>
        <p:spPr>
          <a:xfrm>
            <a:off x="377640" y="8726400"/>
            <a:ext cx="5109480" cy="1772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 Шарлык ул.Калининская д.64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89198464158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ФИО: Мартынова О.Н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object 44"/>
          <p:cNvSpPr/>
          <p:nvPr/>
        </p:nvSpPr>
        <p:spPr>
          <a:xfrm>
            <a:off x="2624940" y="7840840"/>
            <a:ext cx="362988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четверг 09:00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object 45"/>
          <p:cNvSpPr/>
          <p:nvPr/>
        </p:nvSpPr>
        <p:spPr>
          <a:xfrm>
            <a:off x="6153120" y="8850600"/>
            <a:ext cx="9586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63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63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Прямоугольник: скругленные углы 2"/>
          <p:cNvSpPr/>
          <p:nvPr/>
        </p:nvSpPr>
        <p:spPr>
          <a:xfrm>
            <a:off x="6140520" y="9593640"/>
            <a:ext cx="870120" cy="8539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75" name="Овал 3"/>
          <p:cNvSpPr/>
          <p:nvPr/>
        </p:nvSpPr>
        <p:spPr>
          <a:xfrm>
            <a:off x="6047640" y="7937640"/>
            <a:ext cx="810720" cy="810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76" name="object 48"/>
          <p:cNvPicPr/>
          <p:nvPr/>
        </p:nvPicPr>
        <p:blipFill>
          <a:blip r:embed="rId8"/>
          <a:stretch/>
        </p:blipFill>
        <p:spPr>
          <a:xfrm>
            <a:off x="6277320" y="8429400"/>
            <a:ext cx="596880" cy="511920"/>
          </a:xfrm>
          <a:prstGeom prst="rect">
            <a:avLst/>
          </a:prstGeom>
          <a:ln w="0">
            <a:noFill/>
          </a:ln>
        </p:spPr>
      </p:pic>
      <p:pic>
        <p:nvPicPr>
          <p:cNvPr id="77" name="Рисунок 7"/>
          <p:cNvPicPr/>
          <p:nvPr/>
        </p:nvPicPr>
        <p:blipFill>
          <a:blip r:embed="rId9"/>
          <a:stretch/>
        </p:blipFill>
        <p:spPr>
          <a:xfrm>
            <a:off x="6153120" y="9577080"/>
            <a:ext cx="857520" cy="8575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8" name="Таблица 4"/>
          <p:cNvGraphicFramePr/>
          <p:nvPr>
            <p:extLst>
              <p:ext uri="{D42A27DB-BD31-4B8C-83A1-F6EECF244321}">
                <p14:modId xmlns:p14="http://schemas.microsoft.com/office/powerpoint/2010/main" val="694416162"/>
              </p:ext>
            </p:extLst>
          </p:nvPr>
        </p:nvGraphicFramePr>
        <p:xfrm>
          <a:off x="564826" y="1746300"/>
          <a:ext cx="6609240" cy="5852160"/>
        </p:xfrm>
        <a:graphic>
          <a:graphicData uri="http://schemas.openxmlformats.org/drawingml/2006/table">
            <a:tbl>
              <a:tblPr/>
              <a:tblGrid>
                <a:gridCol w="713520"/>
                <a:gridCol w="4889520"/>
                <a:gridCol w="1006200"/>
              </a:tblGrid>
              <a:tr h="624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1040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12.03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1. Лекция РГО Знание «В здравом уме и твердой памяти: практики для активного долголетия».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2. Традиционная работа по плетению снайперских накидок и нашлемников.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12:00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1278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18.03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1. Мероприятие посвященное важной теме — Году единства народов России. Совместно с Движением первых.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2.Информирование участников ЦОСП «О возможностях национального мессенджера МАХ» руководителем КС.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3. Традиционная работа по плетению снайперских накидок и нашлемников.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14:00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106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25.03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1.Консультация заместителя прокурора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Шарлыкского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 района Самарцева Е.А  о правах пенсионеров.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2. Традиционная работа по плетению снайперских накидок и нашлемников.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26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14:00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pic>
        <p:nvPicPr>
          <p:cNvPr id="79" name="object 49"/>
          <p:cNvPicPr/>
          <p:nvPr/>
        </p:nvPicPr>
        <p:blipFill>
          <a:blip r:embed="rId10"/>
          <a:stretch/>
        </p:blipFill>
        <p:spPr>
          <a:xfrm>
            <a:off x="210960" y="273240"/>
            <a:ext cx="998640" cy="949680"/>
          </a:xfrm>
          <a:prstGeom prst="rect">
            <a:avLst/>
          </a:prstGeom>
          <a:ln w="0">
            <a:noFill/>
          </a:ln>
        </p:spPr>
      </p:pic>
      <p:sp>
        <p:nvSpPr>
          <p:cNvPr id="80" name="CustomShape 10"/>
          <p:cNvSpPr/>
          <p:nvPr/>
        </p:nvSpPr>
        <p:spPr>
          <a:xfrm>
            <a:off x="1211760" y="292680"/>
            <a:ext cx="3228120" cy="1184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ЦЕНТР ОБЩЕНИЯ СТАРШЕГО ПОКОЛЕНИЯ Шарлыкского района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</TotalTime>
  <Words>313</Words>
  <Application>Microsoft Office PowerPoint</Application>
  <PresentationFormat>Произвольный</PresentationFormat>
  <Paragraphs>55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МАРТ 2026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Шурыгина Злата Михайловна</cp:lastModifiedBy>
  <cp:revision>35</cp:revision>
  <cp:lastPrinted>2025-12-23T10:24:21Z</cp:lastPrinted>
  <dcterms:created xsi:type="dcterms:W3CDTF">2025-11-06T11:20:25Z</dcterms:created>
  <dcterms:modified xsi:type="dcterms:W3CDTF">2026-02-27T06:09:17Z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2</vt:i4>
  </property>
</Properties>
</file>