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7556500" cy="106934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object 33" descr=""/>
          <p:cNvPicPr/>
          <p:nvPr/>
        </p:nvPicPr>
        <p:blipFill>
          <a:blip r:embed="rId1"/>
          <a:stretch/>
        </p:blipFill>
        <p:spPr>
          <a:xfrm>
            <a:off x="3504960" y="108000"/>
            <a:ext cx="3923640" cy="1485000"/>
          </a:xfrm>
          <a:prstGeom prst="rect">
            <a:avLst/>
          </a:prstGeom>
          <a:ln>
            <a:noFill/>
          </a:ln>
        </p:spPr>
      </p:pic>
      <p:sp>
        <p:nvSpPr>
          <p:cNvPr id="77" name="CustomShape 1"/>
          <p:cNvSpPr/>
          <p:nvPr/>
        </p:nvSpPr>
        <p:spPr>
          <a:xfrm>
            <a:off x="110160" y="7898040"/>
            <a:ext cx="7317360" cy="266364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8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79920" cy="109440"/>
          </a:xfrm>
          <a:prstGeom prst="rect">
            <a:avLst/>
          </a:prstGeom>
          <a:ln>
            <a:noFill/>
          </a:ln>
        </p:spPr>
      </p:pic>
      <p:sp>
        <p:nvSpPr>
          <p:cNvPr id="79" name="CustomShape 2"/>
          <p:cNvSpPr/>
          <p:nvPr/>
        </p:nvSpPr>
        <p:spPr>
          <a:xfrm>
            <a:off x="771480" y="8178120"/>
            <a:ext cx="71280" cy="10620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0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68920" cy="109440"/>
          </a:xfrm>
          <a:prstGeom prst="rect">
            <a:avLst/>
          </a:prstGeom>
          <a:ln>
            <a:noFill/>
          </a:ln>
        </p:spPr>
      </p:pic>
      <p:pic>
        <p:nvPicPr>
          <p:cNvPr id="81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295920" cy="109440"/>
          </a:xfrm>
          <a:prstGeom prst="rect">
            <a:avLst/>
          </a:prstGeom>
          <a:ln>
            <a:noFill/>
          </a:ln>
        </p:spPr>
      </p:pic>
      <p:pic>
        <p:nvPicPr>
          <p:cNvPr id="82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86760" cy="105840"/>
          </a:xfrm>
          <a:prstGeom prst="rect">
            <a:avLst/>
          </a:prstGeom>
          <a:ln>
            <a:noFill/>
          </a:ln>
        </p:spPr>
      </p:pic>
      <p:pic>
        <p:nvPicPr>
          <p:cNvPr id="83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89640" cy="107640"/>
          </a:xfrm>
          <a:prstGeom prst="rect">
            <a:avLst/>
          </a:prstGeom>
          <a:ln>
            <a:noFill/>
          </a:ln>
        </p:spPr>
      </p:pic>
      <p:sp>
        <p:nvSpPr>
          <p:cNvPr id="84" name="CustomShape 3"/>
          <p:cNvSpPr/>
          <p:nvPr/>
        </p:nvSpPr>
        <p:spPr>
          <a:xfrm>
            <a:off x="3210480" y="8007480"/>
            <a:ext cx="3526920" cy="80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9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6123240" y="8786520"/>
            <a:ext cx="969840" cy="73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31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31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86" name="object 49" descr=""/>
          <p:cNvPicPr/>
          <p:nvPr/>
        </p:nvPicPr>
        <p:blipFill>
          <a:blip r:embed="rId7"/>
          <a:stretch/>
        </p:blipFill>
        <p:spPr>
          <a:xfrm>
            <a:off x="172440" y="389160"/>
            <a:ext cx="1023840" cy="933840"/>
          </a:xfrm>
          <a:prstGeom prst="rect">
            <a:avLst/>
          </a:prstGeom>
          <a:ln>
            <a:noFill/>
          </a:ln>
        </p:spPr>
      </p:pic>
      <p:sp>
        <p:nvSpPr>
          <p:cNvPr id="87" name="CustomShape 5"/>
          <p:cNvSpPr/>
          <p:nvPr/>
        </p:nvSpPr>
        <p:spPr>
          <a:xfrm>
            <a:off x="6140520" y="9593640"/>
            <a:ext cx="851400" cy="835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CustomShape 6"/>
          <p:cNvSpPr/>
          <p:nvPr/>
        </p:nvSpPr>
        <p:spPr>
          <a:xfrm>
            <a:off x="6535800" y="8493120"/>
            <a:ext cx="792000" cy="7045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9" name="object 48" descr=""/>
          <p:cNvPicPr/>
          <p:nvPr/>
        </p:nvPicPr>
        <p:blipFill>
          <a:blip r:embed="rId8"/>
          <a:stretch/>
        </p:blipFill>
        <p:spPr>
          <a:xfrm>
            <a:off x="6632280" y="8644320"/>
            <a:ext cx="578160" cy="493200"/>
          </a:xfrm>
          <a:prstGeom prst="rect">
            <a:avLst/>
          </a:prstGeom>
          <a:ln>
            <a:noFill/>
          </a:ln>
        </p:spPr>
      </p:pic>
      <p:pic>
        <p:nvPicPr>
          <p:cNvPr id="90" name="Рисунок 7" descr=""/>
          <p:cNvPicPr/>
          <p:nvPr/>
        </p:nvPicPr>
        <p:blipFill>
          <a:blip r:embed="rId9"/>
          <a:stretch/>
        </p:blipFill>
        <p:spPr>
          <a:xfrm>
            <a:off x="6153120" y="9577080"/>
            <a:ext cx="838800" cy="838800"/>
          </a:xfrm>
          <a:prstGeom prst="rect">
            <a:avLst/>
          </a:prstGeom>
          <a:ln>
            <a:noFill/>
          </a:ln>
        </p:spPr>
      </p:pic>
      <p:graphicFrame>
        <p:nvGraphicFramePr>
          <p:cNvPr id="91" name="Table 7"/>
          <p:cNvGraphicFramePr/>
          <p:nvPr/>
        </p:nvGraphicFramePr>
        <p:xfrm>
          <a:off x="340560" y="1785960"/>
          <a:ext cx="7086960" cy="6221160"/>
        </p:xfrm>
        <a:graphic>
          <a:graphicData uri="http://schemas.openxmlformats.org/drawingml/2006/table">
            <a:tbl>
              <a:tblPr/>
              <a:tblGrid>
                <a:gridCol w="806760"/>
                <a:gridCol w="5356080"/>
                <a:gridCol w="924480"/>
              </a:tblGrid>
              <a:tr h="6037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8004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5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03.11</a:t>
                      </a:r>
                      <a:endParaRPr b="0" lang="ru-RU" sz="155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55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55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55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Участие в общерайонных мероприятиях ко Дню единства народов «В единстве наша сила».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1. Концерт «Оренбургский платок — символ Оренбуржья».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2. Выставка поделок инвалидов и участников центра общения социального фонда «Вместе мы сможем больше».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3.Музейная экспозиция «Палитра народов Оренбуржья».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4.Мастер-класс «Цветок дружбы» от участницы центра общения Хомяковой Л. С.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5.Фотосессия в костюмах народов России «Народов много — страна одна».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6. РО Знание Лекция «Мы - Россия: Истоки и горизонты единства народов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5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12:30</a:t>
                      </a:r>
                      <a:endParaRPr b="0" lang="ru-RU" sz="155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9946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5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05.11</a:t>
                      </a:r>
                      <a:endParaRPr b="0" lang="ru-RU" sz="155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noFill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6. Всероссийская общественная организация «Русское географическое общество. Просмотр видеофильма. Проводит инспектор Маруда Л.В.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7. Помощь СВО «По зову сердца!»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noFill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noFill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50" spc="-26" strike="noStrike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55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18223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5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10.11</a:t>
                      </a:r>
                      <a:endParaRPr b="0" lang="ru-RU" sz="155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noFill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8.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Гимнастика «Сели - встали, сели - встали!» Проводит активист Центра общения Ярцева Т.И.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9. РО Знание Лекции 1. «Служение Отечеству через профессиональное развитие: коллективный подход к раскрытию талантов».2. «Профессиональное выгорание: что это такое и как с ним бороться».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10.</a:t>
                      </a:r>
                      <a:r>
                        <a:rPr b="0" lang="ru-RU" sz="1600" spc="-1" strike="noStrike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 Помощь СВО «По зову сердца!»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noFill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5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55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92" name="CustomShape 8"/>
          <p:cNvSpPr/>
          <p:nvPr/>
        </p:nvSpPr>
        <p:spPr>
          <a:xfrm>
            <a:off x="1196640" y="280080"/>
            <a:ext cx="2820960" cy="1152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СОЦФОНДА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«Ваш опыт-наша сила!»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Шарлыкском районе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93" name="CustomShape 9"/>
          <p:cNvSpPr/>
          <p:nvPr/>
        </p:nvSpPr>
        <p:spPr>
          <a:xfrm>
            <a:off x="377640" y="8868240"/>
            <a:ext cx="5088960" cy="1450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</a:pPr>
            <a:r>
              <a:rPr b="1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3200" spc="-6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3200" spc="-6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32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endParaRPr b="0" lang="ru-RU" sz="32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с. Шарлык ул. Калининская д. 64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89198464158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ФИО: Мартынова Ольга Николаевна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94" name="CustomShape 10"/>
          <p:cNvSpPr/>
          <p:nvPr/>
        </p:nvSpPr>
        <p:spPr>
          <a:xfrm>
            <a:off x="4264200" y="239400"/>
            <a:ext cx="3207240" cy="119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endParaRPr b="0" lang="ru-RU" sz="2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 НОЯБРЬ  2026</a:t>
            </a:r>
            <a:endParaRPr b="0" lang="ru-RU" sz="2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object 33" descr=""/>
          <p:cNvPicPr/>
          <p:nvPr/>
        </p:nvPicPr>
        <p:blipFill>
          <a:blip r:embed="rId1"/>
          <a:stretch/>
        </p:blipFill>
        <p:spPr>
          <a:xfrm>
            <a:off x="3359880" y="174960"/>
            <a:ext cx="3967200" cy="1264320"/>
          </a:xfrm>
          <a:prstGeom prst="rect">
            <a:avLst/>
          </a:prstGeom>
          <a:ln>
            <a:noFill/>
          </a:ln>
        </p:spPr>
      </p:pic>
      <p:sp>
        <p:nvSpPr>
          <p:cNvPr id="96" name="CustomShape 1"/>
          <p:cNvSpPr/>
          <p:nvPr/>
        </p:nvSpPr>
        <p:spPr>
          <a:xfrm>
            <a:off x="195120" y="7540920"/>
            <a:ext cx="7317360" cy="301968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7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79920" cy="109440"/>
          </a:xfrm>
          <a:prstGeom prst="rect">
            <a:avLst/>
          </a:prstGeom>
          <a:ln>
            <a:noFill/>
          </a:ln>
        </p:spPr>
      </p:pic>
      <p:sp>
        <p:nvSpPr>
          <p:cNvPr id="98" name="CustomShape 2"/>
          <p:cNvSpPr/>
          <p:nvPr/>
        </p:nvSpPr>
        <p:spPr>
          <a:xfrm>
            <a:off x="771480" y="8178120"/>
            <a:ext cx="71280" cy="10620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9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68920" cy="109440"/>
          </a:xfrm>
          <a:prstGeom prst="rect">
            <a:avLst/>
          </a:prstGeom>
          <a:ln>
            <a:noFill/>
          </a:ln>
        </p:spPr>
      </p:pic>
      <p:pic>
        <p:nvPicPr>
          <p:cNvPr id="100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295920" cy="109440"/>
          </a:xfrm>
          <a:prstGeom prst="rect">
            <a:avLst/>
          </a:prstGeom>
          <a:ln>
            <a:noFill/>
          </a:ln>
        </p:spPr>
      </p:pic>
      <p:pic>
        <p:nvPicPr>
          <p:cNvPr id="101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86760" cy="105840"/>
          </a:xfrm>
          <a:prstGeom prst="rect">
            <a:avLst/>
          </a:prstGeom>
          <a:ln>
            <a:noFill/>
          </a:ln>
        </p:spPr>
      </p:pic>
      <p:pic>
        <p:nvPicPr>
          <p:cNvPr id="102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89640" cy="107640"/>
          </a:xfrm>
          <a:prstGeom prst="rect">
            <a:avLst/>
          </a:prstGeom>
          <a:ln>
            <a:noFill/>
          </a:ln>
        </p:spPr>
      </p:pic>
      <p:sp>
        <p:nvSpPr>
          <p:cNvPr id="103" name="CustomShape 3"/>
          <p:cNvSpPr/>
          <p:nvPr/>
        </p:nvSpPr>
        <p:spPr>
          <a:xfrm>
            <a:off x="4221360" y="174960"/>
            <a:ext cx="3207240" cy="119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endParaRPr b="0" lang="ru-RU" sz="2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 НОЯБРЬ  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104" name="CustomShape 4"/>
          <p:cNvSpPr/>
          <p:nvPr/>
        </p:nvSpPr>
        <p:spPr>
          <a:xfrm>
            <a:off x="3484800" y="7776720"/>
            <a:ext cx="371772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9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05" name="CustomShape 5"/>
          <p:cNvSpPr/>
          <p:nvPr/>
        </p:nvSpPr>
        <p:spPr>
          <a:xfrm>
            <a:off x="6123240" y="8786520"/>
            <a:ext cx="969840" cy="73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31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31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106" name="object 49" descr=""/>
          <p:cNvPicPr/>
          <p:nvPr/>
        </p:nvPicPr>
        <p:blipFill>
          <a:blip r:embed="rId7"/>
          <a:stretch/>
        </p:blipFill>
        <p:spPr>
          <a:xfrm>
            <a:off x="173520" y="588240"/>
            <a:ext cx="845280" cy="748440"/>
          </a:xfrm>
          <a:prstGeom prst="rect">
            <a:avLst/>
          </a:prstGeom>
          <a:ln>
            <a:noFill/>
          </a:ln>
        </p:spPr>
      </p:pic>
      <p:sp>
        <p:nvSpPr>
          <p:cNvPr id="107" name="CustomShape 6"/>
          <p:cNvSpPr/>
          <p:nvPr/>
        </p:nvSpPr>
        <p:spPr>
          <a:xfrm>
            <a:off x="6140520" y="9593640"/>
            <a:ext cx="851400" cy="835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8" name="CustomShape 7"/>
          <p:cNvSpPr/>
          <p:nvPr/>
        </p:nvSpPr>
        <p:spPr>
          <a:xfrm>
            <a:off x="6691680" y="8389080"/>
            <a:ext cx="635400" cy="703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9" name="object 48" descr=""/>
          <p:cNvPicPr/>
          <p:nvPr/>
        </p:nvPicPr>
        <p:blipFill>
          <a:blip r:embed="rId8"/>
          <a:stretch/>
        </p:blipFill>
        <p:spPr>
          <a:xfrm>
            <a:off x="6720480" y="8526960"/>
            <a:ext cx="578160" cy="493200"/>
          </a:xfrm>
          <a:prstGeom prst="rect">
            <a:avLst/>
          </a:prstGeom>
          <a:ln>
            <a:noFill/>
          </a:ln>
        </p:spPr>
      </p:pic>
      <p:pic>
        <p:nvPicPr>
          <p:cNvPr id="110" name="Рисунок 7" descr=""/>
          <p:cNvPicPr/>
          <p:nvPr/>
        </p:nvPicPr>
        <p:blipFill>
          <a:blip r:embed="rId9"/>
          <a:stretch/>
        </p:blipFill>
        <p:spPr>
          <a:xfrm>
            <a:off x="6153120" y="9577080"/>
            <a:ext cx="838800" cy="838800"/>
          </a:xfrm>
          <a:prstGeom prst="rect">
            <a:avLst/>
          </a:prstGeom>
          <a:ln>
            <a:noFill/>
          </a:ln>
        </p:spPr>
      </p:pic>
      <p:graphicFrame>
        <p:nvGraphicFramePr>
          <p:cNvPr id="111" name="Table 8"/>
          <p:cNvGraphicFramePr/>
          <p:nvPr/>
        </p:nvGraphicFramePr>
        <p:xfrm>
          <a:off x="543240" y="1702440"/>
          <a:ext cx="6714360" cy="4585680"/>
        </p:xfrm>
        <a:graphic>
          <a:graphicData uri="http://schemas.openxmlformats.org/drawingml/2006/table">
            <a:tbl>
              <a:tblPr/>
              <a:tblGrid>
                <a:gridCol w="907560"/>
                <a:gridCol w="4595400"/>
                <a:gridCol w="1211760"/>
              </a:tblGrid>
              <a:tr h="5518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6814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12.11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11. Помощь СВО «По зову сердца»!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12. РО Знание «Кино больше страны: искусство, которое объединяет».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14-00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18608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15.11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13. Лекция по пенсионным и социальным вопросам. Проводит руководитель КС в Шарлыкском районе Мартынова О.Н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14. Консультирование по пенсионным и социальным вопросам. Проводит руководитель КС в Шарлыкском районе Мартынова О.Н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15. Лекция о здоровье: «Компоненты здорового образа жизни» . Проводит заместитель главного врача по ЭВН Стрельникова Е.В.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8780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18.11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15. День рождения у Деда Мороза: традиции и история праздника. Проводят дети из «Движения первых».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17. Консультация «МАКС без сложностей: разбираемся вместе». Проводит инспектор Маруда Л.В.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14677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23.11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25.11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27.11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18. Как  сложить салфетки для сервировки стола? Дети из «Движения первых» вместе с советом ветеранов проведут мастер класс.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19. В книге звучат слова матери. Мероприятие проводят специалисты библиотеки.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20. Чаепитие в честь Дня матери.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21. Концерт «Свет материнской любви»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12" name="CustomShape 9"/>
          <p:cNvSpPr/>
          <p:nvPr/>
        </p:nvSpPr>
        <p:spPr>
          <a:xfrm>
            <a:off x="547920" y="8820000"/>
            <a:ext cx="5088960" cy="160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</a:pPr>
            <a:r>
              <a:rPr b="1" lang="ru-RU" sz="36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3600" spc="-6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6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3600" spc="-6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6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36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 контакты: 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с. Шарлык ул. Калининская д. 64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89198464158</a:t>
            </a:r>
            <a:endParaRPr b="0" lang="ru-RU" sz="13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ФИО: Мартынова Ольга Николаевна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113" name="CustomShape 10"/>
          <p:cNvSpPr/>
          <p:nvPr/>
        </p:nvSpPr>
        <p:spPr>
          <a:xfrm>
            <a:off x="1158120" y="393120"/>
            <a:ext cx="2743560" cy="1307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СОЦФОНДА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«Ваш опыт-наша сила!»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Шарлыкском районе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1547</TotalTime>
  <Application>LibreOffice/6.1.3.2$Windows_X86_64 LibreOffice_project/86daf60bf00efa86ad547e59e09d6bb77c699acb</Application>
  <Words>511</Words>
  <Paragraphs>93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2026-09-23T09:54:11Z</cp:lastPrinted>
  <dcterms:modified xsi:type="dcterms:W3CDTF">2026-10-30T15:21:22Z</dcterms:modified>
  <cp:revision>139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0</vt:bool>
  </property>
  <property fmtid="{D5CDD505-2E9C-101B-9397-08002B2CF9AE}" pid="7" name="LastSaved">
    <vt:filetime>2025-11-06T00:00:00Z</vt:filetime>
  </property>
  <property fmtid="{D5CDD505-2E9C-101B-9397-08002B2CF9AE}" pid="8" name="LinksUpToDate">
    <vt:bool>0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0</vt:bool>
  </property>
  <property fmtid="{D5CDD505-2E9C-101B-9397-08002B2CF9AE}" pid="14" name="ShareDoc">
    <vt:bool>0</vt:bool>
  </property>
  <property fmtid="{D5CDD505-2E9C-101B-9397-08002B2CF9AE}" pid="15" name="Slides">
    <vt:i4>2</vt:i4>
  </property>
</Properties>
</file>