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46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object 33"/>
          <p:cNvPicPr/>
          <p:nvPr/>
        </p:nvPicPr>
        <p:blipFill>
          <a:blip r:embed="rId2"/>
          <a:stretch/>
        </p:blipFill>
        <p:spPr>
          <a:xfrm>
            <a:off x="3504960" y="108000"/>
            <a:ext cx="3932280" cy="1463760"/>
          </a:xfrm>
          <a:prstGeom prst="rect">
            <a:avLst/>
          </a:prstGeom>
          <a:ln w="0">
            <a:noFill/>
          </a:ln>
        </p:spPr>
      </p:pic>
      <p:sp>
        <p:nvSpPr>
          <p:cNvPr id="77" name="CustomShape 1"/>
          <p:cNvSpPr/>
          <p:nvPr/>
        </p:nvSpPr>
        <p:spPr>
          <a:xfrm>
            <a:off x="110160" y="7194240"/>
            <a:ext cx="7326000" cy="3376080"/>
          </a:xfrm>
          <a:custGeom>
            <a:avLst/>
            <a:gdLst>
              <a:gd name="textAreaLeft" fmla="*/ 0 w 7326000"/>
              <a:gd name="textAreaRight" fmla="*/ 7333560 w 7326000"/>
              <a:gd name="textAreaTop" fmla="*/ 0 h 3376080"/>
              <a:gd name="textAreaBottom" fmla="*/ 3382920 h 3376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78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88560" cy="118080"/>
          </a:xfrm>
          <a:prstGeom prst="rect">
            <a:avLst/>
          </a:prstGeom>
          <a:ln w="0">
            <a:noFill/>
          </a:ln>
        </p:spPr>
      </p:pic>
      <p:sp>
        <p:nvSpPr>
          <p:cNvPr id="79" name="CustomShape 2"/>
          <p:cNvSpPr/>
          <p:nvPr/>
        </p:nvSpPr>
        <p:spPr>
          <a:xfrm>
            <a:off x="771480" y="8178120"/>
            <a:ext cx="79920" cy="114840"/>
          </a:xfrm>
          <a:custGeom>
            <a:avLst/>
            <a:gdLst>
              <a:gd name="textAreaLeft" fmla="*/ 0 w 79920"/>
              <a:gd name="textAreaRight" fmla="*/ 87480 w 79920"/>
              <a:gd name="textAreaTop" fmla="*/ 0 h 114840"/>
              <a:gd name="textAreaBottom" fmla="*/ 122400 h 11484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80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77560" cy="118080"/>
          </a:xfrm>
          <a:prstGeom prst="rect">
            <a:avLst/>
          </a:prstGeom>
          <a:ln w="0">
            <a:noFill/>
          </a:ln>
        </p:spPr>
      </p:pic>
      <p:pic>
        <p:nvPicPr>
          <p:cNvPr id="81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04560" cy="118080"/>
          </a:xfrm>
          <a:prstGeom prst="rect">
            <a:avLst/>
          </a:prstGeom>
          <a:ln w="0">
            <a:noFill/>
          </a:ln>
        </p:spPr>
      </p:pic>
      <p:pic>
        <p:nvPicPr>
          <p:cNvPr id="82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95400" cy="114480"/>
          </a:xfrm>
          <a:prstGeom prst="rect">
            <a:avLst/>
          </a:prstGeom>
          <a:ln w="0">
            <a:noFill/>
          </a:ln>
        </p:spPr>
      </p:pic>
      <p:pic>
        <p:nvPicPr>
          <p:cNvPr id="83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98280" cy="116280"/>
          </a:xfrm>
          <a:prstGeom prst="rect">
            <a:avLst/>
          </a:prstGeom>
          <a:ln w="0">
            <a:noFill/>
          </a:ln>
        </p:spPr>
      </p:pic>
      <p:sp>
        <p:nvSpPr>
          <p:cNvPr id="84" name="CustomShape 3"/>
          <p:cNvSpPr/>
          <p:nvPr/>
        </p:nvSpPr>
        <p:spPr>
          <a:xfrm>
            <a:off x="4698720" y="219960"/>
            <a:ext cx="2781360" cy="1152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МЕРОПРИЯТИЯ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 НА ИЮНЬ 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CustomShape 4"/>
          <p:cNvSpPr/>
          <p:nvPr/>
        </p:nvSpPr>
        <p:spPr>
          <a:xfrm>
            <a:off x="2985120" y="7439400"/>
            <a:ext cx="3535560" cy="914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9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CustomShape 5"/>
          <p:cNvSpPr/>
          <p:nvPr/>
        </p:nvSpPr>
        <p:spPr>
          <a:xfrm>
            <a:off x="6123240" y="8786520"/>
            <a:ext cx="978480" cy="748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38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38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Оренбургской 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7" name="object 49"/>
          <p:cNvPicPr/>
          <p:nvPr/>
        </p:nvPicPr>
        <p:blipFill>
          <a:blip r:embed="rId8"/>
          <a:stretch/>
        </p:blipFill>
        <p:spPr>
          <a:xfrm>
            <a:off x="172440" y="526320"/>
            <a:ext cx="1032480" cy="942480"/>
          </a:xfrm>
          <a:prstGeom prst="rect">
            <a:avLst/>
          </a:prstGeom>
          <a:ln w="0">
            <a:noFill/>
          </a:ln>
        </p:spPr>
      </p:pic>
      <p:sp>
        <p:nvSpPr>
          <p:cNvPr id="88" name="CustomShape 6"/>
          <p:cNvSpPr/>
          <p:nvPr/>
        </p:nvSpPr>
        <p:spPr>
          <a:xfrm>
            <a:off x="6140520" y="9593640"/>
            <a:ext cx="860040" cy="8438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9" name="CustomShape 7"/>
          <p:cNvSpPr/>
          <p:nvPr/>
        </p:nvSpPr>
        <p:spPr>
          <a:xfrm>
            <a:off x="6321600" y="8083080"/>
            <a:ext cx="800640" cy="804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90" name="object 48"/>
          <p:cNvPicPr/>
          <p:nvPr/>
        </p:nvPicPr>
        <p:blipFill>
          <a:blip r:embed="rId9"/>
          <a:stretch/>
        </p:blipFill>
        <p:spPr>
          <a:xfrm>
            <a:off x="6476040" y="8236800"/>
            <a:ext cx="586800" cy="501840"/>
          </a:xfrm>
          <a:prstGeom prst="rect">
            <a:avLst/>
          </a:prstGeom>
          <a:ln w="0">
            <a:noFill/>
          </a:ln>
        </p:spPr>
      </p:pic>
      <p:pic>
        <p:nvPicPr>
          <p:cNvPr id="91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47440" cy="8474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2" name="Table 8"/>
          <p:cNvGraphicFramePr/>
          <p:nvPr>
            <p:extLst>
              <p:ext uri="{D42A27DB-BD31-4B8C-83A1-F6EECF244321}">
                <p14:modId xmlns:p14="http://schemas.microsoft.com/office/powerpoint/2010/main" val="601093533"/>
              </p:ext>
            </p:extLst>
          </p:nvPr>
        </p:nvGraphicFramePr>
        <p:xfrm>
          <a:off x="658800" y="1661040"/>
          <a:ext cx="6802560" cy="5521425"/>
        </p:xfrm>
        <a:graphic>
          <a:graphicData uri="http://schemas.openxmlformats.org/drawingml/2006/table">
            <a:tbl>
              <a:tblPr/>
              <a:tblGrid>
                <a:gridCol w="843840"/>
                <a:gridCol w="4818960"/>
                <a:gridCol w="1139760"/>
              </a:tblGrid>
              <a:tr h="617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1675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03.06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1. </a:t>
                      </a:r>
                      <a:r>
                        <a:rPr lang="ru-RU" sz="1800" b="0" strike="noStrike" spc="-1" dirty="0" err="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Квиз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 «Сказочный знаток». Командная игра «Дети и Взрослые». Проводится в библиотеке в рамках акции «Сказки народов мира».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2. Традиционная работа по плетению снайперских накидок и нашлемников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11:00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9202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05.06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3.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Литературный праздник «Очарованные пушкинским стихом...» Проводит сотрудник библиотеки.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12-30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932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10.06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4.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Консультация: «Вопросы пенсионного и социального обеспечения». Проводит руководитель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КС Мартынова О.Н.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5.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Консультация: «Возможности сетевого мессенджера МАХ». Проводит руководитель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КС Мартынова О.Н.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6.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Плетение снайперских накидок и нашлемников для участников СВО.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12:00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93" name="CustomShape 9"/>
          <p:cNvSpPr/>
          <p:nvPr/>
        </p:nvSpPr>
        <p:spPr>
          <a:xfrm>
            <a:off x="1176840" y="452160"/>
            <a:ext cx="3975120" cy="1434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ЦЕНТР ОБЩЕНИЯ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СТАРШЕГО ПОКОЛЕНИЯ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«Ваш опыт-наша сила!»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Шарлыкском районе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CustomShape 10"/>
          <p:cNvSpPr/>
          <p:nvPr/>
        </p:nvSpPr>
        <p:spPr>
          <a:xfrm>
            <a:off x="372960" y="8599320"/>
            <a:ext cx="5097600" cy="1848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</a:pP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32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2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 контакты: 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 Шарлык ул. Калининская д. 64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89198464158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ФИО: Мартынова Ольга Николаевна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object 33"/>
          <p:cNvPicPr/>
          <p:nvPr/>
        </p:nvPicPr>
        <p:blipFill>
          <a:blip r:embed="rId2"/>
          <a:stretch/>
        </p:blipFill>
        <p:spPr>
          <a:xfrm>
            <a:off x="3375360" y="340200"/>
            <a:ext cx="3975840" cy="1272960"/>
          </a:xfrm>
          <a:prstGeom prst="rect">
            <a:avLst/>
          </a:prstGeom>
          <a:ln w="0">
            <a:noFill/>
          </a:ln>
        </p:spPr>
      </p:pic>
      <p:sp>
        <p:nvSpPr>
          <p:cNvPr id="96" name="CustomShape 1"/>
          <p:cNvSpPr/>
          <p:nvPr/>
        </p:nvSpPr>
        <p:spPr>
          <a:xfrm>
            <a:off x="111240" y="7000200"/>
            <a:ext cx="7326000" cy="3569040"/>
          </a:xfrm>
          <a:custGeom>
            <a:avLst/>
            <a:gdLst>
              <a:gd name="textAreaLeft" fmla="*/ 0 w 7326000"/>
              <a:gd name="textAreaRight" fmla="*/ 7333560 w 7326000"/>
              <a:gd name="textAreaTop" fmla="*/ 0 h 3569040"/>
              <a:gd name="textAreaBottom" fmla="*/ 3576600 h 35690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97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88560" cy="118080"/>
          </a:xfrm>
          <a:prstGeom prst="rect">
            <a:avLst/>
          </a:prstGeom>
          <a:ln w="0">
            <a:noFill/>
          </a:ln>
        </p:spPr>
      </p:pic>
      <p:sp>
        <p:nvSpPr>
          <p:cNvPr id="98" name="CustomShape 2"/>
          <p:cNvSpPr/>
          <p:nvPr/>
        </p:nvSpPr>
        <p:spPr>
          <a:xfrm>
            <a:off x="771480" y="8178120"/>
            <a:ext cx="79920" cy="114840"/>
          </a:xfrm>
          <a:custGeom>
            <a:avLst/>
            <a:gdLst>
              <a:gd name="textAreaLeft" fmla="*/ 0 w 79920"/>
              <a:gd name="textAreaRight" fmla="*/ 87480 w 79920"/>
              <a:gd name="textAreaTop" fmla="*/ 0 h 114840"/>
              <a:gd name="textAreaBottom" fmla="*/ 122400 h 11484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99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77560" cy="118080"/>
          </a:xfrm>
          <a:prstGeom prst="rect">
            <a:avLst/>
          </a:prstGeom>
          <a:ln w="0">
            <a:noFill/>
          </a:ln>
        </p:spPr>
      </p:pic>
      <p:pic>
        <p:nvPicPr>
          <p:cNvPr id="100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04560" cy="118080"/>
          </a:xfrm>
          <a:prstGeom prst="rect">
            <a:avLst/>
          </a:prstGeom>
          <a:ln w="0">
            <a:noFill/>
          </a:ln>
        </p:spPr>
      </p:pic>
      <p:pic>
        <p:nvPicPr>
          <p:cNvPr id="101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95400" cy="114480"/>
          </a:xfrm>
          <a:prstGeom prst="rect">
            <a:avLst/>
          </a:prstGeom>
          <a:ln w="0">
            <a:noFill/>
          </a:ln>
        </p:spPr>
      </p:pic>
      <p:pic>
        <p:nvPicPr>
          <p:cNvPr id="102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98280" cy="116280"/>
          </a:xfrm>
          <a:prstGeom prst="rect">
            <a:avLst/>
          </a:prstGeom>
          <a:ln w="0">
            <a:noFill/>
          </a:ln>
        </p:spPr>
      </p:pic>
      <p:sp>
        <p:nvSpPr>
          <p:cNvPr id="103" name="CustomShape 3"/>
          <p:cNvSpPr/>
          <p:nvPr/>
        </p:nvSpPr>
        <p:spPr>
          <a:xfrm>
            <a:off x="4655880" y="354240"/>
            <a:ext cx="2781360" cy="1201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МЕРОПРИЯТИЯ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 НА ИЮНЬ 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CustomShape 4"/>
          <p:cNvSpPr/>
          <p:nvPr/>
        </p:nvSpPr>
        <p:spPr>
          <a:xfrm>
            <a:off x="3397680" y="7490520"/>
            <a:ext cx="3726360" cy="830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9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CustomShape 5"/>
          <p:cNvSpPr/>
          <p:nvPr/>
        </p:nvSpPr>
        <p:spPr>
          <a:xfrm>
            <a:off x="6123240" y="8786520"/>
            <a:ext cx="978480" cy="748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38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38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Оренбургской 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6" name="object 49"/>
          <p:cNvPicPr/>
          <p:nvPr/>
        </p:nvPicPr>
        <p:blipFill>
          <a:blip r:embed="rId8"/>
          <a:stretch/>
        </p:blipFill>
        <p:spPr>
          <a:xfrm>
            <a:off x="173520" y="588240"/>
            <a:ext cx="853920" cy="757080"/>
          </a:xfrm>
          <a:prstGeom prst="rect">
            <a:avLst/>
          </a:prstGeom>
          <a:ln w="0">
            <a:noFill/>
          </a:ln>
        </p:spPr>
      </p:pic>
      <p:sp>
        <p:nvSpPr>
          <p:cNvPr id="107" name="CustomShape 6"/>
          <p:cNvSpPr/>
          <p:nvPr/>
        </p:nvSpPr>
        <p:spPr>
          <a:xfrm>
            <a:off x="6140520" y="9593640"/>
            <a:ext cx="860040" cy="8438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8" name="CustomShape 7"/>
          <p:cNvSpPr/>
          <p:nvPr/>
        </p:nvSpPr>
        <p:spPr>
          <a:xfrm>
            <a:off x="6383880" y="8015400"/>
            <a:ext cx="877320" cy="7124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109" name="object 48"/>
          <p:cNvPicPr/>
          <p:nvPr/>
        </p:nvPicPr>
        <p:blipFill>
          <a:blip r:embed="rId9"/>
          <a:stretch/>
        </p:blipFill>
        <p:spPr>
          <a:xfrm>
            <a:off x="6555240" y="8176320"/>
            <a:ext cx="586800" cy="501840"/>
          </a:xfrm>
          <a:prstGeom prst="rect">
            <a:avLst/>
          </a:prstGeom>
          <a:ln w="0">
            <a:noFill/>
          </a:ln>
        </p:spPr>
      </p:pic>
      <p:pic>
        <p:nvPicPr>
          <p:cNvPr id="110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47440" cy="8474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1" name="Table 8"/>
          <p:cNvGraphicFramePr/>
          <p:nvPr>
            <p:extLst>
              <p:ext uri="{D42A27DB-BD31-4B8C-83A1-F6EECF244321}">
                <p14:modId xmlns:p14="http://schemas.microsoft.com/office/powerpoint/2010/main" val="1318510798"/>
              </p:ext>
            </p:extLst>
          </p:nvPr>
        </p:nvGraphicFramePr>
        <p:xfrm>
          <a:off x="583200" y="1751400"/>
          <a:ext cx="6714720" cy="4875689"/>
        </p:xfrm>
        <a:graphic>
          <a:graphicData uri="http://schemas.openxmlformats.org/drawingml/2006/table">
            <a:tbl>
              <a:tblPr/>
              <a:tblGrid>
                <a:gridCol w="907560"/>
                <a:gridCol w="4595400"/>
                <a:gridCol w="1211760"/>
              </a:tblGrid>
              <a:tr h="6112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11481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11.06 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7. </a:t>
                      </a: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Онлайн лекция: «Как сохранить здоровье летом» ФП «Здоровое долголетие»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8. </a:t>
                      </a: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Традиционная работ по плетению снайперских накидок и нашлемников.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12:00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12:00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5188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12.06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17.06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9.  </a:t>
                      </a: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Концерт: «День России».  Выступление вокальной группы участниц ЦОСП «</a:t>
                      </a:r>
                      <a:r>
                        <a:rPr lang="ru-RU" sz="1600" b="0" strike="noStrike" spc="-1" dirty="0" err="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Серебрянные</a:t>
                      </a: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 непоседы».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10. </a:t>
                      </a: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Шахматный турнир между ЦОСП </a:t>
                      </a:r>
                      <a:r>
                        <a:rPr lang="ru-RU" sz="1600" b="0" strike="noStrike" spc="-1" dirty="0" err="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Шарлыкского</a:t>
                      </a: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 района и ЦОСП Александровского района.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16:00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14:00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406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18.06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11. </a:t>
                      </a: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Онлайн лекция: «Ценности как основа государственных решений в РФ» ФП РО Знание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12. </a:t>
                      </a: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Онлайн лекция: «Традиционные ценности: Что стоит за этим понятием» ФП РО Знание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14-00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15-00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12" name="CustomShape 9"/>
          <p:cNvSpPr/>
          <p:nvPr/>
        </p:nvSpPr>
        <p:spPr>
          <a:xfrm>
            <a:off x="1013040" y="589680"/>
            <a:ext cx="3193920" cy="119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ЦЕНТР ОБЩЕНИЯ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СТАРШЕГО ПОКОЛЕНИЯ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«Ваш опыт-наша сила!»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Шарлыкском районе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CustomShape 10"/>
          <p:cNvSpPr/>
          <p:nvPr/>
        </p:nvSpPr>
        <p:spPr>
          <a:xfrm>
            <a:off x="547920" y="8400240"/>
            <a:ext cx="5097600" cy="2037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</a:pP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 контакты: 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 Шарлык ул. Калининская д. 64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89198464158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ФИО: Мартынова Ольга Николаевна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object 1"/>
          <p:cNvPicPr/>
          <p:nvPr/>
        </p:nvPicPr>
        <p:blipFill>
          <a:blip r:embed="rId2"/>
          <a:stretch/>
        </p:blipFill>
        <p:spPr>
          <a:xfrm>
            <a:off x="3012120" y="119160"/>
            <a:ext cx="4425120" cy="1438560"/>
          </a:xfrm>
          <a:prstGeom prst="rect">
            <a:avLst/>
          </a:prstGeom>
          <a:ln w="0">
            <a:noFill/>
          </a:ln>
        </p:spPr>
      </p:pic>
      <p:sp>
        <p:nvSpPr>
          <p:cNvPr id="115" name="CustomShape 8"/>
          <p:cNvSpPr/>
          <p:nvPr/>
        </p:nvSpPr>
        <p:spPr>
          <a:xfrm>
            <a:off x="111240" y="7000200"/>
            <a:ext cx="7326000" cy="3569040"/>
          </a:xfrm>
          <a:custGeom>
            <a:avLst/>
            <a:gdLst>
              <a:gd name="textAreaLeft" fmla="*/ 0 w 7326000"/>
              <a:gd name="textAreaRight" fmla="*/ 7333560 w 7326000"/>
              <a:gd name="textAreaTop" fmla="*/ 0 h 3569040"/>
              <a:gd name="textAreaBottom" fmla="*/ 3576600 h 35690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116" name="object 2"/>
          <p:cNvPicPr/>
          <p:nvPr/>
        </p:nvPicPr>
        <p:blipFill>
          <a:blip r:embed="rId3"/>
          <a:stretch/>
        </p:blipFill>
        <p:spPr>
          <a:xfrm>
            <a:off x="644400" y="8176320"/>
            <a:ext cx="88560" cy="118080"/>
          </a:xfrm>
          <a:prstGeom prst="rect">
            <a:avLst/>
          </a:prstGeom>
          <a:ln w="0">
            <a:noFill/>
          </a:ln>
        </p:spPr>
      </p:pic>
      <p:sp>
        <p:nvSpPr>
          <p:cNvPr id="117" name="CustomShape 11"/>
          <p:cNvSpPr/>
          <p:nvPr/>
        </p:nvSpPr>
        <p:spPr>
          <a:xfrm>
            <a:off x="771480" y="8178120"/>
            <a:ext cx="79920" cy="114840"/>
          </a:xfrm>
          <a:custGeom>
            <a:avLst/>
            <a:gdLst>
              <a:gd name="textAreaLeft" fmla="*/ 0 w 79920"/>
              <a:gd name="textAreaRight" fmla="*/ 87480 w 79920"/>
              <a:gd name="textAreaTop" fmla="*/ 0 h 114840"/>
              <a:gd name="textAreaBottom" fmla="*/ 122400 h 11484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118" name="object 3"/>
          <p:cNvPicPr/>
          <p:nvPr/>
        </p:nvPicPr>
        <p:blipFill>
          <a:blip r:embed="rId4"/>
          <a:stretch/>
        </p:blipFill>
        <p:spPr>
          <a:xfrm>
            <a:off x="888840" y="8176320"/>
            <a:ext cx="277560" cy="118080"/>
          </a:xfrm>
          <a:prstGeom prst="rect">
            <a:avLst/>
          </a:prstGeom>
          <a:ln w="0">
            <a:noFill/>
          </a:ln>
        </p:spPr>
      </p:pic>
      <p:pic>
        <p:nvPicPr>
          <p:cNvPr id="119" name="object 4"/>
          <p:cNvPicPr/>
          <p:nvPr/>
        </p:nvPicPr>
        <p:blipFill>
          <a:blip r:embed="rId5"/>
          <a:stretch/>
        </p:blipFill>
        <p:spPr>
          <a:xfrm>
            <a:off x="1201680" y="8176320"/>
            <a:ext cx="304560" cy="118080"/>
          </a:xfrm>
          <a:prstGeom prst="rect">
            <a:avLst/>
          </a:prstGeom>
          <a:ln w="0">
            <a:noFill/>
          </a:ln>
        </p:spPr>
      </p:pic>
      <p:pic>
        <p:nvPicPr>
          <p:cNvPr id="120" name="object 5"/>
          <p:cNvPicPr/>
          <p:nvPr/>
        </p:nvPicPr>
        <p:blipFill>
          <a:blip r:embed="rId6"/>
          <a:stretch/>
        </p:blipFill>
        <p:spPr>
          <a:xfrm>
            <a:off x="1545480" y="8178120"/>
            <a:ext cx="95400" cy="114480"/>
          </a:xfrm>
          <a:prstGeom prst="rect">
            <a:avLst/>
          </a:prstGeom>
          <a:ln w="0">
            <a:noFill/>
          </a:ln>
        </p:spPr>
      </p:pic>
      <p:pic>
        <p:nvPicPr>
          <p:cNvPr id="121" name="object 6"/>
          <p:cNvPicPr/>
          <p:nvPr/>
        </p:nvPicPr>
        <p:blipFill>
          <a:blip r:embed="rId7"/>
          <a:stretch/>
        </p:blipFill>
        <p:spPr>
          <a:xfrm>
            <a:off x="1679400" y="8178120"/>
            <a:ext cx="98280" cy="116280"/>
          </a:xfrm>
          <a:prstGeom prst="rect">
            <a:avLst/>
          </a:prstGeom>
          <a:ln w="0">
            <a:noFill/>
          </a:ln>
        </p:spPr>
      </p:pic>
      <p:sp>
        <p:nvSpPr>
          <p:cNvPr id="122" name="CustomShape 12"/>
          <p:cNvSpPr/>
          <p:nvPr/>
        </p:nvSpPr>
        <p:spPr>
          <a:xfrm>
            <a:off x="4608000" y="237960"/>
            <a:ext cx="2781360" cy="1201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МЕРОПРИЯТИЯ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 НА ИЮНЬ 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CustomShape 13"/>
          <p:cNvSpPr/>
          <p:nvPr/>
        </p:nvSpPr>
        <p:spPr>
          <a:xfrm>
            <a:off x="3274200" y="7203240"/>
            <a:ext cx="3726360" cy="992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9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CustomShape 14"/>
          <p:cNvSpPr/>
          <p:nvPr/>
        </p:nvSpPr>
        <p:spPr>
          <a:xfrm>
            <a:off x="6123240" y="8786520"/>
            <a:ext cx="978480" cy="748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38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384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Оренбургской 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5" name="object 7"/>
          <p:cNvPicPr/>
          <p:nvPr/>
        </p:nvPicPr>
        <p:blipFill>
          <a:blip r:embed="rId8"/>
          <a:stretch/>
        </p:blipFill>
        <p:spPr>
          <a:xfrm>
            <a:off x="259560" y="1035000"/>
            <a:ext cx="906840" cy="808920"/>
          </a:xfrm>
          <a:prstGeom prst="rect">
            <a:avLst/>
          </a:prstGeom>
          <a:ln w="0">
            <a:noFill/>
          </a:ln>
        </p:spPr>
      </p:pic>
      <p:sp>
        <p:nvSpPr>
          <p:cNvPr id="126" name="CustomShape 15"/>
          <p:cNvSpPr/>
          <p:nvPr/>
        </p:nvSpPr>
        <p:spPr>
          <a:xfrm>
            <a:off x="6140520" y="9593640"/>
            <a:ext cx="860040" cy="8438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27" name="CustomShape 16"/>
          <p:cNvSpPr/>
          <p:nvPr/>
        </p:nvSpPr>
        <p:spPr>
          <a:xfrm>
            <a:off x="6047640" y="7937640"/>
            <a:ext cx="800640" cy="8006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128" name="object 8"/>
          <p:cNvPicPr/>
          <p:nvPr/>
        </p:nvPicPr>
        <p:blipFill>
          <a:blip r:embed="rId9"/>
          <a:stretch/>
        </p:blipFill>
        <p:spPr>
          <a:xfrm>
            <a:off x="6162120" y="8141760"/>
            <a:ext cx="586800" cy="501840"/>
          </a:xfrm>
          <a:prstGeom prst="rect">
            <a:avLst/>
          </a:prstGeom>
          <a:ln w="0">
            <a:noFill/>
          </a:ln>
        </p:spPr>
      </p:pic>
      <p:pic>
        <p:nvPicPr>
          <p:cNvPr id="129" name="Рисунок 1"/>
          <p:cNvPicPr/>
          <p:nvPr/>
        </p:nvPicPr>
        <p:blipFill>
          <a:blip r:embed="rId10"/>
          <a:stretch/>
        </p:blipFill>
        <p:spPr>
          <a:xfrm>
            <a:off x="6153120" y="9577080"/>
            <a:ext cx="847440" cy="8474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30" name="Table 1"/>
          <p:cNvGraphicFramePr/>
          <p:nvPr>
            <p:extLst>
              <p:ext uri="{D42A27DB-BD31-4B8C-83A1-F6EECF244321}">
                <p14:modId xmlns:p14="http://schemas.microsoft.com/office/powerpoint/2010/main" val="1652714283"/>
              </p:ext>
            </p:extLst>
          </p:nvPr>
        </p:nvGraphicFramePr>
        <p:xfrm>
          <a:off x="547920" y="2396880"/>
          <a:ext cx="6575040" cy="4107240"/>
        </p:xfrm>
        <a:graphic>
          <a:graphicData uri="http://schemas.openxmlformats.org/drawingml/2006/table">
            <a:tbl>
              <a:tblPr/>
              <a:tblGrid>
                <a:gridCol w="888120"/>
                <a:gridCol w="4571640"/>
                <a:gridCol w="1115280"/>
              </a:tblGrid>
              <a:tr h="551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108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21.06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13. </a:t>
                      </a: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Шествие: «Свеча Памяти» совместное с КЦСОН.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21-00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345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22.06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14. </a:t>
                      </a: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Онлайн лекция: «Память пылающих лет: Путь к Победе».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15. </a:t>
                      </a:r>
                      <a:r>
                        <a:rPr lang="ru-RU" sz="16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Традиционная работ по плетению снайперских накидок и нашлемников.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12-00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12-00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551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24.06 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smtClean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16. </a:t>
                      </a: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Шашечный турнир между ЦОСП </a:t>
                      </a:r>
                      <a:r>
                        <a:rPr lang="ru-RU" sz="1800" b="0" strike="noStrike" spc="-1" dirty="0" err="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Шарлыкского</a:t>
                      </a: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 района и ЦОСП </a:t>
                      </a:r>
                      <a:r>
                        <a:rPr lang="ru-RU" sz="1800" b="0" strike="noStrike" spc="-1" dirty="0" err="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Пономаревского</a:t>
                      </a: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 района.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Arial"/>
                          <a:ea typeface="DejaVu Sans"/>
                        </a:rPr>
                        <a:t>12-00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31" name="CustomShape 17"/>
          <p:cNvSpPr/>
          <p:nvPr/>
        </p:nvSpPr>
        <p:spPr>
          <a:xfrm>
            <a:off x="1231560" y="880920"/>
            <a:ext cx="2985840" cy="1253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ЦЕНТР ОБЩЕНИЯ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СТАРШЕГО ПОКОЛЕНИЯ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«Ваш опыт — наша сила!»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Шарлыкском районе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CustomShape 18"/>
          <p:cNvSpPr/>
          <p:nvPr/>
        </p:nvSpPr>
        <p:spPr>
          <a:xfrm>
            <a:off x="547920" y="8400240"/>
            <a:ext cx="5097600" cy="2037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</a:pP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 контакты: 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с. Шарлык ул. Калининская д. 64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8 9198464158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ФИО: Мартынова Ольга Николаевнва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1232</TotalTime>
  <Words>484</Words>
  <Application>Microsoft Office PowerPoint</Application>
  <PresentationFormat>Произвольный</PresentationFormat>
  <Paragraphs>110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12" baseType="lpstr">
      <vt:lpstr>Microsoft YaHei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Голубева Татьяна Сергеевна</cp:lastModifiedBy>
  <cp:revision>100</cp:revision>
  <cp:lastPrinted>2026-04-27T11:29:18Z</cp:lastPrinted>
  <dcterms:created xsi:type="dcterms:W3CDTF">2025-11-06T11:20:25Z</dcterms:created>
  <dcterms:modified xsi:type="dcterms:W3CDTF">2026-05-26T11:01:11Z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astSaved">
    <vt:filetime>2025-11-06T00:00:00Z</vt:filetime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Произвольный</vt:lpwstr>
  </property>
  <property fmtid="{D5CDD505-2E9C-101B-9397-08002B2CF9AE}" pid="11" name="Producer">
    <vt:lpwstr>Adobe PDF Library 17.0</vt:lpwstr>
  </property>
  <property fmtid="{D5CDD505-2E9C-101B-9397-08002B2CF9AE}" pid="12" name="ScaleCrop">
    <vt:bool>false</vt:bool>
  </property>
  <property fmtid="{D5CDD505-2E9C-101B-9397-08002B2CF9AE}" pid="13" name="ShareDoc">
    <vt:bool>false</vt:bool>
  </property>
  <property fmtid="{D5CDD505-2E9C-101B-9397-08002B2CF9AE}" pid="14" name="Slides">
    <vt:i4>3</vt:i4>
  </property>
</Properties>
</file>