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3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Обычный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Обычный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Обычный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960" cy="178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960" cy="620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Обычный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Обычный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Обычный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960" cy="1783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960" cy="620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/>
          <a:stretch/>
        </p:blipFill>
        <p:spPr>
          <a:xfrm>
            <a:off x="3625920" y="234360"/>
            <a:ext cx="3928680" cy="1648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3600" cy="12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771480" y="8178120"/>
            <a:ext cx="84960" cy="119880"/>
          </a:xfrm>
          <a:custGeom>
            <a:avLst/>
            <a:gdLst>
              <a:gd name="textAreaLeft" fmla="*/ 0 w 84960"/>
              <a:gd name="textAreaRight" fmla="*/ 86760 w 84960"/>
              <a:gd name="textAreaTop" fmla="*/ 0 h 119880"/>
              <a:gd name="textAreaBottom" fmla="*/ 121680 h 11988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75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2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9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0440" cy="11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3320" cy="12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4395960" y="316800"/>
            <a:ext cx="2711520" cy="1395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6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НА   апрель 2026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CustomShape 3"/>
          <p:cNvSpPr/>
          <p:nvPr/>
        </p:nvSpPr>
        <p:spPr>
          <a:xfrm>
            <a:off x="6123240" y="8786520"/>
            <a:ext cx="983520" cy="75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1" name="object 49"/>
          <p:cNvPicPr/>
          <p:nvPr/>
        </p:nvPicPr>
        <p:blipFill>
          <a:blip r:embed="rId8"/>
          <a:stretch/>
        </p:blipFill>
        <p:spPr>
          <a:xfrm>
            <a:off x="250920" y="677160"/>
            <a:ext cx="947160" cy="947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82" name="Table 4"/>
          <p:cNvGraphicFramePr/>
          <p:nvPr>
            <p:extLst>
              <p:ext uri="{D42A27DB-BD31-4B8C-83A1-F6EECF244321}">
                <p14:modId xmlns:p14="http://schemas.microsoft.com/office/powerpoint/2010/main" val="2715049567"/>
              </p:ext>
            </p:extLst>
          </p:nvPr>
        </p:nvGraphicFramePr>
        <p:xfrm>
          <a:off x="644400" y="2007720"/>
          <a:ext cx="6464880" cy="7352005"/>
        </p:xfrm>
        <a:graphic>
          <a:graphicData uri="http://schemas.openxmlformats.org/drawingml/2006/table">
            <a:tbl>
              <a:tblPr/>
              <a:tblGrid>
                <a:gridCol w="947880"/>
                <a:gridCol w="4250520"/>
                <a:gridCol w="1266480"/>
              </a:tblGrid>
              <a:tr h="941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65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02.04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1.Нейрогимнастика «Ума-палата» (проводит 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С.П.Киселева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03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07.04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2. Всемирный день здоровья. Лекция о личной гигиене человека (проводит  посетитель ЦОСПТ «Стальное долголетие»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Т.Н.Морозова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3. Лекция и консультирование по пенсионному законодательству (руководитель КС, специалисты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215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09.04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4. Праздничное мероприятие, посвященное Дню коренных малочисленных народов России «Неповторимый вкус блюд уникальных наших» (совместно с городской библиотечной системой)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144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10.04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5. «Всемирный день авиации и космонавтики» Тематический обзор. Викторина (ведущий -  С.П.Киселева)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6. Посещение художественной выставки «Мой космос» (городской выставочный зал)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149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13.04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7. Праздник Светлой Пасхи. Познавательная программа «Спаси, Господи!» (проводит 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С.П.Киселева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, информационная справка — посетитель ЦОСП «Стальное долголетие» 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А.Д.Семё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 нова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42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14.04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8. Гимнастика «Сели - встали, сели — встали» (проводят посетители ЦОСП «Стальное долголетие»  М.И.Макарова, А.И.Беднова)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9. Консультирование по пенсионным вопросам с руководителем КС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83" name="CustomShape 5"/>
          <p:cNvSpPr/>
          <p:nvPr/>
        </p:nvSpPr>
        <p:spPr>
          <a:xfrm>
            <a:off x="1383480" y="677160"/>
            <a:ext cx="3400200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6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СТАЛЬНОЕ </a:t>
            </a:r>
            <a:r>
              <a:rPr lang="ru-RU" sz="1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ДОЛГОЛЕТИЕ</a:t>
            </a: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»   г. Новотроицк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4" name="Table 6"/>
          <p:cNvGraphicFramePr/>
          <p:nvPr/>
        </p:nvGraphicFramePr>
        <p:xfrm>
          <a:off x="6690240" y="10737360"/>
          <a:ext cx="624840" cy="7315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</a:tblGrid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15" name="CustomShape 7"/>
          <p:cNvSpPr/>
          <p:nvPr/>
        </p:nvSpPr>
        <p:spPr>
          <a:xfrm>
            <a:off x="1076753" y="9540000"/>
            <a:ext cx="3624840" cy="98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 defTabSz="914400">
              <a:lnSpc>
                <a:spcPct val="112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3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– четверг 09:00 – 18:00 </a:t>
            </a:r>
            <a:r>
              <a:rPr lang="ru-RU" sz="14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- 09:00 – 16:45</a:t>
            </a:r>
            <a:endParaRPr lang="ru-RU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object 33"/>
          <p:cNvPicPr/>
          <p:nvPr/>
        </p:nvPicPr>
        <p:blipFill>
          <a:blip r:embed="rId2"/>
          <a:stretch/>
        </p:blipFill>
        <p:spPr>
          <a:xfrm>
            <a:off x="3415553" y="108000"/>
            <a:ext cx="4026727" cy="1451859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3600" cy="12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CustomShape 1"/>
          <p:cNvSpPr/>
          <p:nvPr/>
        </p:nvSpPr>
        <p:spPr>
          <a:xfrm>
            <a:off x="771480" y="8178120"/>
            <a:ext cx="84960" cy="119880"/>
          </a:xfrm>
          <a:custGeom>
            <a:avLst/>
            <a:gdLst>
              <a:gd name="textAreaLeft" fmla="*/ 0 w 84960"/>
              <a:gd name="textAreaRight" fmla="*/ 86760 w 84960"/>
              <a:gd name="textAreaTop" fmla="*/ 0 h 119880"/>
              <a:gd name="textAreaBottom" fmla="*/ 121680 h 11988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88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2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9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9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0440" cy="11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3320" cy="12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CustomShape 2"/>
          <p:cNvSpPr/>
          <p:nvPr/>
        </p:nvSpPr>
        <p:spPr>
          <a:xfrm>
            <a:off x="4632432" y="316800"/>
            <a:ext cx="2924068" cy="144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НА </a:t>
            </a:r>
            <a:endParaRPr lang="ru-RU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ru-RU" sz="2400" b="1" u="none" strike="noStrike" dirty="0" smtClean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АПРЕЛЬ  </a:t>
            </a:r>
            <a:r>
              <a:rPr lang="ru-RU" sz="24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lang="ru-RU" sz="2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6123240" y="8786520"/>
            <a:ext cx="983520" cy="75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object 49"/>
          <p:cNvPicPr/>
          <p:nvPr/>
        </p:nvPicPr>
        <p:blipFill>
          <a:blip r:embed="rId8"/>
          <a:stretch/>
        </p:blipFill>
        <p:spPr>
          <a:xfrm>
            <a:off x="399060" y="572760"/>
            <a:ext cx="829800" cy="750579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5" name="Table 4"/>
          <p:cNvGraphicFramePr/>
          <p:nvPr>
            <p:extLst>
              <p:ext uri="{D42A27DB-BD31-4B8C-83A1-F6EECF244321}">
                <p14:modId xmlns:p14="http://schemas.microsoft.com/office/powerpoint/2010/main" val="2495769266"/>
              </p:ext>
            </p:extLst>
          </p:nvPr>
        </p:nvGraphicFramePr>
        <p:xfrm>
          <a:off x="399060" y="1719393"/>
          <a:ext cx="6780600" cy="6365133"/>
        </p:xfrm>
        <a:graphic>
          <a:graphicData uri="http://schemas.openxmlformats.org/drawingml/2006/table">
            <a:tbl>
              <a:tblPr/>
              <a:tblGrid>
                <a:gridCol w="938880"/>
                <a:gridCol w="4692600"/>
                <a:gridCol w="1149120"/>
              </a:tblGrid>
              <a:tr h="6025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8937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16.04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10.Час памяти «Чёрная быль моей страны» (Ответственная  Киселева С.П. 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В программе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: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- Фотовыставка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- Круглый стол с 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участниками ликвидации 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ЧАЭС. Информационные справки (готовят активисты ЦОСП)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- Кинолекторий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- Трансляция РО «Знание»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- Чайный 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стол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8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21.04</a:t>
                      </a:r>
                      <a:r>
                        <a:rPr lang="ru-RU" sz="18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11. Гимнастика «Сели - встали, сели — встали» (проводят посетители ЦОСП «Стальное долголетие»  М.И.Макарова, А.И.Беднова)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886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23.04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12.Нейрогимнастика «Ума-палата» (проводит С.П.Киселева)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13.ВКС в преддверии 9 мая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12:00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7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24.04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14. Ежегодная социально-культурная акция «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Библионочь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» (совместно с городской библиотечной системой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 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16:00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7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27.04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15. Субботник (совместно с активистами движения «Первые»)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По особому графику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877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28.04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16. Шагом марш от инфаркта (лекция врача-терапевта БСМП №2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г.Новотроицка</a:t>
                      </a: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). Дозированная ходьба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95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29.04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17. Международный день танца. Сессия «Водим, водим хороводы» (проводит психолог </a:t>
                      </a:r>
                      <a:r>
                        <a:rPr lang="ru-RU" sz="1400" b="0" u="none" strike="noStrike" dirty="0" err="1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Н.Ягудина</a:t>
                      </a: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Times New Roman"/>
                        </a:rPr>
                        <a:t>)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11:00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96" name="CustomShape 5"/>
          <p:cNvSpPr/>
          <p:nvPr/>
        </p:nvSpPr>
        <p:spPr>
          <a:xfrm>
            <a:off x="1273320" y="572760"/>
            <a:ext cx="3400200" cy="118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0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ЦЕНТР ОБЩЕНИЯ СТАРШЕГО ПОКОЛЕНИЯ «</a:t>
            </a:r>
            <a:r>
              <a:rPr lang="ru-RU" sz="1800" b="1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СТАЛЬНОЕ ДОЛГОЛЕТИЕ</a:t>
            </a:r>
            <a:r>
              <a:rPr lang="ru-RU" sz="1800" b="0" u="none" strike="noStrike" dirty="0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» г. Новотроицк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CustomShape 6"/>
          <p:cNvSpPr/>
          <p:nvPr/>
        </p:nvSpPr>
        <p:spPr>
          <a:xfrm>
            <a:off x="111240" y="7924800"/>
            <a:ext cx="7336080" cy="2649480"/>
          </a:xfrm>
          <a:custGeom>
            <a:avLst/>
            <a:gdLst>
              <a:gd name="textAreaLeft" fmla="*/ 0 w 7336080"/>
              <a:gd name="textAreaRight" fmla="*/ 7337880 w 7336080"/>
              <a:gd name="textAreaTop" fmla="*/ 0 h 3133440"/>
              <a:gd name="textAreaBottom" fmla="*/ 3135240 h 313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99" name="Рисунок 1"/>
          <p:cNvPicPr/>
          <p:nvPr/>
        </p:nvPicPr>
        <p:blipFill>
          <a:blip r:embed="rId9"/>
          <a:stretch/>
        </p:blipFill>
        <p:spPr>
          <a:xfrm>
            <a:off x="6211440" y="8732880"/>
            <a:ext cx="807120" cy="69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" name="object 48"/>
          <p:cNvPicPr/>
          <p:nvPr/>
        </p:nvPicPr>
        <p:blipFill>
          <a:blip r:embed="rId10"/>
          <a:stretch/>
        </p:blipFill>
        <p:spPr>
          <a:xfrm>
            <a:off x="6319080" y="8874900"/>
            <a:ext cx="591840" cy="506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CustomShape 8"/>
          <p:cNvSpPr/>
          <p:nvPr/>
        </p:nvSpPr>
        <p:spPr>
          <a:xfrm>
            <a:off x="188280" y="8944920"/>
            <a:ext cx="5104440" cy="181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 defTabSz="914400">
              <a:lnSpc>
                <a:spcPct val="75000"/>
              </a:lnSpc>
            </a:pPr>
            <a:r>
              <a:rPr lang="ru-RU" sz="18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МЫ</a:t>
            </a:r>
            <a:r>
              <a:rPr lang="ru-RU" sz="18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8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1800" b="1" u="none" strike="noStrike" spc="-105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800" b="1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800" b="0" u="none" strike="noStrike" spc="-3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г.Новотроицк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, </a:t>
            </a:r>
            <a:r>
              <a:rPr lang="ru-RU" sz="1800" b="0" u="none" strike="noStrike" dirty="0" err="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ул</a:t>
            </a: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, Ломоносова, дом 1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 8 961-901-44-69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</a:pPr>
            <a:r>
              <a:rPr lang="ru-RU" sz="1800" b="0" u="none" strike="noStrike" dirty="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Руководитель клиентской службы  Елена Александровна Батурина</a:t>
            </a:r>
            <a:endParaRPr lang="ru-RU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2" name="Рисунок 7"/>
          <p:cNvPicPr/>
          <p:nvPr/>
        </p:nvPicPr>
        <p:blipFill>
          <a:blip r:embed="rId11"/>
          <a:stretch/>
        </p:blipFill>
        <p:spPr>
          <a:xfrm>
            <a:off x="6285960" y="9549240"/>
            <a:ext cx="852480" cy="8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CustomShape 7"/>
          <p:cNvSpPr/>
          <p:nvPr/>
        </p:nvSpPr>
        <p:spPr>
          <a:xfrm>
            <a:off x="3087360" y="8103600"/>
            <a:ext cx="3624840" cy="98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 defTabSz="914400">
              <a:lnSpc>
                <a:spcPct val="112000"/>
              </a:lnSpc>
              <a:tabLst>
                <a:tab pos="0" algn="l"/>
              </a:tabLst>
            </a:pP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400" b="1" u="none" strike="noStrike" spc="-3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</a:t>
            </a:r>
            <a:r>
              <a:rPr lang="ru-RU" sz="14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                         Понедельник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 четверг 09:00 – </a:t>
            </a:r>
            <a:r>
              <a:rPr lang="ru-RU" sz="14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18:00,  </a:t>
            </a:r>
            <a:r>
              <a:rPr lang="ru-RU" sz="1400" b="1" u="none" strike="noStrike" dirty="0" smtClean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</a:t>
            </a:r>
            <a:r>
              <a:rPr lang="ru-RU" sz="14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- 09:00 – 16:45</a:t>
            </a:r>
            <a:endParaRPr lang="ru-RU" sz="14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5465" y="8600038"/>
            <a:ext cx="1147890" cy="132842"/>
            <a:chOff x="644464" y="8176450"/>
            <a:chExt cx="1147890" cy="132842"/>
          </a:xfrm>
        </p:grpSpPr>
        <p:pic>
          <p:nvPicPr>
            <p:cNvPr id="22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23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24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5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6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7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object 36"/>
          <p:cNvPicPr/>
          <p:nvPr/>
        </p:nvPicPr>
        <p:blipFill>
          <a:blip r:embed="rId2"/>
          <a:stretch/>
        </p:blipFill>
        <p:spPr>
          <a:xfrm>
            <a:off x="644400" y="8176320"/>
            <a:ext cx="93600" cy="12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CustomShape 1"/>
          <p:cNvSpPr/>
          <p:nvPr/>
        </p:nvSpPr>
        <p:spPr>
          <a:xfrm>
            <a:off x="771480" y="8178120"/>
            <a:ext cx="84960" cy="119880"/>
          </a:xfrm>
          <a:custGeom>
            <a:avLst/>
            <a:gdLst>
              <a:gd name="textAreaLeft" fmla="*/ 0 w 84960"/>
              <a:gd name="textAreaRight" fmla="*/ 86760 w 84960"/>
              <a:gd name="textAreaTop" fmla="*/ 0 h 119880"/>
              <a:gd name="textAreaBottom" fmla="*/ 121680 h 11988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105" name="object 38"/>
          <p:cNvPicPr/>
          <p:nvPr/>
        </p:nvPicPr>
        <p:blipFill>
          <a:blip r:embed="rId3"/>
          <a:stretch/>
        </p:blipFill>
        <p:spPr>
          <a:xfrm>
            <a:off x="888840" y="8176320"/>
            <a:ext cx="282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6" name="object 39"/>
          <p:cNvPicPr/>
          <p:nvPr/>
        </p:nvPicPr>
        <p:blipFill>
          <a:blip r:embed="rId4"/>
          <a:stretch/>
        </p:blipFill>
        <p:spPr>
          <a:xfrm>
            <a:off x="1201680" y="8176320"/>
            <a:ext cx="309600" cy="12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7" name="object 40"/>
          <p:cNvPicPr/>
          <p:nvPr/>
        </p:nvPicPr>
        <p:blipFill>
          <a:blip r:embed="rId5"/>
          <a:stretch/>
        </p:blipFill>
        <p:spPr>
          <a:xfrm>
            <a:off x="1545480" y="8178120"/>
            <a:ext cx="100440" cy="11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8" name="object 41"/>
          <p:cNvPicPr/>
          <p:nvPr/>
        </p:nvPicPr>
        <p:blipFill>
          <a:blip r:embed="rId6"/>
          <a:stretch/>
        </p:blipFill>
        <p:spPr>
          <a:xfrm>
            <a:off x="1679400" y="8178120"/>
            <a:ext cx="103320" cy="121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CustomShape 2"/>
          <p:cNvSpPr/>
          <p:nvPr/>
        </p:nvSpPr>
        <p:spPr>
          <a:xfrm>
            <a:off x="6123240" y="8786520"/>
            <a:ext cx="983520" cy="75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 социального</a:t>
            </a:r>
            <a:r>
              <a:rPr lang="ru-RU" sz="800" b="0" u="none" strike="noStrike" spc="437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 РФ 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0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 Оренбургской 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6140520" y="9593640"/>
            <a:ext cx="865080" cy="848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6047640" y="7937640"/>
            <a:ext cx="805680" cy="805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464</Words>
  <Application>Microsoft Office PowerPoint</Application>
  <PresentationFormat>Произвольный</PresentationFormat>
  <Paragraphs>91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71</cp:revision>
  <cp:lastPrinted>2026-03-24T16:31:54Z</cp:lastPrinted>
  <dcterms:created xsi:type="dcterms:W3CDTF">2026-03-18T12:36:30Z</dcterms:created>
  <dcterms:modified xsi:type="dcterms:W3CDTF">2026-03-30T06:37:04Z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2025-11-06T20:00:00Z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ICV">
    <vt:lpwstr/>
  </property>
  <property fmtid="{D5CDD505-2E9C-101B-9397-08002B2CF9AE}" pid="7" name="KSOProductBuildVer">
    <vt:lpwstr>1049-11.1.0.11698</vt:lpwstr>
  </property>
  <property fmtid="{D5CDD505-2E9C-101B-9397-08002B2CF9AE}" pid="8" name="LastSaved">
    <vt:filetime>2025-11-06T20:00:00Z</vt:filetime>
  </property>
  <property fmtid="{D5CDD505-2E9C-101B-9397-08002B2CF9AE}" pid="9" name="LinksUpToDate">
    <vt:bool>false</vt:bool>
  </property>
  <property fmtid="{D5CDD505-2E9C-101B-9397-08002B2CF9AE}" pid="10" name="MMClips">
    <vt:i4>0</vt:i4>
  </property>
  <property fmtid="{D5CDD505-2E9C-101B-9397-08002B2CF9AE}" pid="11" name="Notes">
    <vt:i4>0</vt:i4>
  </property>
  <property fmtid="{D5CDD505-2E9C-101B-9397-08002B2CF9AE}" pid="12" name="PresentationFormat">
    <vt:lpwstr>Произвольный</vt:lpwstr>
  </property>
  <property fmtid="{D5CDD505-2E9C-101B-9397-08002B2CF9AE}" pid="13" name="Producer">
    <vt:lpwstr>Adobe PDF Library 17.0</vt:lpwstr>
  </property>
  <property fmtid="{D5CDD505-2E9C-101B-9397-08002B2CF9AE}" pid="14" name="ScaleCrop">
    <vt:bool>false</vt:bool>
  </property>
  <property fmtid="{D5CDD505-2E9C-101B-9397-08002B2CF9AE}" pid="15" name="ShareDoc">
    <vt:bool>false</vt:bool>
  </property>
  <property fmtid="{D5CDD505-2E9C-101B-9397-08002B2CF9AE}" pid="16" name="Slides">
    <vt:i4>3</vt:i4>
  </property>
</Properties>
</file>