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679608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679608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 hasCustomPrompt="1"/>
          </p:nvPr>
        </p:nvSpPr>
        <p:spPr>
          <a:xfrm>
            <a:off x="3862440" y="574164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 hasCustomPrompt="1"/>
          </p:nvPr>
        </p:nvSpPr>
        <p:spPr>
          <a:xfrm>
            <a:off x="2676960" y="250200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 hasCustomPrompt="1"/>
          </p:nvPr>
        </p:nvSpPr>
        <p:spPr>
          <a:xfrm>
            <a:off x="4976280" y="250200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 hasCustomPrompt="1"/>
          </p:nvPr>
        </p:nvSpPr>
        <p:spPr>
          <a:xfrm>
            <a:off x="2676960" y="574164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 hasCustomPrompt="1"/>
          </p:nvPr>
        </p:nvSpPr>
        <p:spPr>
          <a:xfrm>
            <a:off x="4976280" y="574164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679608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 hasCustomPrompt="1"/>
          </p:nvPr>
        </p:nvSpPr>
        <p:spPr>
          <a:xfrm>
            <a:off x="3862440" y="574164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679608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440" cy="178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6796440" cy="61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428640" y="190080"/>
            <a:ext cx="3926160" cy="164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object 36"/>
          <p:cNvPicPr/>
          <p:nvPr/>
        </p:nvPicPr>
        <p:blipFill>
          <a:blip r:embed="rId3"/>
          <a:stretch>
            <a:fillRect/>
          </a:stretch>
        </p:blipFill>
        <p:spPr>
          <a:xfrm>
            <a:off x="644400" y="8176320"/>
            <a:ext cx="91080" cy="12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771480" y="8178120"/>
            <a:ext cx="82440" cy="117360"/>
          </a:xfrm>
          <a:custGeom>
            <a:avLst/>
            <a:gdLst>
              <a:gd name="textAreaLeft" fmla="*/ 0 w 82440"/>
              <a:gd name="textAreaRight" fmla="*/ 86760 w 82440"/>
              <a:gd name="textAreaTop" fmla="*/ 0 h 117360"/>
              <a:gd name="textAreaBottom" fmla="*/ 121680 h 11736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 panose="020B0606030804020204"/>
            </a:endParaRPr>
          </a:p>
        </p:txBody>
      </p:sp>
      <p:pic>
        <p:nvPicPr>
          <p:cNvPr id="39" name="object 38"/>
          <p:cNvPicPr/>
          <p:nvPr/>
        </p:nvPicPr>
        <p:blipFill>
          <a:blip r:embed="rId4"/>
          <a:stretch>
            <a:fillRect/>
          </a:stretch>
        </p:blipFill>
        <p:spPr>
          <a:xfrm>
            <a:off x="888840" y="8176320"/>
            <a:ext cx="280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object 39"/>
          <p:cNvPicPr/>
          <p:nvPr/>
        </p:nvPicPr>
        <p:blipFill>
          <a:blip r:embed="rId5"/>
          <a:stretch>
            <a:fillRect/>
          </a:stretch>
        </p:blipFill>
        <p:spPr>
          <a:xfrm>
            <a:off x="1201680" y="8176320"/>
            <a:ext cx="307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object 40"/>
          <p:cNvPicPr/>
          <p:nvPr/>
        </p:nvPicPr>
        <p:blipFill>
          <a:blip r:embed="rId6"/>
          <a:stretch>
            <a:fillRect/>
          </a:stretch>
        </p:blipFill>
        <p:spPr>
          <a:xfrm>
            <a:off x="1545480" y="8178120"/>
            <a:ext cx="97920" cy="117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object 41"/>
          <p:cNvPicPr/>
          <p:nvPr/>
        </p:nvPicPr>
        <p:blipFill>
          <a:blip r:embed="rId7"/>
          <a:stretch>
            <a:fillRect/>
          </a:stretch>
        </p:blipFill>
        <p:spPr>
          <a:xfrm>
            <a:off x="1679400" y="8178120"/>
            <a:ext cx="100800" cy="11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4395960" y="316800"/>
            <a:ext cx="2709000" cy="139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МЕРОПРИЯТИЯ 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НА ИЮЛЬ  2026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6123240" y="8786520"/>
            <a:ext cx="981000" cy="75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Отделение Фонда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и социального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страхования РФ 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по Оренбургской 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5" name="object 49"/>
          <p:cNvPicPr/>
          <p:nvPr/>
        </p:nvPicPr>
        <p:blipFill>
          <a:blip r:embed="rId8"/>
          <a:stretch>
            <a:fillRect/>
          </a:stretch>
        </p:blipFill>
        <p:spPr>
          <a:xfrm>
            <a:off x="224280" y="901800"/>
            <a:ext cx="944640" cy="945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6" name="Table 4"/>
          <p:cNvGraphicFramePr/>
          <p:nvPr>
            <p:extLst>
              <p:ext uri="{D42A27DB-BD31-4B8C-83A1-F6EECF244321}">
                <p14:modId xmlns:p14="http://schemas.microsoft.com/office/powerpoint/2010/main" val="3771229644"/>
              </p:ext>
            </p:extLst>
          </p:nvPr>
        </p:nvGraphicFramePr>
        <p:xfrm>
          <a:off x="376555" y="2052320"/>
          <a:ext cx="6727825" cy="7002711"/>
        </p:xfrm>
        <a:graphic>
          <a:graphicData uri="http://schemas.openxmlformats.org/drawingml/2006/table">
            <a:tbl>
              <a:tblPr/>
              <a:tblGrid>
                <a:gridCol w="986790"/>
                <a:gridCol w="4422775"/>
                <a:gridCol w="1318260"/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Время</a:t>
                      </a:r>
                      <a:endParaRPr lang="ru-RU" sz="1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начала</a:t>
                      </a:r>
                      <a:endParaRPr lang="ru-RU" sz="1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693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02.07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1. Нейрогимнастика «Ума палата». Проводит 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ст. </a:t>
                      </a: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инспектор </a:t>
                      </a:r>
                      <a:r>
                        <a:rPr lang="ru-RU" sz="1800" dirty="0" err="1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С.П.Киселева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03.07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2. Праздник «Окрошка дружбы». Мероприятие проводится в рамках «Года Единства народов России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». Проводит 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ст. инспектор С.П.Киселева </a:t>
                      </a:r>
                      <a:endParaRPr lang="ru-RU" sz="1800" b="0" u="none" strike="noStrike" dirty="0" smtClean="0">
                        <a:solidFill>
                          <a:srgbClr val="231F20"/>
                        </a:solidFill>
                        <a:effectLst/>
                        <a:uFillTx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07.07</a:t>
                      </a:r>
                      <a:endParaRPr lang="ru-RU" sz="1800" b="1" u="none" strike="noStrike" dirty="0">
                        <a:solidFill>
                          <a:srgbClr val="231F20"/>
                        </a:solidFill>
                        <a:effectLst/>
                        <a:uFillTx/>
                        <a:latin typeface="Times New Roman" panose="02020603050405020304" pitchFamily="18" charset="0"/>
                        <a:ea typeface="DejaVu Sans" panose="020B0606030804020204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800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Нейрогимнастика</a:t>
                      </a:r>
                      <a:r>
                        <a:rPr lang="ru-RU" sz="1800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 «Ума палата». Проводит 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ст. </a:t>
                      </a: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инспектор 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С.П. 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Киселева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2744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08.07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4. Фото - выставка «Загляните в семейный альбом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». 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Проводит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ст. инспектор С.П. Киселева</a:t>
                      </a:r>
                      <a:endParaRPr lang="ru-RU" sz="18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5.  Музыкальная программа  «Мелодия семьи».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Ответственная - инспектор И.Г. Чайковская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 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09.07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u-RU" sz="1800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Нейрогимнастика</a:t>
                      </a:r>
                      <a:r>
                        <a:rPr lang="ru-RU" sz="1800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 «Ума палата». Проводит 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ст. </a:t>
                      </a: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инспектор 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С.П. Киселева</a:t>
                      </a:r>
                      <a:endParaRPr lang="ru-RU" sz="1800" b="0" u="none" strike="noStrike" dirty="0">
                        <a:solidFill>
                          <a:srgbClr val="231F20"/>
                        </a:solidFill>
                        <a:effectLst/>
                        <a:uFillTx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310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13.07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7. Мастер - класс от сталиночек «Квартирный декор». Проводит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 инспектор И.Г. Чайковская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8. Акция «Письмо солдату». </a:t>
                      </a:r>
                      <a:r>
                        <a:rPr lang="ru-RU" sz="1800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Проводит 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ст. </a:t>
                      </a:r>
                      <a:r>
                        <a:rPr lang="ru-RU" sz="1800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инспектор 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С.П. </a:t>
                      </a:r>
                      <a:r>
                        <a:rPr lang="ru-RU" sz="18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Киселева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47" name="CustomShape 5"/>
          <p:cNvSpPr/>
          <p:nvPr/>
        </p:nvSpPr>
        <p:spPr>
          <a:xfrm>
            <a:off x="1357560" y="783360"/>
            <a:ext cx="3397680" cy="118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ЦЕНТР ОБЩЕНИЯ СТАРШЕГО ПОКОЛЕНИЯ «</a:t>
            </a:r>
            <a:r>
              <a:rPr lang="ru-RU" sz="1600" b="1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СТАЛЬНОЕ </a:t>
            </a:r>
            <a:r>
              <a:rPr lang="ru-RU" sz="1800" b="1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ДОЛГОЛЕТИЕ</a:t>
            </a: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»   г. Новотроицк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428640" y="190080"/>
            <a:ext cx="3926160" cy="164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object 36"/>
          <p:cNvPicPr/>
          <p:nvPr/>
        </p:nvPicPr>
        <p:blipFill>
          <a:blip r:embed="rId3"/>
          <a:stretch>
            <a:fillRect/>
          </a:stretch>
        </p:blipFill>
        <p:spPr>
          <a:xfrm>
            <a:off x="644400" y="8176320"/>
            <a:ext cx="91080" cy="12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771480" y="8178120"/>
            <a:ext cx="82440" cy="117360"/>
          </a:xfrm>
          <a:custGeom>
            <a:avLst/>
            <a:gdLst>
              <a:gd name="textAreaLeft" fmla="*/ 0 w 82440"/>
              <a:gd name="textAreaRight" fmla="*/ 86760 w 82440"/>
              <a:gd name="textAreaTop" fmla="*/ 0 h 117360"/>
              <a:gd name="textAreaBottom" fmla="*/ 121680 h 11736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 panose="020B0606030804020204"/>
            </a:endParaRPr>
          </a:p>
        </p:txBody>
      </p:sp>
      <p:pic>
        <p:nvPicPr>
          <p:cNvPr id="39" name="object 38"/>
          <p:cNvPicPr/>
          <p:nvPr/>
        </p:nvPicPr>
        <p:blipFill>
          <a:blip r:embed="rId4"/>
          <a:stretch>
            <a:fillRect/>
          </a:stretch>
        </p:blipFill>
        <p:spPr>
          <a:xfrm>
            <a:off x="888840" y="8176320"/>
            <a:ext cx="280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object 39"/>
          <p:cNvPicPr/>
          <p:nvPr/>
        </p:nvPicPr>
        <p:blipFill>
          <a:blip r:embed="rId5"/>
          <a:stretch>
            <a:fillRect/>
          </a:stretch>
        </p:blipFill>
        <p:spPr>
          <a:xfrm>
            <a:off x="1201680" y="8176320"/>
            <a:ext cx="307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object 40"/>
          <p:cNvPicPr/>
          <p:nvPr/>
        </p:nvPicPr>
        <p:blipFill>
          <a:blip r:embed="rId6"/>
          <a:stretch>
            <a:fillRect/>
          </a:stretch>
        </p:blipFill>
        <p:spPr>
          <a:xfrm>
            <a:off x="1545480" y="8178120"/>
            <a:ext cx="97920" cy="117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object 41"/>
          <p:cNvPicPr/>
          <p:nvPr/>
        </p:nvPicPr>
        <p:blipFill>
          <a:blip r:embed="rId7"/>
          <a:stretch>
            <a:fillRect/>
          </a:stretch>
        </p:blipFill>
        <p:spPr>
          <a:xfrm>
            <a:off x="1679400" y="8178120"/>
            <a:ext cx="100800" cy="11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4395960" y="316800"/>
            <a:ext cx="2709000" cy="139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МЕРОПРИЯТИЯ 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НА ИЮЛЬ  2026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6123240" y="8786520"/>
            <a:ext cx="981000" cy="75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Отделение Фонда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и социального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страхования РФ 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по Оренбургской 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5" name="object 49"/>
          <p:cNvPicPr/>
          <p:nvPr/>
        </p:nvPicPr>
        <p:blipFill>
          <a:blip r:embed="rId8"/>
          <a:stretch>
            <a:fillRect/>
          </a:stretch>
        </p:blipFill>
        <p:spPr>
          <a:xfrm>
            <a:off x="224280" y="901800"/>
            <a:ext cx="944640" cy="945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6" name="Table 4"/>
          <p:cNvGraphicFramePr/>
          <p:nvPr>
            <p:extLst>
              <p:ext uri="{D42A27DB-BD31-4B8C-83A1-F6EECF244321}">
                <p14:modId xmlns:p14="http://schemas.microsoft.com/office/powerpoint/2010/main" val="293609364"/>
              </p:ext>
            </p:extLst>
          </p:nvPr>
        </p:nvGraphicFramePr>
        <p:xfrm>
          <a:off x="362160" y="2052360"/>
          <a:ext cx="6911640" cy="8461375"/>
        </p:xfrm>
        <a:graphic>
          <a:graphicData uri="http://schemas.openxmlformats.org/drawingml/2006/table">
            <a:tbl>
              <a:tblPr/>
              <a:tblGrid>
                <a:gridCol w="1013460"/>
                <a:gridCol w="4543860"/>
                <a:gridCol w="1354320"/>
              </a:tblGrid>
              <a:tr h="606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25368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600" b="1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  <a:sym typeface="+mn-ea"/>
                        </a:rPr>
                        <a:t>14.07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altLang="en-US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9. Гимнастика «Сели - встали, сели - встали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» (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активист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Центра А.И.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Беднова)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10.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Час информирования "Мошенничество: как распознать новые схемы и не стать жертвой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обмана» (руководитель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дополнительного офиса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Альфа-банка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 «Новотроицк-Металлург» И.Ю. Федорова 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8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День рождения СФР. Музыкальный подарок для сотрудников работающих в г. </a:t>
                      </a:r>
                      <a:r>
                        <a:rPr lang="ru-RU" alt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Новотроицке (С.П</a:t>
                      </a:r>
                      <a:r>
                        <a:rPr lang="ru-RU" altLang="en-US" sz="18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alt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Киселева)</a:t>
                      </a:r>
                      <a:endParaRPr lang="ru-RU" altLang="en-US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alt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alt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alt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alt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lang="ru-RU" altLang="en-US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9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15.07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12. Встреча  с библиотекой «Со страниц любимых книг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»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 (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библиотекарь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С.В.Петросян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)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13. Буккроссинг. Проводит инспектор И.Г.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Чайковская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16.07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14. Нейрогимнастика «Ума палата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» (ст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. </a:t>
                      </a:r>
                      <a:r>
                        <a:rPr lang="ru-RU" sz="1800" spc="-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инспектор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С.П.Киселева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)</a:t>
                      </a:r>
                      <a:endParaRPr lang="ru-RU" sz="1800" b="0" u="none" strike="noStrike" dirty="0" smtClean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46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17.07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15. Всероссийская акция «Единый день фольклора России». Викторина «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ЭтноЗнатоки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»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 (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инспектор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И.Г.Чайковская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)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32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21.07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Гимнастика «Сели - встали, сели - встали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(активист </a:t>
                      </a:r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 А.И. 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Беднова)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261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22.07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17. День памяти В.С. Высоцкого «Что - то кони мне попались привередливые». История жизненного пути.  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Лекция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инспектор </a:t>
                      </a:r>
                      <a:r>
                        <a:rPr lang="ru-RU" sz="1800" b="0" u="none" strike="noStrike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И.Г. 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Чайковская)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47" name="CustomShape 5"/>
          <p:cNvSpPr/>
          <p:nvPr/>
        </p:nvSpPr>
        <p:spPr>
          <a:xfrm>
            <a:off x="1357560" y="783360"/>
            <a:ext cx="3397680" cy="118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ЦЕНТР ОБЩЕНИЯ СТАРШЕГО ПОКОЛЕНИЯ «</a:t>
            </a:r>
            <a:r>
              <a:rPr lang="ru-RU" sz="1600" b="1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СТАЛЬНОЕ </a:t>
            </a:r>
            <a:r>
              <a:rPr lang="ru-RU" sz="1800" b="1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ДОЛГОЛЕТИЕ</a:t>
            </a: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»   г. Новотроицк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08000" cy="164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object 36"/>
          <p:cNvPicPr/>
          <p:nvPr/>
        </p:nvPicPr>
        <p:blipFill>
          <a:blip r:embed="rId3"/>
          <a:stretch>
            <a:fillRect/>
          </a:stretch>
        </p:blipFill>
        <p:spPr>
          <a:xfrm>
            <a:off x="644400" y="8176320"/>
            <a:ext cx="91080" cy="12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771480" y="8178120"/>
            <a:ext cx="82440" cy="117360"/>
          </a:xfrm>
          <a:custGeom>
            <a:avLst/>
            <a:gdLst>
              <a:gd name="textAreaLeft" fmla="*/ 0 w 82440"/>
              <a:gd name="textAreaRight" fmla="*/ 86760 w 82440"/>
              <a:gd name="textAreaTop" fmla="*/ 0 h 117360"/>
              <a:gd name="textAreaBottom" fmla="*/ 121680 h 11736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 panose="020B0606030804020204"/>
            </a:endParaRPr>
          </a:p>
        </p:txBody>
      </p:sp>
      <p:pic>
        <p:nvPicPr>
          <p:cNvPr id="52" name="object 38"/>
          <p:cNvPicPr/>
          <p:nvPr/>
        </p:nvPicPr>
        <p:blipFill>
          <a:blip r:embed="rId4"/>
          <a:stretch>
            <a:fillRect/>
          </a:stretch>
        </p:blipFill>
        <p:spPr>
          <a:xfrm>
            <a:off x="888840" y="8176320"/>
            <a:ext cx="280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object 39"/>
          <p:cNvPicPr/>
          <p:nvPr/>
        </p:nvPicPr>
        <p:blipFill>
          <a:blip r:embed="rId5"/>
          <a:stretch>
            <a:fillRect/>
          </a:stretch>
        </p:blipFill>
        <p:spPr>
          <a:xfrm>
            <a:off x="1201680" y="8176320"/>
            <a:ext cx="307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object 40"/>
          <p:cNvPicPr/>
          <p:nvPr/>
        </p:nvPicPr>
        <p:blipFill>
          <a:blip r:embed="rId6"/>
          <a:stretch>
            <a:fillRect/>
          </a:stretch>
        </p:blipFill>
        <p:spPr>
          <a:xfrm>
            <a:off x="1545480" y="8178120"/>
            <a:ext cx="97920" cy="117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object 41"/>
          <p:cNvPicPr/>
          <p:nvPr/>
        </p:nvPicPr>
        <p:blipFill>
          <a:blip r:embed="rId7"/>
          <a:stretch>
            <a:fillRect/>
          </a:stretch>
        </p:blipFill>
        <p:spPr>
          <a:xfrm>
            <a:off x="1679400" y="8178120"/>
            <a:ext cx="100800" cy="11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CustomShape 2"/>
          <p:cNvSpPr/>
          <p:nvPr/>
        </p:nvSpPr>
        <p:spPr>
          <a:xfrm>
            <a:off x="4464360" y="316800"/>
            <a:ext cx="2975400" cy="1437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МЕРОПРИЯТИЯ НА 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ИЮЛЬ  2026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CustomShape 3"/>
          <p:cNvSpPr/>
          <p:nvPr/>
        </p:nvSpPr>
        <p:spPr>
          <a:xfrm>
            <a:off x="6123240" y="8786520"/>
            <a:ext cx="981000" cy="75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Отделение Фонда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и социального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страхования РФ 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по Оренбургской 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8" name="object 49"/>
          <p:cNvPicPr/>
          <p:nvPr/>
        </p:nvPicPr>
        <p:blipFill>
          <a:blip r:embed="rId8"/>
          <a:stretch>
            <a:fillRect/>
          </a:stretch>
        </p:blipFill>
        <p:spPr>
          <a:xfrm>
            <a:off x="443520" y="809280"/>
            <a:ext cx="827280" cy="94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CustomShape 5"/>
          <p:cNvSpPr/>
          <p:nvPr/>
        </p:nvSpPr>
        <p:spPr>
          <a:xfrm>
            <a:off x="1383480" y="677160"/>
            <a:ext cx="3397680" cy="118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ЦЕНТР ОБЩЕНИЯ СТАРШЕГО ПОКОЛЕНИЯ «</a:t>
            </a:r>
            <a:r>
              <a:rPr lang="ru-RU" sz="1800" b="1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СТАЛЬНОЕ ДОЛГОЛЕТИЕ</a:t>
            </a: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» г. Новотроицк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CustomShape 6"/>
          <p:cNvSpPr/>
          <p:nvPr/>
        </p:nvSpPr>
        <p:spPr>
          <a:xfrm>
            <a:off x="111915" y="7624916"/>
            <a:ext cx="7333560" cy="2907964"/>
          </a:xfrm>
          <a:custGeom>
            <a:avLst/>
            <a:gdLst>
              <a:gd name="textAreaLeft" fmla="*/ 0 w 7333560"/>
              <a:gd name="textAreaRight" fmla="*/ 7337880 w 7333560"/>
              <a:gd name="textAreaTop" fmla="*/ 0 h 3130920"/>
              <a:gd name="textAreaBottom" fmla="*/ 3135240 h 313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 panose="020B0606030804020204"/>
            </a:endParaRPr>
          </a:p>
        </p:txBody>
      </p:sp>
      <p:sp>
        <p:nvSpPr>
          <p:cNvPr id="61" name="CustomShape 7"/>
          <p:cNvSpPr/>
          <p:nvPr/>
        </p:nvSpPr>
        <p:spPr>
          <a:xfrm>
            <a:off x="3503930" y="7767320"/>
            <a:ext cx="2802890" cy="10807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700" indent="1948815" algn="r" defTabSz="914400">
              <a:lnSpc>
                <a:spcPct val="112000"/>
              </a:lnSpc>
              <a:tabLst>
                <a:tab pos="0" algn="l"/>
              </a:tabLst>
            </a:pP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 panose="020B0606030804020204"/>
              </a:rPr>
              <a:t>Время работы:                      Понедельник – четверг                     09:00 – 18:00                          Пятница - 09:00 – 16:45</a:t>
            </a:r>
            <a:endParaRPr lang="ru-RU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2" name="Рисунок 1"/>
          <p:cNvPicPr/>
          <p:nvPr/>
        </p:nvPicPr>
        <p:blipFill>
          <a:blip r:embed="rId9"/>
          <a:stretch>
            <a:fillRect/>
          </a:stretch>
        </p:blipFill>
        <p:spPr>
          <a:xfrm>
            <a:off x="6299640" y="8255160"/>
            <a:ext cx="804600" cy="80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" name="object 48"/>
          <p:cNvPicPr/>
          <p:nvPr/>
        </p:nvPicPr>
        <p:blipFill>
          <a:blip r:embed="rId10"/>
          <a:stretch>
            <a:fillRect/>
          </a:stretch>
        </p:blipFill>
        <p:spPr>
          <a:xfrm>
            <a:off x="6803520" y="8243095"/>
            <a:ext cx="589320" cy="504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CustomShape 8"/>
          <p:cNvSpPr/>
          <p:nvPr/>
        </p:nvSpPr>
        <p:spPr>
          <a:xfrm>
            <a:off x="210240" y="8848324"/>
            <a:ext cx="5501880" cy="190019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700" defTabSz="914400">
              <a:lnSpc>
                <a:spcPct val="75000"/>
              </a:lnSpc>
            </a:pPr>
            <a:r>
              <a:rPr lang="ru-RU" sz="2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ПРИХОДИТЕ, МЫ</a:t>
            </a:r>
            <a:r>
              <a:rPr lang="ru-RU" sz="2400" b="1" u="none" strike="noStrike" spc="-105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2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ВАС</a:t>
            </a:r>
            <a:r>
              <a:rPr lang="ru-RU" sz="2400" b="1" u="none" strike="noStrike" spc="-105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2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ЖДЕМ!</a:t>
            </a:r>
            <a:endParaRPr lang="ru-RU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Наши</a:t>
            </a:r>
            <a:r>
              <a:rPr lang="ru-RU" sz="1800" b="0" u="none" strike="noStrike" spc="-3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контакты: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Адрес: </a:t>
            </a:r>
            <a:r>
              <a:rPr lang="ru-RU" sz="18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г.Новотроицк</a:t>
            </a: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, </a:t>
            </a:r>
            <a:r>
              <a:rPr lang="ru-RU" sz="18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ул</a:t>
            </a: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, Ломоносова, дом 1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Контактный номер: 8 961-901-44-69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Руководитель клиентской службы         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Елена Александровна Батурина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5" name="Рисунок 7"/>
          <p:cNvPicPr/>
          <p:nvPr/>
        </p:nvPicPr>
        <p:blipFill>
          <a:blip r:embed="rId11"/>
          <a:stretch>
            <a:fillRect/>
          </a:stretch>
        </p:blipFill>
        <p:spPr>
          <a:xfrm>
            <a:off x="6153120" y="9577080"/>
            <a:ext cx="849960" cy="849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6" name="Table 1"/>
          <p:cNvGraphicFramePr/>
          <p:nvPr>
            <p:extLst>
              <p:ext uri="{D42A27DB-BD31-4B8C-83A1-F6EECF244321}">
                <p14:modId xmlns:p14="http://schemas.microsoft.com/office/powerpoint/2010/main" val="1252815135"/>
              </p:ext>
            </p:extLst>
          </p:nvPr>
        </p:nvGraphicFramePr>
        <p:xfrm>
          <a:off x="163830" y="1819910"/>
          <a:ext cx="7228840" cy="5850255"/>
        </p:xfrm>
        <a:graphic>
          <a:graphicData uri="http://schemas.openxmlformats.org/drawingml/2006/table">
            <a:tbl>
              <a:tblPr/>
              <a:tblGrid>
                <a:gridCol w="1059815"/>
                <a:gridCol w="4752975"/>
                <a:gridCol w="1416050"/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1852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  <a:sym typeface="+mn-ea"/>
                        </a:rPr>
                        <a:t>23.07</a:t>
                      </a:r>
                      <a:endParaRPr lang="ru-RU" altLang="en-US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18. Встреча с представителями ЦБУ по вопросам пероснифицированного учета и администрирования страховых взносов, проводит начальник ОПУиАСВ №3 Т.М.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Туева</a:t>
                      </a:r>
                      <a:endParaRPr lang="ru-RU" altLang="en-US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  <a:sym typeface="+mn-ea"/>
                        </a:rPr>
                        <a:t>11:00</a:t>
                      </a:r>
                      <a:endParaRPr lang="ru-RU" altLang="en-US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8013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  <a:sym typeface="+mn-ea"/>
                        </a:rPr>
                        <a:t>24.07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19. Консультация по мессенджеру MAX. 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Проводит </a:t>
                      </a:r>
                      <a:r>
                        <a:rPr lang="ru-RU" sz="1800" spc="-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инспектор И.Г. </a:t>
                      </a:r>
                      <a:r>
                        <a:rPr lang="ru-RU" sz="1800" spc="-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Чайковская</a:t>
                      </a:r>
                      <a:endParaRPr lang="ru-RU" sz="1800" b="0" u="none" strike="noStrike" dirty="0" smtClean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21624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  <a:sym typeface="+mn-ea"/>
                        </a:rPr>
                        <a:t> 28.07</a:t>
                      </a:r>
                      <a:endParaRPr lang="ru-RU" sz="1800" b="0" u="none" strike="noStrike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0" u="none" strike="noStrike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20 Гимнастика «Сели - встали, сели - встали». Проводит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активист Центра А.И. Беднова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21. День Крещения Руси. Лекция в формате ВКС  Цивилизация России: уникальные черты и факторы исторического развития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22. День Крещения Руси. Лекция в формате ВКС. Российская культура: исскуство и традиции как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инструмент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340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DejaVu Sans" panose="020B0606030804020204"/>
                          <a:cs typeface="Times New Roman" panose="02020603050405020304" pitchFamily="18" charset="0"/>
                          <a:sym typeface="+mn-ea"/>
                        </a:rPr>
                        <a:t>30.07</a:t>
                      </a:r>
                      <a:endParaRPr lang="ru-RU" altLang="en-US" sz="1800" b="1" u="none" strike="noStrike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ea typeface="DejaVu Sans" panose="020B0606030804020204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23.  Международный день дружбы. Квест «Тепло руки друга». Проводит </a:t>
                      </a:r>
                      <a:r>
                        <a:rPr lang="ru-RU" sz="1800" spc="-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инспектор И.Г. </a:t>
                      </a:r>
                      <a:r>
                        <a:rPr lang="ru-RU" sz="1800" spc="-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sym typeface="+mn-ea"/>
                        </a:rPr>
                        <a:t>Чайковская</a:t>
                      </a:r>
                      <a:endParaRPr lang="ru-RU" altLang="en-US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alt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altLang="en-US" sz="1800" b="0" u="none" strike="noStrike" dirty="0">
                        <a:solidFill>
                          <a:schemeClr val="tx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568</Words>
  <Application>Microsoft Office PowerPoint</Application>
  <PresentationFormat>Произвольный</PresentationFormat>
  <Paragraphs>107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Белова Юлия Викторовна</cp:lastModifiedBy>
  <cp:revision>124</cp:revision>
  <cp:lastPrinted>2026-06-26T07:40:05Z</cp:lastPrinted>
  <dcterms:created xsi:type="dcterms:W3CDTF">2026-06-26T07:40:05Z</dcterms:created>
  <dcterms:modified xsi:type="dcterms:W3CDTF">2026-06-29T06:13:23Z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2025-11-11T15:00:00Z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ICV">
    <vt:lpwstr/>
  </property>
  <property fmtid="{D5CDD505-2E9C-101B-9397-08002B2CF9AE}" pid="7" name="KSOProductBuildVer">
    <vt:lpwstr>1049-11.1.0.11698</vt:lpwstr>
  </property>
  <property fmtid="{D5CDD505-2E9C-101B-9397-08002B2CF9AE}" pid="8" name="LastSaved">
    <vt:filetime>2025-11-11T15:00:00Z</vt:filetime>
  </property>
  <property fmtid="{D5CDD505-2E9C-101B-9397-08002B2CF9AE}" pid="9" name="LinksUpToDate">
    <vt:bool>false</vt:bool>
  </property>
  <property fmtid="{D5CDD505-2E9C-101B-9397-08002B2CF9AE}" pid="10" name="MMClips">
    <vt:i4>0</vt:i4>
  </property>
  <property fmtid="{D5CDD505-2E9C-101B-9397-08002B2CF9AE}" pid="11" name="Notes">
    <vt:i4>0</vt:i4>
  </property>
  <property fmtid="{D5CDD505-2E9C-101B-9397-08002B2CF9AE}" pid="12" name="PresentationFormat">
    <vt:lpwstr>Произвольный</vt:lpwstr>
  </property>
  <property fmtid="{D5CDD505-2E9C-101B-9397-08002B2CF9AE}" pid="13" name="Producer">
    <vt:lpwstr>Adobe PDF Library 17.0</vt:lpwstr>
  </property>
  <property fmtid="{D5CDD505-2E9C-101B-9397-08002B2CF9AE}" pid="14" name="ScaleCrop">
    <vt:bool>false</vt:bool>
  </property>
  <property fmtid="{D5CDD505-2E9C-101B-9397-08002B2CF9AE}" pid="15" name="ShareDoc">
    <vt:bool>false</vt:bool>
  </property>
  <property fmtid="{D5CDD505-2E9C-101B-9397-08002B2CF9AE}" pid="16" name="Slides">
    <vt:i4>3</vt:i4>
  </property>
</Properties>
</file>