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7556500" cy="10693400"/>
  <p:notesSz cx="7559675" cy="1069149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679608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 hasCustomPrompt="1"/>
          </p:nvPr>
        </p:nvSpPr>
        <p:spPr>
          <a:xfrm>
            <a:off x="377640" y="5741640"/>
            <a:ext cx="679608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 hasCustomPrompt="1"/>
          </p:nvPr>
        </p:nvSpPr>
        <p:spPr>
          <a:xfrm>
            <a:off x="38624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 hasCustomPrompt="1"/>
          </p:nvPr>
        </p:nvSpPr>
        <p:spPr>
          <a:xfrm>
            <a:off x="377640" y="574164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 hasCustomPrompt="1"/>
          </p:nvPr>
        </p:nvSpPr>
        <p:spPr>
          <a:xfrm>
            <a:off x="3862440" y="574164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 hasCustomPrompt="1"/>
          </p:nvPr>
        </p:nvSpPr>
        <p:spPr>
          <a:xfrm>
            <a:off x="2676960" y="250200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 hasCustomPrompt="1"/>
          </p:nvPr>
        </p:nvSpPr>
        <p:spPr>
          <a:xfrm>
            <a:off x="4976280" y="250200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 hasCustomPrompt="1"/>
          </p:nvPr>
        </p:nvSpPr>
        <p:spPr>
          <a:xfrm>
            <a:off x="377640" y="574164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 hasCustomPrompt="1"/>
          </p:nvPr>
        </p:nvSpPr>
        <p:spPr>
          <a:xfrm>
            <a:off x="2676960" y="574164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 hasCustomPrompt="1"/>
          </p:nvPr>
        </p:nvSpPr>
        <p:spPr>
          <a:xfrm>
            <a:off x="4976280" y="5741640"/>
            <a:ext cx="218520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6796080" cy="619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3314160" cy="619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 hasCustomPrompt="1"/>
          </p:nvPr>
        </p:nvSpPr>
        <p:spPr>
          <a:xfrm>
            <a:off x="3862440" y="2502000"/>
            <a:ext cx="3314160" cy="619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 hasCustomPrompt="1"/>
          </p:nvPr>
        </p:nvSpPr>
        <p:spPr>
          <a:xfrm>
            <a:off x="3862440" y="2502000"/>
            <a:ext cx="3314160" cy="619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 hasCustomPrompt="1"/>
          </p:nvPr>
        </p:nvSpPr>
        <p:spPr>
          <a:xfrm>
            <a:off x="377640" y="574164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3314160" cy="619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 hasCustomPrompt="1"/>
          </p:nvPr>
        </p:nvSpPr>
        <p:spPr>
          <a:xfrm>
            <a:off x="38624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 hasCustomPrompt="1"/>
          </p:nvPr>
        </p:nvSpPr>
        <p:spPr>
          <a:xfrm>
            <a:off x="3862440" y="574164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 hasCustomPrompt="1"/>
          </p:nvPr>
        </p:nvSpPr>
        <p:spPr>
          <a:xfrm>
            <a:off x="3862440" y="2502000"/>
            <a:ext cx="331416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 hasCustomPrompt="1"/>
          </p:nvPr>
        </p:nvSpPr>
        <p:spPr>
          <a:xfrm>
            <a:off x="377640" y="5741640"/>
            <a:ext cx="6796080" cy="295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 hasCustomPrompt="1"/>
          </p:nvPr>
        </p:nvSpPr>
        <p:spPr>
          <a:xfrm>
            <a:off x="377640" y="426600"/>
            <a:ext cx="6796440" cy="178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 hasCustomPrompt="1"/>
          </p:nvPr>
        </p:nvSpPr>
        <p:spPr>
          <a:xfrm>
            <a:off x="377640" y="2502000"/>
            <a:ext cx="6796440" cy="61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lnSpc>
                <a:spcPct val="10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235" lvl="1" indent="-323850">
              <a:lnSpc>
                <a:spcPct val="10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35" lvl="2" indent="-28829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7835" lvl="3" indent="-215900">
              <a:lnSpc>
                <a:spcPct val="10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270" lvl="4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70" lvl="5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3870" lvl="6" indent="-215900">
              <a:lnSpc>
                <a:spcPct val="10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1" Type="http://schemas.openxmlformats.org/officeDocument/2006/relationships/slideLayout" Target="../slideLayouts/slideLayout9.xml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1"/>
          <a:stretch>
            <a:fillRect/>
          </a:stretch>
        </p:blipFill>
        <p:spPr>
          <a:xfrm>
            <a:off x="3428640" y="190080"/>
            <a:ext cx="3926160" cy="164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object 36"/>
          <p:cNvPicPr/>
          <p:nvPr/>
        </p:nvPicPr>
        <p:blipFill>
          <a:blip r:embed="rId2"/>
          <a:stretch>
            <a:fillRect/>
          </a:stretch>
        </p:blipFill>
        <p:spPr>
          <a:xfrm>
            <a:off x="644400" y="8176320"/>
            <a:ext cx="91080" cy="12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771480" y="8178120"/>
            <a:ext cx="82440" cy="117360"/>
          </a:xfrm>
          <a:custGeom>
            <a:avLst/>
            <a:gdLst>
              <a:gd name="textAreaLeft" fmla="*/ 0 w 82440"/>
              <a:gd name="textAreaRight" fmla="*/ 86760 w 82440"/>
              <a:gd name="textAreaTop" fmla="*/ 0 h 117360"/>
              <a:gd name="textAreaBottom" fmla="*/ 121680 h 11736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 panose="020B0606030804020204"/>
            </a:endParaRPr>
          </a:p>
        </p:txBody>
      </p:sp>
      <p:pic>
        <p:nvPicPr>
          <p:cNvPr id="39" name="object 38"/>
          <p:cNvPicPr/>
          <p:nvPr/>
        </p:nvPicPr>
        <p:blipFill>
          <a:blip r:embed="rId3"/>
          <a:stretch>
            <a:fillRect/>
          </a:stretch>
        </p:blipFill>
        <p:spPr>
          <a:xfrm>
            <a:off x="888840" y="8176320"/>
            <a:ext cx="280080" cy="12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object 39"/>
          <p:cNvPicPr/>
          <p:nvPr/>
        </p:nvPicPr>
        <p:blipFill>
          <a:blip r:embed="rId4"/>
          <a:stretch>
            <a:fillRect/>
          </a:stretch>
        </p:blipFill>
        <p:spPr>
          <a:xfrm>
            <a:off x="1201680" y="8176320"/>
            <a:ext cx="307080" cy="12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object 40"/>
          <p:cNvPicPr/>
          <p:nvPr/>
        </p:nvPicPr>
        <p:blipFill>
          <a:blip r:embed="rId5"/>
          <a:stretch>
            <a:fillRect/>
          </a:stretch>
        </p:blipFill>
        <p:spPr>
          <a:xfrm>
            <a:off x="1545480" y="8178120"/>
            <a:ext cx="97920" cy="117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object 41"/>
          <p:cNvPicPr/>
          <p:nvPr/>
        </p:nvPicPr>
        <p:blipFill>
          <a:blip r:embed="rId6"/>
          <a:stretch>
            <a:fillRect/>
          </a:stretch>
        </p:blipFill>
        <p:spPr>
          <a:xfrm>
            <a:off x="1679400" y="8178120"/>
            <a:ext cx="100800" cy="11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CustomShape 2"/>
          <p:cNvSpPr/>
          <p:nvPr/>
        </p:nvSpPr>
        <p:spPr>
          <a:xfrm>
            <a:off x="4395960" y="316800"/>
            <a:ext cx="2709000" cy="139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МЕРОПРИЯТИЯ 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2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НА ИЮНЬ  2026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6123240" y="8786520"/>
            <a:ext cx="981000" cy="75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Отделение Фонда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и социального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страхования РФ 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по Оренбургской 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5" name="object 49"/>
          <p:cNvPicPr/>
          <p:nvPr/>
        </p:nvPicPr>
        <p:blipFill>
          <a:blip r:embed="rId7"/>
          <a:stretch>
            <a:fillRect/>
          </a:stretch>
        </p:blipFill>
        <p:spPr>
          <a:xfrm>
            <a:off x="224280" y="901800"/>
            <a:ext cx="944640" cy="945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46" name="Table 4"/>
          <p:cNvGraphicFramePr/>
          <p:nvPr/>
        </p:nvGraphicFramePr>
        <p:xfrm>
          <a:off x="362160" y="2052360"/>
          <a:ext cx="6911640" cy="8367120"/>
        </p:xfrm>
        <a:graphic>
          <a:graphicData uri="http://schemas.openxmlformats.org/drawingml/2006/table">
            <a:tbl>
              <a:tblPr/>
              <a:tblGrid>
                <a:gridCol w="1013400"/>
                <a:gridCol w="4543920"/>
                <a:gridCol w="1354320"/>
              </a:tblGrid>
              <a:tr h="606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69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02.06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1.Гимнастика «Сели - встали, сели — встали». Проводит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активист ЦОСП М.И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Макарова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11:00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50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04.06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2. Нейрогимнастика «Ума палата». Проводит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ст. </a:t>
                      </a:r>
                      <a:r>
                        <a:rPr lang="ru-RU" sz="1600" spc="-1" dirty="0" smtClean="0">
                          <a:solidFill>
                            <a:srgbClr val="231F20"/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  <a:sym typeface="+mn-ea"/>
                        </a:rPr>
                        <a:t>инспектор </a:t>
                      </a:r>
                      <a:r>
                        <a:rPr lang="ru-RU" sz="1600" b="0" u="none" strike="noStrike" dirty="0" err="1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С.П.Киселева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3. День русского языка. Читаем А.С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Пушкина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</a:t>
                      </a:r>
                      <a:r>
                        <a:rPr lang="ru-RU" sz="1600" spc="-1" dirty="0" smtClean="0">
                          <a:solidFill>
                            <a:srgbClr val="231F20"/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  <a:sym typeface="+mn-ea"/>
                        </a:rPr>
                        <a:t>ст. инспектор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С.П. Киселева</a:t>
                      </a:r>
                      <a:endParaRPr lang="ru-RU" sz="16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11:00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12:00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284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05.06 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4. Открытие выставки изделий декоративно-прикладного творчества сотрудников</a:t>
                      </a:r>
                      <a:br>
                        <a:rPr sz="1600" dirty="0"/>
                      </a:b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СФР «</a:t>
                      </a:r>
                      <a:r>
                        <a:rPr lang="ru-RU" sz="16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Соц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-Арт». Ответственная </a:t>
                      </a:r>
                      <a:r>
                        <a:rPr lang="ru-RU" sz="1600" spc="-1" dirty="0" smtClean="0">
                          <a:solidFill>
                            <a:srgbClr val="231F20"/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  <a:sym typeface="+mn-ea"/>
                        </a:rPr>
                        <a:t>ст. инспектор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С.П. Киселева</a:t>
                      </a:r>
                      <a:endParaRPr lang="ru-RU" sz="1600" b="0" u="none" strike="noStrike" dirty="0" smtClean="0">
                        <a:solidFill>
                          <a:srgbClr val="231F20"/>
                        </a:solidFill>
                        <a:effectLst/>
                        <a:uFillTx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5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Праздник </a:t>
                      </a:r>
                      <a:r>
                        <a:rPr lang="ru-RU" sz="16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соц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-работника «Отдавая - получаем».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Ответственная ст. </a:t>
                      </a:r>
                      <a:r>
                        <a:rPr lang="ru-RU" sz="1600" spc="-1" dirty="0" smtClean="0">
                          <a:solidFill>
                            <a:srgbClr val="231F20"/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  <a:sym typeface="+mn-ea"/>
                        </a:rPr>
                        <a:t>инспектор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С.П. Киселева 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15:30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16:00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897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09.06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6. Викторина «Необъятная Россия».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Ответственная ст. специалист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С.П. Киселева</a:t>
                      </a:r>
                      <a:endParaRPr lang="ru-RU" sz="16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7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Посещение городской выставки «Россия - Родина моя!».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Ответственная -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инспектор И.Г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Чайковская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Arial"/>
                          <a:ea typeface="Times New Roman" panose="02020603050405020304"/>
                        </a:rPr>
                        <a:t>11:00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 panose="02020603050405020304"/>
                        </a:rPr>
                        <a:t>13:00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11.06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8.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ФП Знание  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«Здоровое долголетие». Тема «Как сохранить здоровье летом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».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Arial"/>
                          <a:ea typeface="Times New Roman" panose="02020603050405020304"/>
                        </a:rPr>
                        <a:t>12:00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16.06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9. Гимнастика «Сели-встали, сели-встали». Проводит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активист ЦОСП М.И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Макарова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10. Консультация по мессенджеру MAX. Отв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специалист-эксперт КС в </a:t>
                      </a:r>
                      <a:r>
                        <a:rPr lang="ru-RU" sz="16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г.Новотроицке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М.В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Дробышева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11:00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12:00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53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18.06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11. </a:t>
                      </a:r>
                      <a:r>
                        <a:rPr lang="ru-RU" sz="16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Нейрогимнастика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«Ума палата». Проводит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ст. </a:t>
                      </a:r>
                      <a:r>
                        <a:rPr lang="ru-RU" sz="1600" spc="-1" dirty="0" smtClean="0">
                          <a:solidFill>
                            <a:srgbClr val="231F20"/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  <a:sym typeface="+mn-ea"/>
                        </a:rPr>
                        <a:t>инспектор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С.П. Киселева</a:t>
                      </a:r>
                      <a:endParaRPr lang="ru-RU" sz="16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12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Лекция РО «Знание». «Ценности как основа государственных решений РФ»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11:00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12:00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47" name="CustomShape 5"/>
          <p:cNvSpPr/>
          <p:nvPr/>
        </p:nvSpPr>
        <p:spPr>
          <a:xfrm>
            <a:off x="1357560" y="783360"/>
            <a:ext cx="3397680" cy="118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ЦЕНТР ОБЩЕНИЯ СТАРШЕГО ПОКОЛЕНИЯ «</a:t>
            </a:r>
            <a:r>
              <a:rPr lang="ru-RU" sz="1600" b="1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СТАЛЬНОЕ </a:t>
            </a:r>
            <a:r>
              <a:rPr lang="ru-RU" sz="1800" b="1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ДОЛГОЛЕТИЕ</a:t>
            </a: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»   г. Новотроицк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8" name="Table 6"/>
          <p:cNvGraphicFramePr/>
          <p:nvPr/>
        </p:nvGraphicFramePr>
        <p:xfrm>
          <a:off x="6690240" y="10737360"/>
          <a:ext cx="624840" cy="73152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</a:tblGrid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object 33"/>
          <p:cNvPicPr/>
          <p:nvPr/>
        </p:nvPicPr>
        <p:blipFill>
          <a:blip r:embed="rId1"/>
          <a:stretch>
            <a:fillRect/>
          </a:stretch>
        </p:blipFill>
        <p:spPr>
          <a:xfrm>
            <a:off x="3731760" y="108000"/>
            <a:ext cx="3708000" cy="164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object 36"/>
          <p:cNvPicPr/>
          <p:nvPr/>
        </p:nvPicPr>
        <p:blipFill>
          <a:blip r:embed="rId2"/>
          <a:stretch>
            <a:fillRect/>
          </a:stretch>
        </p:blipFill>
        <p:spPr>
          <a:xfrm>
            <a:off x="644400" y="8176320"/>
            <a:ext cx="91080" cy="12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771480" y="8178120"/>
            <a:ext cx="82440" cy="117360"/>
          </a:xfrm>
          <a:custGeom>
            <a:avLst/>
            <a:gdLst>
              <a:gd name="textAreaLeft" fmla="*/ 0 w 82440"/>
              <a:gd name="textAreaRight" fmla="*/ 86760 w 82440"/>
              <a:gd name="textAreaTop" fmla="*/ 0 h 117360"/>
              <a:gd name="textAreaBottom" fmla="*/ 121680 h 11736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 panose="020B0606030804020204"/>
            </a:endParaRPr>
          </a:p>
        </p:txBody>
      </p:sp>
      <p:pic>
        <p:nvPicPr>
          <p:cNvPr id="52" name="object 38"/>
          <p:cNvPicPr/>
          <p:nvPr/>
        </p:nvPicPr>
        <p:blipFill>
          <a:blip r:embed="rId3"/>
          <a:stretch>
            <a:fillRect/>
          </a:stretch>
        </p:blipFill>
        <p:spPr>
          <a:xfrm>
            <a:off x="888840" y="8176320"/>
            <a:ext cx="280080" cy="12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object 39"/>
          <p:cNvPicPr/>
          <p:nvPr/>
        </p:nvPicPr>
        <p:blipFill>
          <a:blip r:embed="rId4"/>
          <a:stretch>
            <a:fillRect/>
          </a:stretch>
        </p:blipFill>
        <p:spPr>
          <a:xfrm>
            <a:off x="1201680" y="8176320"/>
            <a:ext cx="307080" cy="12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object 40"/>
          <p:cNvPicPr/>
          <p:nvPr/>
        </p:nvPicPr>
        <p:blipFill>
          <a:blip r:embed="rId5"/>
          <a:stretch>
            <a:fillRect/>
          </a:stretch>
        </p:blipFill>
        <p:spPr>
          <a:xfrm>
            <a:off x="1545480" y="8178120"/>
            <a:ext cx="97920" cy="117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object 41"/>
          <p:cNvPicPr/>
          <p:nvPr/>
        </p:nvPicPr>
        <p:blipFill>
          <a:blip r:embed="rId6"/>
          <a:stretch>
            <a:fillRect/>
          </a:stretch>
        </p:blipFill>
        <p:spPr>
          <a:xfrm>
            <a:off x="1679400" y="8178120"/>
            <a:ext cx="100800" cy="11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CustomShape 2"/>
          <p:cNvSpPr/>
          <p:nvPr/>
        </p:nvSpPr>
        <p:spPr>
          <a:xfrm>
            <a:off x="4464360" y="316800"/>
            <a:ext cx="2975400" cy="1437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МЕРОПРИЯТИЯ НА 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2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ИЮНЬ  2026</a:t>
            </a:r>
            <a:endParaRPr lang="ru-R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CustomShape 3"/>
          <p:cNvSpPr/>
          <p:nvPr/>
        </p:nvSpPr>
        <p:spPr>
          <a:xfrm>
            <a:off x="6123240" y="8786520"/>
            <a:ext cx="981000" cy="75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Отделение Фонда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и социального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страхования РФ 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по Оренбургской 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8" name="object 49"/>
          <p:cNvPicPr/>
          <p:nvPr/>
        </p:nvPicPr>
        <p:blipFill>
          <a:blip r:embed="rId7"/>
          <a:stretch>
            <a:fillRect/>
          </a:stretch>
        </p:blipFill>
        <p:spPr>
          <a:xfrm>
            <a:off x="443520" y="809280"/>
            <a:ext cx="827280" cy="94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CustomShape 5"/>
          <p:cNvSpPr/>
          <p:nvPr/>
        </p:nvSpPr>
        <p:spPr>
          <a:xfrm>
            <a:off x="1383480" y="677160"/>
            <a:ext cx="3397680" cy="118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ЦЕНТР ОБЩЕНИЯ СТАРШЕГО ПОКОЛЕНИЯ «</a:t>
            </a:r>
            <a:r>
              <a:rPr lang="ru-RU" sz="1800" b="1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СТАЛЬНОЕ ДОЛГОЛЕТИЕ</a:t>
            </a: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 panose="02020603050405020304"/>
                <a:ea typeface="DejaVu Sans" panose="020B0606030804020204"/>
              </a:rPr>
              <a:t>» г. Новотроицк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CustomShape 6"/>
          <p:cNvSpPr/>
          <p:nvPr/>
        </p:nvSpPr>
        <p:spPr>
          <a:xfrm>
            <a:off x="106200" y="7624916"/>
            <a:ext cx="7333560" cy="2907964"/>
          </a:xfrm>
          <a:custGeom>
            <a:avLst/>
            <a:gdLst>
              <a:gd name="textAreaLeft" fmla="*/ 0 w 7333560"/>
              <a:gd name="textAreaRight" fmla="*/ 7337880 w 7333560"/>
              <a:gd name="textAreaTop" fmla="*/ 0 h 3130920"/>
              <a:gd name="textAreaBottom" fmla="*/ 3135240 h 313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 panose="020B0606030804020204"/>
            </a:endParaRPr>
          </a:p>
        </p:txBody>
      </p:sp>
      <p:sp>
        <p:nvSpPr>
          <p:cNvPr id="61" name="CustomShape 7"/>
          <p:cNvSpPr/>
          <p:nvPr/>
        </p:nvSpPr>
        <p:spPr>
          <a:xfrm>
            <a:off x="3072600" y="7921498"/>
            <a:ext cx="3566880" cy="117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700" indent="1948815" defTabSz="914400">
              <a:lnSpc>
                <a:spcPct val="112000"/>
              </a:lnSpc>
              <a:tabLst>
                <a:tab pos="0" algn="l"/>
              </a:tabLst>
            </a:pPr>
            <a:r>
              <a:rPr lang="ru-RU" sz="14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 panose="020B0606030804020204"/>
              </a:rPr>
              <a:t>Время</a:t>
            </a:r>
            <a:r>
              <a:rPr lang="ru-RU" sz="1400" b="1" u="none" strike="noStrike" spc="-34" dirty="0">
                <a:solidFill>
                  <a:srgbClr val="58595B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14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 panose="020B0606030804020204"/>
              </a:rPr>
              <a:t>работы: Понедельник – четверг           09:00 – 18:00                        Пятница - 09:00 – 16:45</a:t>
            </a:r>
            <a:endParaRPr lang="ru-RU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2" name="Рисунок 1"/>
          <p:cNvPicPr/>
          <p:nvPr/>
        </p:nvPicPr>
        <p:blipFill>
          <a:blip r:embed="rId8"/>
          <a:stretch>
            <a:fillRect/>
          </a:stretch>
        </p:blipFill>
        <p:spPr>
          <a:xfrm>
            <a:off x="6299640" y="8255160"/>
            <a:ext cx="804600" cy="80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" name="object 48"/>
          <p:cNvPicPr/>
          <p:nvPr/>
        </p:nvPicPr>
        <p:blipFill>
          <a:blip r:embed="rId9"/>
          <a:stretch>
            <a:fillRect/>
          </a:stretch>
        </p:blipFill>
        <p:spPr>
          <a:xfrm>
            <a:off x="6407280" y="8438040"/>
            <a:ext cx="589320" cy="504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" name="CustomShape 8"/>
          <p:cNvSpPr/>
          <p:nvPr/>
        </p:nvSpPr>
        <p:spPr>
          <a:xfrm>
            <a:off x="210240" y="8848324"/>
            <a:ext cx="5501880" cy="190019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700" defTabSz="914400">
              <a:lnSpc>
                <a:spcPct val="75000"/>
              </a:lnSpc>
            </a:pPr>
            <a:r>
              <a:rPr lang="ru-RU" sz="24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ПРИХОДИТЕ, МЫ</a:t>
            </a:r>
            <a:r>
              <a:rPr lang="ru-RU" sz="2400" b="1" u="none" strike="noStrike" spc="-105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24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ВАС</a:t>
            </a:r>
            <a:r>
              <a:rPr lang="ru-RU" sz="2400" b="1" u="none" strike="noStrike" spc="-105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24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ЖДЕМ!</a:t>
            </a:r>
            <a:endParaRPr lang="ru-RU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Наши</a:t>
            </a:r>
            <a:r>
              <a:rPr lang="ru-RU" sz="1800" b="0" u="none" strike="noStrike" spc="-3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 </a:t>
            </a: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контакты: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Адрес: </a:t>
            </a:r>
            <a:r>
              <a:rPr lang="ru-RU" sz="180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г.Новотроицк</a:t>
            </a: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, </a:t>
            </a:r>
            <a:r>
              <a:rPr lang="ru-RU" sz="180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ул</a:t>
            </a: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, Ломоносова, дом 1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Контактный номер: 8 961-901-44-69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Руководитель клиентской службы         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7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 panose="020B0606030804020204"/>
              </a:rPr>
              <a:t>Елена Александровна Батурина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5" name="Рисунок 7"/>
          <p:cNvPicPr/>
          <p:nvPr/>
        </p:nvPicPr>
        <p:blipFill>
          <a:blip r:embed="rId10"/>
          <a:stretch>
            <a:fillRect/>
          </a:stretch>
        </p:blipFill>
        <p:spPr>
          <a:xfrm>
            <a:off x="6153120" y="9577080"/>
            <a:ext cx="849960" cy="849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6" name="Table 1"/>
          <p:cNvGraphicFramePr/>
          <p:nvPr/>
        </p:nvGraphicFramePr>
        <p:xfrm>
          <a:off x="483120" y="2149920"/>
          <a:ext cx="6590880" cy="5548560"/>
        </p:xfrm>
        <a:graphic>
          <a:graphicData uri="http://schemas.openxmlformats.org/drawingml/2006/table">
            <a:tbl>
              <a:tblPr/>
              <a:tblGrid>
                <a:gridCol w="966470"/>
                <a:gridCol w="4333090"/>
                <a:gridCol w="129132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67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 </a:t>
                      </a: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22.06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13. Лекция РО «Знание». «Память пылающих лет - путь к Победе»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14. Акция «Свеча Памяти» (Монумент «Вечно живым»).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Ответственная </a:t>
                      </a:r>
                      <a:r>
                        <a:rPr lang="ru-RU" sz="1600" spc="-1" dirty="0" smtClean="0">
                          <a:solidFill>
                            <a:srgbClr val="231F20"/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  <a:sym typeface="+mn-ea"/>
                        </a:rPr>
                        <a:t>ст. инспектор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С.П. Киселева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11:00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12:00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DejaVu Sans" panose="020B0606030804020204"/>
                        </a:rPr>
                        <a:t>20:00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68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24.06 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15</a:t>
                      </a:r>
                      <a:r>
                        <a:rPr lang="ru-RU" sz="1600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. </a:t>
                      </a:r>
                      <a:r>
                        <a:rPr lang="ru-RU" sz="160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Консультация </a:t>
                      </a:r>
                      <a:r>
                        <a:rPr lang="ru-RU" sz="1600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по пенсионным и социальным вопросам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16. День открытых дверей. Посвящение в «</a:t>
                      </a:r>
                      <a:r>
                        <a:rPr lang="ru-RU" sz="16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Сталиночки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». Ответственная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инспектор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И.Г.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Чайковская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     11:00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220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 panose="020B0606030804020204"/>
                        </a:rPr>
                        <a:t>26.06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17. Кукольный театр «Все сказки учат одному» (в рамках Акции «Сказки народов мира»).</a:t>
                      </a:r>
                      <a:r>
                        <a:rPr lang="ru-RU" sz="16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Ответственная </a:t>
                      </a:r>
                      <a:r>
                        <a:rPr lang="ru-RU" sz="1600" b="0" u="none" strike="noStrike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инспектор И.Г.Чайковская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Arial"/>
                          <a:ea typeface="Times New Roman" panose="02020603050405020304"/>
                        </a:rPr>
                        <a:t>11:00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43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  30.06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/>
                          <a:ea typeface="Noto Sans CJK SC" panose="020B0500000000000000" charset="-122"/>
                        </a:rPr>
                        <a:t>18. День рождения квартальных именинников «Наших лет большой букет».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Noto Sans CJK SC" panose="020B0500000000000000" charset="-122"/>
                        </a:rPr>
                        <a:t> 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Ответственная </a:t>
                      </a:r>
                      <a:r>
                        <a:rPr lang="ru-RU" sz="1600" spc="-1" dirty="0" smtClean="0">
                          <a:solidFill>
                            <a:srgbClr val="231F20"/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  <a:sym typeface="+mn-ea"/>
                        </a:rPr>
                        <a:t>ст. </a:t>
                      </a:r>
                      <a:r>
                        <a:rPr lang="ru-RU" sz="1600" spc="-1" smtClean="0">
                          <a:solidFill>
                            <a:srgbClr val="231F20"/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  <a:sym typeface="+mn-ea"/>
                        </a:rPr>
                        <a:t>инспектор </a:t>
                      </a:r>
                      <a:r>
                        <a:rPr lang="ru-RU" sz="1600" b="0" u="none" strike="noStrike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С.П.Киселева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     11:00</a:t>
                      </a:r>
                      <a:endParaRPr lang="ru-RU" sz="15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2382</Words>
  <Application>WPS Presentation</Application>
  <PresentationFormat>Произвольный</PresentationFormat>
  <Paragraphs>139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Arial</vt:lpstr>
      <vt:lpstr>Symbol</vt:lpstr>
      <vt:lpstr>DejaVu Sans</vt:lpstr>
      <vt:lpstr>Calibri</vt:lpstr>
      <vt:lpstr>DejaVu Sans</vt:lpstr>
      <vt:lpstr>Times New Roman</vt:lpstr>
      <vt:lpstr>Noto Sans CJK SC</vt:lpstr>
      <vt:lpstr>Microsoft YaHei</vt:lpstr>
      <vt:lpstr>Droid Sans Fallback</vt:lpstr>
      <vt:lpstr>Arial Unicode MS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066kiselevasp</cp:lastModifiedBy>
  <cp:revision>113</cp:revision>
  <cp:lastPrinted>2026-05-27T04:52:33Z</cp:lastPrinted>
  <dcterms:created xsi:type="dcterms:W3CDTF">2026-05-27T04:52:33Z</dcterms:created>
  <dcterms:modified xsi:type="dcterms:W3CDTF">2026-05-27T04:52:33Z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2025-11-09T13:00:00Z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ICV">
    <vt:lpwstr/>
  </property>
  <property fmtid="{D5CDD505-2E9C-101B-9397-08002B2CF9AE}" pid="7" name="KSOProductBuildVer">
    <vt:lpwstr>1049-11.1.0.11698</vt:lpwstr>
  </property>
  <property fmtid="{D5CDD505-2E9C-101B-9397-08002B2CF9AE}" pid="8" name="LastSaved">
    <vt:filetime>2025-11-09T13:00:00Z</vt:filetime>
  </property>
  <property fmtid="{D5CDD505-2E9C-101B-9397-08002B2CF9AE}" pid="9" name="LinksUpToDate">
    <vt:bool>false</vt:bool>
  </property>
  <property fmtid="{D5CDD505-2E9C-101B-9397-08002B2CF9AE}" pid="10" name="MMClips">
    <vt:i4>0</vt:i4>
  </property>
  <property fmtid="{D5CDD505-2E9C-101B-9397-08002B2CF9AE}" pid="11" name="Notes">
    <vt:i4>0</vt:i4>
  </property>
  <property fmtid="{D5CDD505-2E9C-101B-9397-08002B2CF9AE}" pid="12" name="PresentationFormat">
    <vt:lpwstr>Произвольный</vt:lpwstr>
  </property>
  <property fmtid="{D5CDD505-2E9C-101B-9397-08002B2CF9AE}" pid="13" name="Producer">
    <vt:lpwstr>Adobe PDF Library 17.0</vt:lpwstr>
  </property>
  <property fmtid="{D5CDD505-2E9C-101B-9397-08002B2CF9AE}" pid="14" name="ScaleCrop">
    <vt:bool>false</vt:bool>
  </property>
  <property fmtid="{D5CDD505-2E9C-101B-9397-08002B2CF9AE}" pid="15" name="ShareDoc">
    <vt:bool>false</vt:bool>
  </property>
  <property fmtid="{D5CDD505-2E9C-101B-9397-08002B2CF9AE}" pid="16" name="Slides">
    <vt:i4>3</vt:i4>
  </property>
</Properties>
</file>