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4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33"/>
          <p:cNvPicPr/>
          <p:nvPr/>
        </p:nvPicPr>
        <p:blipFill>
          <a:blip r:embed="rId2"/>
          <a:stretch/>
        </p:blipFill>
        <p:spPr>
          <a:xfrm>
            <a:off x="3513600" y="108000"/>
            <a:ext cx="3930840" cy="1650960"/>
          </a:xfrm>
          <a:prstGeom prst="rect">
            <a:avLst/>
          </a:prstGeom>
          <a:ln w="0">
            <a:noFill/>
          </a:ln>
        </p:spPr>
      </p:pic>
      <p:pic>
        <p:nvPicPr>
          <p:cNvPr id="77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5760" cy="125280"/>
          </a:xfrm>
          <a:prstGeom prst="rect">
            <a:avLst/>
          </a:prstGeom>
          <a:ln w="0">
            <a:noFill/>
          </a:ln>
        </p:spPr>
      </p:pic>
      <p:sp>
        <p:nvSpPr>
          <p:cNvPr id="78" name="CustomShape 1"/>
          <p:cNvSpPr/>
          <p:nvPr/>
        </p:nvSpPr>
        <p:spPr>
          <a:xfrm>
            <a:off x="771480" y="8178120"/>
            <a:ext cx="87120" cy="12204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9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4760" cy="125280"/>
          </a:xfrm>
          <a:prstGeom prst="rect">
            <a:avLst/>
          </a:prstGeom>
          <a:ln w="0">
            <a:noFill/>
          </a:ln>
        </p:spPr>
      </p:pic>
      <p:pic>
        <p:nvPicPr>
          <p:cNvPr id="80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1760" cy="125280"/>
          </a:xfrm>
          <a:prstGeom prst="rect">
            <a:avLst/>
          </a:prstGeom>
          <a:ln w="0">
            <a:noFill/>
          </a:ln>
        </p:spPr>
      </p:pic>
      <p:pic>
        <p:nvPicPr>
          <p:cNvPr id="81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2600" cy="121680"/>
          </a:xfrm>
          <a:prstGeom prst="rect">
            <a:avLst/>
          </a:prstGeom>
          <a:ln w="0">
            <a:noFill/>
          </a:ln>
        </p:spPr>
      </p:pic>
      <p:pic>
        <p:nvPicPr>
          <p:cNvPr id="82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5480" cy="123480"/>
          </a:xfrm>
          <a:prstGeom prst="rect">
            <a:avLst/>
          </a:prstGeom>
          <a:ln w="0">
            <a:noFill/>
          </a:ln>
        </p:spPr>
      </p:pic>
      <p:sp>
        <p:nvSpPr>
          <p:cNvPr id="83" name="CustomShape 2"/>
          <p:cNvSpPr/>
          <p:nvPr/>
        </p:nvSpPr>
        <p:spPr>
          <a:xfrm>
            <a:off x="4396320" y="316800"/>
            <a:ext cx="3048120" cy="144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МЕРОПРИЯТИЯ НА   </a:t>
            </a:r>
            <a:r>
              <a:rPr lang="ru-RU" sz="2700" b="1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МАРТ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84" name="CustomShape 3"/>
          <p:cNvSpPr/>
          <p:nvPr/>
        </p:nvSpPr>
        <p:spPr>
          <a:xfrm>
            <a:off x="6123240" y="8786520"/>
            <a:ext cx="985680" cy="755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4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4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latin typeface="Arial"/>
            </a:endParaRPr>
          </a:p>
        </p:txBody>
      </p:sp>
      <p:pic>
        <p:nvPicPr>
          <p:cNvPr id="85" name="object 49"/>
          <p:cNvPicPr/>
          <p:nvPr/>
        </p:nvPicPr>
        <p:blipFill>
          <a:blip r:embed="rId8"/>
          <a:stretch/>
        </p:blipFill>
        <p:spPr>
          <a:xfrm>
            <a:off x="250920" y="677160"/>
            <a:ext cx="949320" cy="949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6" name="Table 4"/>
          <p:cNvGraphicFramePr/>
          <p:nvPr>
            <p:extLst>
              <p:ext uri="{D42A27DB-BD31-4B8C-83A1-F6EECF244321}">
                <p14:modId xmlns:p14="http://schemas.microsoft.com/office/powerpoint/2010/main" val="2475322159"/>
              </p:ext>
            </p:extLst>
          </p:nvPr>
        </p:nvGraphicFramePr>
        <p:xfrm>
          <a:off x="393874" y="2409840"/>
          <a:ext cx="6788134" cy="7406640"/>
        </p:xfrm>
        <a:graphic>
          <a:graphicData uri="http://schemas.openxmlformats.org/drawingml/2006/table">
            <a:tbl>
              <a:tblPr/>
              <a:tblGrid>
                <a:gridCol w="842091"/>
                <a:gridCol w="4795537"/>
                <a:gridCol w="1150506"/>
              </a:tblGrid>
              <a:tr h="5661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0514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03.03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1. Гимнастика «Сели - встали, сели - встали»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2.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Консультация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по пенсионному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законодательству,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о мессенджере МАХ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11-00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0514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05.03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.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Нейрогимнастика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 «Ума-палата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 Лекция специалиста банка ВТБ «Основы финансовой грамотности».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12-00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7915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06.03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Праздник «Горсть тепла после долгой зимы...», посвященный Международному </a:t>
                      </a: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женскому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дню</a:t>
                      </a:r>
                      <a:r>
                        <a:rPr lang="ru-RU" sz="1800" b="0" strike="noStrike" spc="-1" baseline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 (</a:t>
                      </a:r>
                      <a:r>
                        <a:rPr lang="ru-RU" sz="1800" b="0" strike="noStrike" spc="-1" baseline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в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рамках реализации Всероссийской акции «Вам, </a:t>
                      </a:r>
                      <a:r>
                        <a:rPr lang="ru-RU" sz="1800" b="0" strike="noStrike" spc="-1" baseline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Любимые!»)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Концерт городской художественной самодеятельности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11-00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0514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12.03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.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Нейрогимнастика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  «Ума-палата»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. РГО Знание «В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здравом уме и твердой памяти»: практики для активного долголетия.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Лекторий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11-00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12-00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0514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17.03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Гимнастика «Сели - встали, сели - встали»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Консультирование по пенсионным вопросам с руководителем КС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11-00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87" name="CustomShape 5"/>
          <p:cNvSpPr/>
          <p:nvPr/>
        </p:nvSpPr>
        <p:spPr>
          <a:xfrm>
            <a:off x="1383480" y="677160"/>
            <a:ext cx="3402360" cy="1186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«</a:t>
            </a: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СТАЛЬНОЕ ДОЛГОЛЕТИЕ</a:t>
            </a: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» г. Новотроицка</a:t>
            </a:r>
            <a:endParaRPr lang="ru-RU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2680" cy="1650960"/>
          </a:xfrm>
          <a:prstGeom prst="rect">
            <a:avLst/>
          </a:prstGeom>
          <a:ln w="0">
            <a:noFill/>
          </a:ln>
        </p:spPr>
      </p:pic>
      <p:pic>
        <p:nvPicPr>
          <p:cNvPr id="9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5760" cy="125280"/>
          </a:xfrm>
          <a:prstGeom prst="rect">
            <a:avLst/>
          </a:prstGeom>
          <a:ln w="0">
            <a:noFill/>
          </a:ln>
        </p:spPr>
      </p:pic>
      <p:sp>
        <p:nvSpPr>
          <p:cNvPr id="91" name="CustomShape 1"/>
          <p:cNvSpPr/>
          <p:nvPr/>
        </p:nvSpPr>
        <p:spPr>
          <a:xfrm>
            <a:off x="771480" y="8178120"/>
            <a:ext cx="87120" cy="12204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4760" cy="125280"/>
          </a:xfrm>
          <a:prstGeom prst="rect">
            <a:avLst/>
          </a:prstGeom>
          <a:ln w="0">
            <a:noFill/>
          </a:ln>
        </p:spPr>
      </p:pic>
      <p:pic>
        <p:nvPicPr>
          <p:cNvPr id="9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1760" cy="125280"/>
          </a:xfrm>
          <a:prstGeom prst="rect">
            <a:avLst/>
          </a:prstGeom>
          <a:ln w="0">
            <a:noFill/>
          </a:ln>
        </p:spPr>
      </p:pic>
      <p:pic>
        <p:nvPicPr>
          <p:cNvPr id="9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2600" cy="121680"/>
          </a:xfrm>
          <a:prstGeom prst="rect">
            <a:avLst/>
          </a:prstGeom>
          <a:ln w="0">
            <a:noFill/>
          </a:ln>
        </p:spPr>
      </p:pic>
      <p:pic>
        <p:nvPicPr>
          <p:cNvPr id="9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5480" cy="123480"/>
          </a:xfrm>
          <a:prstGeom prst="rect">
            <a:avLst/>
          </a:prstGeom>
          <a:ln w="0">
            <a:noFill/>
          </a:ln>
        </p:spPr>
      </p:pic>
      <p:sp>
        <p:nvSpPr>
          <p:cNvPr id="96" name="CustomShape 2"/>
          <p:cNvSpPr/>
          <p:nvPr/>
        </p:nvSpPr>
        <p:spPr>
          <a:xfrm>
            <a:off x="4464360" y="316800"/>
            <a:ext cx="2980080" cy="144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/>
          <a:p>
            <a:pPr algn="r"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МЕРОПРИЯТИЯ НА </a:t>
            </a:r>
            <a:r>
              <a:rPr lang="ru-RU" sz="2700" b="1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МАРТ 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97" name="CustomShape 3"/>
          <p:cNvSpPr/>
          <p:nvPr/>
        </p:nvSpPr>
        <p:spPr>
          <a:xfrm>
            <a:off x="6123240" y="8786520"/>
            <a:ext cx="985680" cy="755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4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4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latin typeface="Arial"/>
            </a:endParaRPr>
          </a:p>
        </p:txBody>
      </p:sp>
      <p:pic>
        <p:nvPicPr>
          <p:cNvPr id="98" name="object 49"/>
          <p:cNvPicPr/>
          <p:nvPr/>
        </p:nvPicPr>
        <p:blipFill>
          <a:blip r:embed="rId8"/>
          <a:stretch/>
        </p:blipFill>
        <p:spPr>
          <a:xfrm>
            <a:off x="443520" y="809280"/>
            <a:ext cx="831960" cy="949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9" name="Table 4"/>
          <p:cNvGraphicFramePr/>
          <p:nvPr>
            <p:extLst>
              <p:ext uri="{D42A27DB-BD31-4B8C-83A1-F6EECF244321}">
                <p14:modId xmlns:p14="http://schemas.microsoft.com/office/powerpoint/2010/main" val="3723810180"/>
              </p:ext>
            </p:extLst>
          </p:nvPr>
        </p:nvGraphicFramePr>
        <p:xfrm>
          <a:off x="443520" y="1947192"/>
          <a:ext cx="6789600" cy="5684088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2321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19.03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Мероприятие, посвященное  Всемирному дню поэзии и Международному дню театра «Поэтический театр весны»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11-00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23.03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Помощь СВО (пошив нательного белья и вязание носков)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11-00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25.03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Познавательно-развлекательная программа «Культуру в массы!», посвященная Дню работника культуры РФ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11-00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170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31.03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1.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Неделя культуры и искусства в Оренбургской области. Выставка национальной утвари и одежды «Радуга из сундука». 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2.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Times New Roman"/>
                        </a:rPr>
                        <a:t>Концертная программа «Гордость он земли Великой русской...» (посвящена пуховязальному промыслу Оренбуржья)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11-00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100" name="CustomShape 5"/>
          <p:cNvSpPr/>
          <p:nvPr/>
        </p:nvSpPr>
        <p:spPr>
          <a:xfrm>
            <a:off x="1383480" y="677160"/>
            <a:ext cx="3402360" cy="1186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«</a:t>
            </a: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СТАЛЬНОЕ ДОЛГОЛЕТИЕ</a:t>
            </a: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» г. Новотроицка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101" name="CustomShape 6"/>
          <p:cNvSpPr/>
          <p:nvPr/>
        </p:nvSpPr>
        <p:spPr>
          <a:xfrm>
            <a:off x="111240" y="7440840"/>
            <a:ext cx="7338240" cy="31356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2" name="CustomShape 7"/>
          <p:cNvSpPr/>
          <p:nvPr/>
        </p:nvSpPr>
        <p:spPr>
          <a:xfrm>
            <a:off x="3481920" y="7631280"/>
            <a:ext cx="3627000" cy="93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3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latin typeface="Arial"/>
            </a:endParaRPr>
          </a:p>
        </p:txBody>
      </p:sp>
      <p:pic>
        <p:nvPicPr>
          <p:cNvPr id="103" name="Рисунок 1"/>
          <p:cNvPicPr/>
          <p:nvPr/>
        </p:nvPicPr>
        <p:blipFill>
          <a:blip r:embed="rId9"/>
          <a:stretch/>
        </p:blipFill>
        <p:spPr>
          <a:xfrm>
            <a:off x="6299640" y="8255160"/>
            <a:ext cx="809280" cy="809280"/>
          </a:xfrm>
          <a:prstGeom prst="rect">
            <a:avLst/>
          </a:prstGeom>
          <a:ln w="0">
            <a:noFill/>
          </a:ln>
        </p:spPr>
      </p:pic>
      <p:pic>
        <p:nvPicPr>
          <p:cNvPr id="104" name="object 48"/>
          <p:cNvPicPr/>
          <p:nvPr/>
        </p:nvPicPr>
        <p:blipFill>
          <a:blip r:embed="rId10"/>
          <a:stretch/>
        </p:blipFill>
        <p:spPr>
          <a:xfrm>
            <a:off x="6407280" y="8438040"/>
            <a:ext cx="594000" cy="509040"/>
          </a:xfrm>
          <a:prstGeom prst="rect">
            <a:avLst/>
          </a:prstGeom>
          <a:ln w="0">
            <a:noFill/>
          </a:ln>
        </p:spPr>
      </p:pic>
      <p:sp>
        <p:nvSpPr>
          <p:cNvPr id="105" name="CustomShape 8"/>
          <p:cNvSpPr/>
          <p:nvPr/>
        </p:nvSpPr>
        <p:spPr>
          <a:xfrm>
            <a:off x="188280" y="8632080"/>
            <a:ext cx="5106600" cy="213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0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0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г.Новотроицк, ул, Ломоносова, дом 1</a:t>
            </a:r>
            <a:endParaRPr lang="ru-RU" sz="1300" b="0" strike="noStrike" spc="-1"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8961-901-44-69</a:t>
            </a:r>
            <a:endParaRPr lang="ru-RU" sz="1300" b="0" strike="noStrike" spc="-1"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Руководитель клиентской службы  Елена Александровна Батурина</a:t>
            </a:r>
            <a:endParaRPr lang="ru-RU" sz="1300" b="0" strike="noStrike" spc="-1">
              <a:latin typeface="Arial"/>
            </a:endParaRPr>
          </a:p>
        </p:txBody>
      </p:sp>
      <p:pic>
        <p:nvPicPr>
          <p:cNvPr id="106" name="Рисунок 7"/>
          <p:cNvPicPr/>
          <p:nvPr/>
        </p:nvPicPr>
        <p:blipFill>
          <a:blip r:embed="rId11"/>
          <a:stretch/>
        </p:blipFill>
        <p:spPr>
          <a:xfrm>
            <a:off x="6153120" y="9577080"/>
            <a:ext cx="854640" cy="8546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317</Words>
  <Application>Microsoft Office PowerPoint</Application>
  <PresentationFormat>Произвольный</PresentationFormat>
  <Paragraphs>60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Office Theme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Шурыгина Злата Михайловна</cp:lastModifiedBy>
  <cp:revision>57</cp:revision>
  <cp:lastPrinted>2025-12-05T14:47:26Z</cp:lastPrinted>
  <dcterms:created xsi:type="dcterms:W3CDTF">2025-11-06T11:20:25Z</dcterms:created>
  <dcterms:modified xsi:type="dcterms:W3CDTF">2026-02-27T06:48:24Z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3</vt:i4>
  </property>
</Properties>
</file>