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9" r:id="rId3"/>
    <p:sldId id="267" r:id="rId4"/>
    <p:sldId id="266" r:id="rId5"/>
    <p:sldId id="265" r:id="rId6"/>
    <p:sldId id="262" r:id="rId7"/>
  </p:sldIdLst>
  <p:sldSz cx="7552690" cy="10688320"/>
  <p:notesSz cx="7559675" cy="1069149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295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859" cy="5364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2066" y="0"/>
            <a:ext cx="3275859" cy="5364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04934" y="1336437"/>
            <a:ext cx="2549808" cy="360838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968" y="5145282"/>
            <a:ext cx="6047740" cy="420977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065"/>
            <a:ext cx="3275859" cy="5364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2066" y="10155065"/>
            <a:ext cx="3275859" cy="5364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 hasCustomPrompt="1"/>
          </p:nvPr>
        </p:nvSpPr>
        <p:spPr>
          <a:xfrm>
            <a:off x="377455" y="426401"/>
            <a:ext cx="6792752" cy="17800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 hasCustomPrompt="1"/>
          </p:nvPr>
        </p:nvSpPr>
        <p:spPr>
          <a:xfrm>
            <a:off x="377455" y="426401"/>
            <a:ext cx="6792752" cy="17800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 hasCustomPrompt="1"/>
          </p:nvPr>
        </p:nvSpPr>
        <p:spPr>
          <a:xfrm>
            <a:off x="377455" y="2500830"/>
            <a:ext cx="6792752" cy="619450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 hasCustomPrompt="1"/>
          </p:nvPr>
        </p:nvSpPr>
        <p:spPr>
          <a:xfrm>
            <a:off x="377455" y="426401"/>
            <a:ext cx="6792752" cy="17800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 hasCustomPrompt="1"/>
          </p:nvPr>
        </p:nvSpPr>
        <p:spPr>
          <a:xfrm>
            <a:off x="377455" y="2500830"/>
            <a:ext cx="3312537" cy="619450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 hasCustomPrompt="1"/>
          </p:nvPr>
        </p:nvSpPr>
        <p:spPr>
          <a:xfrm>
            <a:off x="3860548" y="2500830"/>
            <a:ext cx="3312537" cy="619450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 hasCustomPrompt="1"/>
          </p:nvPr>
        </p:nvSpPr>
        <p:spPr>
          <a:xfrm>
            <a:off x="377455" y="426401"/>
            <a:ext cx="6792752" cy="17800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 hasCustomPrompt="1"/>
          </p:nvPr>
        </p:nvSpPr>
        <p:spPr>
          <a:xfrm>
            <a:off x="377455" y="426401"/>
            <a:ext cx="6792752" cy="17800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 hasCustomPrompt="1"/>
          </p:nvPr>
        </p:nvSpPr>
        <p:spPr>
          <a:xfrm>
            <a:off x="377455" y="2500830"/>
            <a:ext cx="3312537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 hasCustomPrompt="1"/>
          </p:nvPr>
        </p:nvSpPr>
        <p:spPr>
          <a:xfrm>
            <a:off x="3860548" y="2500830"/>
            <a:ext cx="3312537" cy="619450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 hasCustomPrompt="1"/>
          </p:nvPr>
        </p:nvSpPr>
        <p:spPr>
          <a:xfrm>
            <a:off x="377455" y="5738956"/>
            <a:ext cx="3312537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 hasCustomPrompt="1"/>
          </p:nvPr>
        </p:nvSpPr>
        <p:spPr>
          <a:xfrm>
            <a:off x="377455" y="426401"/>
            <a:ext cx="6792752" cy="17800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 hasCustomPrompt="1"/>
          </p:nvPr>
        </p:nvSpPr>
        <p:spPr>
          <a:xfrm>
            <a:off x="377455" y="2500830"/>
            <a:ext cx="3312537" cy="619450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 hasCustomPrompt="1"/>
          </p:nvPr>
        </p:nvSpPr>
        <p:spPr>
          <a:xfrm>
            <a:off x="3860548" y="2500830"/>
            <a:ext cx="3312537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 hasCustomPrompt="1"/>
          </p:nvPr>
        </p:nvSpPr>
        <p:spPr>
          <a:xfrm>
            <a:off x="3860548" y="5738956"/>
            <a:ext cx="3312537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 hasCustomPrompt="1"/>
          </p:nvPr>
        </p:nvSpPr>
        <p:spPr>
          <a:xfrm>
            <a:off x="377455" y="426401"/>
            <a:ext cx="6792752" cy="17800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 hasCustomPrompt="1"/>
          </p:nvPr>
        </p:nvSpPr>
        <p:spPr>
          <a:xfrm>
            <a:off x="377455" y="2500830"/>
            <a:ext cx="3312537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 hasCustomPrompt="1"/>
          </p:nvPr>
        </p:nvSpPr>
        <p:spPr>
          <a:xfrm>
            <a:off x="3860548" y="2500830"/>
            <a:ext cx="3312537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 hasCustomPrompt="1"/>
          </p:nvPr>
        </p:nvSpPr>
        <p:spPr>
          <a:xfrm>
            <a:off x="377455" y="5738956"/>
            <a:ext cx="6792752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 hasCustomPrompt="1"/>
          </p:nvPr>
        </p:nvSpPr>
        <p:spPr>
          <a:xfrm>
            <a:off x="377455" y="426401"/>
            <a:ext cx="6793111" cy="178044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 hasCustomPrompt="1"/>
          </p:nvPr>
        </p:nvSpPr>
        <p:spPr>
          <a:xfrm>
            <a:off x="377455" y="2500830"/>
            <a:ext cx="6793111" cy="619486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 hasCustomPrompt="1"/>
          </p:nvPr>
        </p:nvSpPr>
        <p:spPr>
          <a:xfrm>
            <a:off x="377455" y="426401"/>
            <a:ext cx="6792752" cy="17800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 hasCustomPrompt="1"/>
          </p:nvPr>
        </p:nvSpPr>
        <p:spPr>
          <a:xfrm>
            <a:off x="377455" y="2500830"/>
            <a:ext cx="6792752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 hasCustomPrompt="1"/>
          </p:nvPr>
        </p:nvSpPr>
        <p:spPr>
          <a:xfrm>
            <a:off x="377455" y="5738956"/>
            <a:ext cx="6792752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 hasCustomPrompt="1"/>
          </p:nvPr>
        </p:nvSpPr>
        <p:spPr>
          <a:xfrm>
            <a:off x="377455" y="426401"/>
            <a:ext cx="6792752" cy="17800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 hasCustomPrompt="1"/>
          </p:nvPr>
        </p:nvSpPr>
        <p:spPr>
          <a:xfrm>
            <a:off x="377455" y="2500830"/>
            <a:ext cx="3312537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 hasCustomPrompt="1"/>
          </p:nvPr>
        </p:nvSpPr>
        <p:spPr>
          <a:xfrm>
            <a:off x="3860548" y="2500830"/>
            <a:ext cx="3312537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 hasCustomPrompt="1"/>
          </p:nvPr>
        </p:nvSpPr>
        <p:spPr>
          <a:xfrm>
            <a:off x="377455" y="5738956"/>
            <a:ext cx="3312537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 hasCustomPrompt="1"/>
          </p:nvPr>
        </p:nvSpPr>
        <p:spPr>
          <a:xfrm>
            <a:off x="3860548" y="5738956"/>
            <a:ext cx="3312537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 hasCustomPrompt="1"/>
          </p:nvPr>
        </p:nvSpPr>
        <p:spPr>
          <a:xfrm>
            <a:off x="377455" y="426401"/>
            <a:ext cx="6792752" cy="178008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 hasCustomPrompt="1"/>
          </p:nvPr>
        </p:nvSpPr>
        <p:spPr>
          <a:xfrm>
            <a:off x="377455" y="2500830"/>
            <a:ext cx="2184130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 hasCustomPrompt="1"/>
          </p:nvPr>
        </p:nvSpPr>
        <p:spPr>
          <a:xfrm>
            <a:off x="2675649" y="2500830"/>
            <a:ext cx="2184130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 hasCustomPrompt="1"/>
          </p:nvPr>
        </p:nvSpPr>
        <p:spPr>
          <a:xfrm>
            <a:off x="4973843" y="2500830"/>
            <a:ext cx="2184130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 hasCustomPrompt="1"/>
          </p:nvPr>
        </p:nvSpPr>
        <p:spPr>
          <a:xfrm>
            <a:off x="377455" y="5738956"/>
            <a:ext cx="2184130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body" hasCustomPrompt="1"/>
          </p:nvPr>
        </p:nvSpPr>
        <p:spPr>
          <a:xfrm>
            <a:off x="2675649" y="5738956"/>
            <a:ext cx="2184130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7"/>
          <p:cNvSpPr>
            <a:spLocks noGrp="1"/>
          </p:cNvSpPr>
          <p:nvPr>
            <p:ph type="body" hasCustomPrompt="1"/>
          </p:nvPr>
        </p:nvSpPr>
        <p:spPr>
          <a:xfrm>
            <a:off x="4973843" y="5738956"/>
            <a:ext cx="2184130" cy="29524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1800" indent="-323850">
              <a:lnSpc>
                <a:spcPct val="100000"/>
              </a:lnSpc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235" lvl="1" indent="-323850">
              <a:lnSpc>
                <a:spcPct val="100000"/>
              </a:lnSpc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35" lvl="2" indent="-28829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7835" lvl="3" indent="-215900">
              <a:lnSpc>
                <a:spcPct val="100000"/>
              </a:lnSpc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270" lvl="4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70" lvl="5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3870" lvl="6" indent="-215900">
              <a:lnSpc>
                <a:spcPct val="100000"/>
              </a:lnSpc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1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3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33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53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09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29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73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93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69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9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9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9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9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9.xml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object 33"/>
          <p:cNvPicPr/>
          <p:nvPr/>
        </p:nvPicPr>
        <p:blipFill>
          <a:blip r:embed="rId1"/>
          <a:stretch>
            <a:fillRect/>
          </a:stretch>
        </p:blipFill>
        <p:spPr>
          <a:xfrm>
            <a:off x="3420397" y="108066"/>
            <a:ext cx="4015719" cy="138761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object 36"/>
          <p:cNvPicPr/>
          <p:nvPr/>
        </p:nvPicPr>
        <p:blipFill>
          <a:blip r:embed="rId2"/>
          <a:stretch>
            <a:fillRect/>
          </a:stretch>
        </p:blipFill>
        <p:spPr>
          <a:xfrm>
            <a:off x="644084" y="8172434"/>
            <a:ext cx="91035" cy="12054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CustomShape 1"/>
          <p:cNvSpPr/>
          <p:nvPr/>
        </p:nvSpPr>
        <p:spPr>
          <a:xfrm>
            <a:off x="771102" y="8174234"/>
            <a:ext cx="82400" cy="117303"/>
          </a:xfrm>
          <a:custGeom>
            <a:avLst/>
            <a:gdLst>
              <a:gd name="textAreaLeft" fmla="*/ 0 w 82440"/>
              <a:gd name="textAreaRight" fmla="*/ 86760 w 82440"/>
              <a:gd name="textAreaTop" fmla="*/ 0 h 117360"/>
              <a:gd name="textAreaBottom" fmla="*/ 121680 h 1173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>
              <a:lnSpc>
                <a:spcPct val="100000"/>
              </a:lnSpc>
            </a:pPr>
            <a:endParaRPr lang="ru-RU" b="0" u="none" strike="noStrike">
              <a:solidFill>
                <a:srgbClr val="000000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pic>
        <p:nvPicPr>
          <p:cNvPr id="52" name="object 38"/>
          <p:cNvPicPr/>
          <p:nvPr/>
        </p:nvPicPr>
        <p:blipFill>
          <a:blip r:embed="rId3"/>
          <a:stretch>
            <a:fillRect/>
          </a:stretch>
        </p:blipFill>
        <p:spPr>
          <a:xfrm>
            <a:off x="888405" y="8172434"/>
            <a:ext cx="279943" cy="12054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object 39"/>
          <p:cNvPicPr/>
          <p:nvPr/>
        </p:nvPicPr>
        <p:blipFill>
          <a:blip r:embed="rId4"/>
          <a:stretch>
            <a:fillRect/>
          </a:stretch>
        </p:blipFill>
        <p:spPr>
          <a:xfrm>
            <a:off x="1201091" y="8172434"/>
            <a:ext cx="306930" cy="12054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object 40"/>
          <p:cNvPicPr/>
          <p:nvPr/>
        </p:nvPicPr>
        <p:blipFill>
          <a:blip r:embed="rId5"/>
          <a:stretch>
            <a:fillRect/>
          </a:stretch>
        </p:blipFill>
        <p:spPr>
          <a:xfrm>
            <a:off x="1544723" y="8174234"/>
            <a:ext cx="97872" cy="116943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" name="object 41"/>
          <p:cNvPicPr/>
          <p:nvPr/>
        </p:nvPicPr>
        <p:blipFill>
          <a:blip r:embed="rId6"/>
          <a:stretch>
            <a:fillRect/>
          </a:stretch>
        </p:blipFill>
        <p:spPr>
          <a:xfrm>
            <a:off x="1678577" y="8174234"/>
            <a:ext cx="100751" cy="118742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CustomShape 2"/>
          <p:cNvSpPr/>
          <p:nvPr/>
        </p:nvSpPr>
        <p:spPr>
          <a:xfrm>
            <a:off x="3947131" y="219721"/>
            <a:ext cx="3488885" cy="97107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2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МЕРОПРИЯТИЯ </a:t>
            </a:r>
            <a:endParaRPr lang="ru-RU" sz="2400" b="1" u="none" strike="noStrike" dirty="0">
              <a:solidFill>
                <a:srgbClr val="FFFFFF"/>
              </a:solidFill>
              <a:effectLst/>
              <a:uFillTx/>
              <a:latin typeface="Calibri"/>
              <a:ea typeface="DejaVu Sans" panose="020B0606030804020204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 </a:t>
            </a:r>
            <a:r>
              <a:rPr lang="ru-RU" sz="2400" b="1" u="none" strike="noStrike" dirty="0" smtClean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НОЯБРЬ  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2026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CustomShape 3"/>
          <p:cNvSpPr/>
          <p:nvPr/>
        </p:nvSpPr>
        <p:spPr>
          <a:xfrm>
            <a:off x="6120241" y="8782336"/>
            <a:ext cx="980520" cy="75059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03" rIns="0" bIns="0" anchor="t">
            <a:noAutofit/>
          </a:bodyPr>
          <a:lstStyle/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Отделение Фонда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и социального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страхования РФ 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по Оренбургской области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" name="object 49"/>
          <p:cNvPicPr/>
          <p:nvPr/>
        </p:nvPicPr>
        <p:blipFill>
          <a:blip r:embed="rId7"/>
          <a:stretch>
            <a:fillRect/>
          </a:stretch>
        </p:blipFill>
        <p:spPr>
          <a:xfrm>
            <a:off x="443303" y="809003"/>
            <a:ext cx="826875" cy="944537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CustomShape 5"/>
          <p:cNvSpPr/>
          <p:nvPr/>
        </p:nvSpPr>
        <p:spPr>
          <a:xfrm>
            <a:off x="1382802" y="676947"/>
            <a:ext cx="3396016" cy="11809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ЦЕНТР ОБЩЕНИЯ СОЦФОНДА</a:t>
            </a:r>
            <a:endParaRPr lang="ru-RU" b="0" u="none" strike="noStrike">
              <a:solidFill>
                <a:srgbClr val="000000"/>
              </a:solidFill>
              <a:effectLst/>
              <a:uFillTx/>
              <a:latin typeface="Times New Roman" panose="02020603050405020304"/>
              <a:ea typeface="DejaVu Sans" panose="020B0606030804020204"/>
            </a:endParaRPr>
          </a:p>
          <a:p>
            <a:pPr defTabSz="914400">
              <a:lnSpc>
                <a:spcPct val="100000"/>
              </a:lnSpc>
            </a:pP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«</a:t>
            </a:r>
            <a:r>
              <a:rPr lang="ru-RU" b="1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СТАЛЬНОЕ ДОЛГОЛЕТИЕ</a:t>
            </a: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» г. Новотроицк</a:t>
            </a:r>
            <a:endParaRPr lang="ru-RU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CustomShape 6"/>
          <p:cNvSpPr/>
          <p:nvPr/>
        </p:nvSpPr>
        <p:spPr>
          <a:xfrm>
            <a:off x="111860" y="7621301"/>
            <a:ext cx="7329968" cy="2906540"/>
          </a:xfrm>
          <a:custGeom>
            <a:avLst/>
            <a:gdLst>
              <a:gd name="textAreaLeft" fmla="*/ 0 w 7333560"/>
              <a:gd name="textAreaRight" fmla="*/ 7337880 w 7333560"/>
              <a:gd name="textAreaTop" fmla="*/ 0 h 3130920"/>
              <a:gd name="textAreaBottom" fmla="*/ 3135240 h 31309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>
              <a:lnSpc>
                <a:spcPct val="100000"/>
              </a:lnSpc>
            </a:pPr>
            <a:endParaRPr lang="ru-RU" b="0" u="none" strike="noStrike">
              <a:solidFill>
                <a:srgbClr val="FFFFFF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sp>
        <p:nvSpPr>
          <p:cNvPr id="61" name="CustomShape 7"/>
          <p:cNvSpPr/>
          <p:nvPr/>
        </p:nvSpPr>
        <p:spPr>
          <a:xfrm>
            <a:off x="2452438" y="7537051"/>
            <a:ext cx="3725624" cy="89300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593" rIns="0" bIns="0" anchor="t">
            <a:noAutofit/>
          </a:bodyPr>
          <a:lstStyle/>
          <a:p>
            <a:pPr marL="12700" indent="1948815" defTabSz="914400">
              <a:lnSpc>
                <a:spcPct val="112000"/>
              </a:lnSpc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Время</a:t>
            </a:r>
            <a:r>
              <a:rPr lang="ru-RU" sz="1600" b="1" u="none" strike="noStrike" spc="-34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работы: Понедельник – четверг     </a:t>
            </a:r>
            <a:r>
              <a:rPr lang="ru-RU" sz="1600" b="1" u="none" strike="noStrike" dirty="0" smtClean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09:00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– 18:00                          Пятница - 09:00 – 16:45</a:t>
            </a: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" name="Рисунок 1"/>
          <p:cNvPicPr/>
          <p:nvPr/>
        </p:nvPicPr>
        <p:blipFill>
          <a:blip r:embed="rId8"/>
          <a:stretch>
            <a:fillRect/>
          </a:stretch>
        </p:blipFill>
        <p:spPr>
          <a:xfrm>
            <a:off x="6296555" y="8251236"/>
            <a:ext cx="804206" cy="80420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" name="object 48"/>
          <p:cNvPicPr/>
          <p:nvPr/>
        </p:nvPicPr>
        <p:blipFill>
          <a:blip r:embed="rId9"/>
          <a:stretch>
            <a:fillRect/>
          </a:stretch>
        </p:blipFill>
        <p:spPr>
          <a:xfrm>
            <a:off x="6404142" y="8434026"/>
            <a:ext cx="589031" cy="504113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" name="CustomShape 8"/>
          <p:cNvSpPr/>
          <p:nvPr/>
        </p:nvSpPr>
        <p:spPr>
          <a:xfrm>
            <a:off x="210137" y="8844109"/>
            <a:ext cx="5499185" cy="18992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514" rIns="0" bIns="0" anchor="t">
            <a:noAutofit/>
          </a:bodyPr>
          <a:lstStyle/>
          <a:p>
            <a:pPr marL="12700" defTabSz="914400">
              <a:lnSpc>
                <a:spcPct val="75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ПРИХОДИТЕ, МЫ</a:t>
            </a:r>
            <a:r>
              <a:rPr lang="ru-RU" sz="2400" b="1" u="none" strike="noStrike" spc="-105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ВАС</a:t>
            </a:r>
            <a:r>
              <a:rPr lang="ru-RU" sz="2400" b="1" u="none" strike="noStrike" spc="-105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ЖДЕМ!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Наши</a:t>
            </a:r>
            <a:r>
              <a:rPr lang="ru-RU" b="0" u="none" strike="noStrike" spc="-3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контакты: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Адрес: </a:t>
            </a:r>
            <a:r>
              <a:rPr lang="ru-RU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г.Новотроицк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, </a:t>
            </a:r>
            <a:r>
              <a:rPr lang="ru-RU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ул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, Ломоносова, дом 1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Контактный номер: 8 961-901-44-69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Руководитель клиентской службы         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Елена Александровна Батурина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" name="Рисунок 7"/>
          <p:cNvPicPr/>
          <p:nvPr/>
        </p:nvPicPr>
        <p:blipFill>
          <a:blip r:embed="rId10"/>
          <a:stretch>
            <a:fillRect/>
          </a:stretch>
        </p:blipFill>
        <p:spPr>
          <a:xfrm>
            <a:off x="6150106" y="9572508"/>
            <a:ext cx="849544" cy="849544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6" name="Table 1"/>
          <p:cNvGraphicFramePr/>
          <p:nvPr/>
        </p:nvGraphicFramePr>
        <p:xfrm>
          <a:off x="351618" y="1810229"/>
          <a:ext cx="6849110" cy="5528945"/>
        </p:xfrm>
        <a:graphic>
          <a:graphicData uri="http://schemas.openxmlformats.org/drawingml/2006/table">
            <a:tbl>
              <a:tblPr/>
              <a:tblGrid>
                <a:gridCol w="943610"/>
                <a:gridCol w="4654550"/>
                <a:gridCol w="1250950"/>
              </a:tblGrid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174688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03.11</a:t>
                      </a:r>
                      <a:endParaRPr lang="ru-RU" sz="1400" b="1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Гимнастика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«Сели - встали, сели - встали!»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(П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роводит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активист Центра А.И.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Беднова)</a:t>
                      </a: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     Всероссийская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общественная организация «Русское географическое общество». Просмотр  видеофильма. (Проводит ст.инспектор С.П. 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Киселева)</a:t>
                      </a:r>
                      <a:endParaRPr lang="ru-RU" sz="1400" dirty="0" smtClean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spc="-1" dirty="0" smtClean="0">
                          <a:solidFill>
                            <a:schemeClr val="dk1"/>
                          </a:solidFill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   РО Знание Лекция «Мы - Россия: Истоки и горизонты единства народов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27381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05.11</a:t>
                      </a:r>
                      <a:endParaRPr lang="ru-RU" sz="1400" b="1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 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Нейрогимнастика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«Ума палата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» проводит 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ст. </a:t>
                      </a:r>
                      <a:r>
                        <a:rPr lang="ru-RU" sz="1400" spc="-1" dirty="0" smtClean="0">
                          <a:solidFill>
                            <a:srgbClr val="231F20"/>
                          </a:solidFill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инспектор С.П.Киселева</a:t>
                      </a:r>
                      <a:endParaRPr lang="ru-RU" sz="1400" spc="-1" dirty="0" smtClean="0">
                        <a:solidFill>
                          <a:srgbClr val="231F20"/>
                        </a:solidFill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   Консультация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«МАКС без сложностей: разбираемся вместе»  </a:t>
                      </a:r>
                      <a:endParaRPr lang="ru-RU" sz="1400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(П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роводит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инспектор И.Г. Чайковская)</a:t>
                      </a:r>
                      <a:endParaRPr lang="ru-RU" sz="1400" b="0" u="none" strike="noStrike" dirty="0" smtClean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5055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06.11</a:t>
                      </a:r>
                      <a:endParaRPr lang="ru-RU" sz="1400" b="1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altLang="en-US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День народного единства. Мини - спектакль «Все сказки учат одному» кукольного театра «Счастье в руках» посетителей Центра общения Соцфонда  для слабовидящих воспитанников «ГБОУ СК школа-интернат» (в рамках года Единства народов России)</a:t>
                      </a: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object 33"/>
          <p:cNvPicPr/>
          <p:nvPr/>
        </p:nvPicPr>
        <p:blipFill>
          <a:blip r:embed="rId1"/>
          <a:stretch>
            <a:fillRect/>
          </a:stretch>
        </p:blipFill>
        <p:spPr>
          <a:xfrm>
            <a:off x="3420397" y="108066"/>
            <a:ext cx="4015719" cy="138761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object 36"/>
          <p:cNvPicPr/>
          <p:nvPr/>
        </p:nvPicPr>
        <p:blipFill>
          <a:blip r:embed="rId2"/>
          <a:stretch>
            <a:fillRect/>
          </a:stretch>
        </p:blipFill>
        <p:spPr>
          <a:xfrm>
            <a:off x="644084" y="8172434"/>
            <a:ext cx="91035" cy="12054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CustomShape 1"/>
          <p:cNvSpPr/>
          <p:nvPr/>
        </p:nvSpPr>
        <p:spPr>
          <a:xfrm>
            <a:off x="771102" y="8174234"/>
            <a:ext cx="82400" cy="117303"/>
          </a:xfrm>
          <a:custGeom>
            <a:avLst/>
            <a:gdLst>
              <a:gd name="textAreaLeft" fmla="*/ 0 w 82440"/>
              <a:gd name="textAreaRight" fmla="*/ 86760 w 82440"/>
              <a:gd name="textAreaTop" fmla="*/ 0 h 117360"/>
              <a:gd name="textAreaBottom" fmla="*/ 121680 h 1173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>
              <a:lnSpc>
                <a:spcPct val="100000"/>
              </a:lnSpc>
            </a:pPr>
            <a:endParaRPr lang="ru-RU" b="0" u="none" strike="noStrike">
              <a:solidFill>
                <a:srgbClr val="000000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pic>
        <p:nvPicPr>
          <p:cNvPr id="52" name="object 38"/>
          <p:cNvPicPr/>
          <p:nvPr/>
        </p:nvPicPr>
        <p:blipFill>
          <a:blip r:embed="rId3"/>
          <a:stretch>
            <a:fillRect/>
          </a:stretch>
        </p:blipFill>
        <p:spPr>
          <a:xfrm>
            <a:off x="888405" y="8172434"/>
            <a:ext cx="279943" cy="12054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object 39"/>
          <p:cNvPicPr/>
          <p:nvPr/>
        </p:nvPicPr>
        <p:blipFill>
          <a:blip r:embed="rId4"/>
          <a:stretch>
            <a:fillRect/>
          </a:stretch>
        </p:blipFill>
        <p:spPr>
          <a:xfrm>
            <a:off x="1201091" y="8172434"/>
            <a:ext cx="306930" cy="12054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object 40"/>
          <p:cNvPicPr/>
          <p:nvPr/>
        </p:nvPicPr>
        <p:blipFill>
          <a:blip r:embed="rId5"/>
          <a:stretch>
            <a:fillRect/>
          </a:stretch>
        </p:blipFill>
        <p:spPr>
          <a:xfrm>
            <a:off x="1544723" y="8174234"/>
            <a:ext cx="97872" cy="116943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" name="object 41"/>
          <p:cNvPicPr/>
          <p:nvPr/>
        </p:nvPicPr>
        <p:blipFill>
          <a:blip r:embed="rId6"/>
          <a:stretch>
            <a:fillRect/>
          </a:stretch>
        </p:blipFill>
        <p:spPr>
          <a:xfrm>
            <a:off x="1678577" y="8174234"/>
            <a:ext cx="100751" cy="118742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CustomShape 2"/>
          <p:cNvSpPr/>
          <p:nvPr/>
        </p:nvSpPr>
        <p:spPr>
          <a:xfrm>
            <a:off x="3947131" y="219721"/>
            <a:ext cx="3488885" cy="97107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2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МЕРОПРИЯТИЯ </a:t>
            </a:r>
            <a:endParaRPr lang="ru-RU" sz="2400" b="1" u="none" strike="noStrike" dirty="0">
              <a:solidFill>
                <a:srgbClr val="FFFFFF"/>
              </a:solidFill>
              <a:effectLst/>
              <a:uFillTx/>
              <a:latin typeface="Calibri"/>
              <a:ea typeface="DejaVu Sans" panose="020B0606030804020204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 </a:t>
            </a:r>
            <a:r>
              <a:rPr lang="ru-RU" sz="2400" b="1" u="none" strike="noStrike" dirty="0" smtClean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НОЯБРЬ  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2026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CustomShape 3"/>
          <p:cNvSpPr/>
          <p:nvPr/>
        </p:nvSpPr>
        <p:spPr>
          <a:xfrm>
            <a:off x="6120241" y="8782336"/>
            <a:ext cx="980520" cy="75059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03" rIns="0" bIns="0" anchor="t">
            <a:noAutofit/>
          </a:bodyPr>
          <a:lstStyle/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Отделение Фонда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и социального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страхования РФ 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по Оренбургской области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" name="object 49"/>
          <p:cNvPicPr/>
          <p:nvPr/>
        </p:nvPicPr>
        <p:blipFill>
          <a:blip r:embed="rId7"/>
          <a:stretch>
            <a:fillRect/>
          </a:stretch>
        </p:blipFill>
        <p:spPr>
          <a:xfrm>
            <a:off x="443303" y="809003"/>
            <a:ext cx="826875" cy="944537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CustomShape 5"/>
          <p:cNvSpPr/>
          <p:nvPr/>
        </p:nvSpPr>
        <p:spPr>
          <a:xfrm>
            <a:off x="1382802" y="676947"/>
            <a:ext cx="3396016" cy="11809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ЦЕНТР ОБЩЕНИЯ СОЦФОНДА</a:t>
            </a:r>
            <a:endParaRPr lang="ru-RU" b="0" u="none" strike="noStrike">
              <a:solidFill>
                <a:srgbClr val="000000"/>
              </a:solidFill>
              <a:effectLst/>
              <a:uFillTx/>
              <a:latin typeface="Times New Roman" panose="02020603050405020304"/>
              <a:ea typeface="DejaVu Sans" panose="020B0606030804020204"/>
            </a:endParaRPr>
          </a:p>
          <a:p>
            <a:pPr defTabSz="914400">
              <a:lnSpc>
                <a:spcPct val="100000"/>
              </a:lnSpc>
            </a:pP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«</a:t>
            </a:r>
            <a:r>
              <a:rPr lang="ru-RU" b="1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СТАЛЬНОЕ ДОЛГОЛЕТИЕ</a:t>
            </a: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» г. Новотроицк</a:t>
            </a:r>
            <a:endParaRPr lang="ru-RU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CustomShape 6"/>
          <p:cNvSpPr/>
          <p:nvPr/>
        </p:nvSpPr>
        <p:spPr>
          <a:xfrm>
            <a:off x="111860" y="7621301"/>
            <a:ext cx="7329968" cy="2906540"/>
          </a:xfrm>
          <a:custGeom>
            <a:avLst/>
            <a:gdLst>
              <a:gd name="textAreaLeft" fmla="*/ 0 w 7333560"/>
              <a:gd name="textAreaRight" fmla="*/ 7337880 w 7333560"/>
              <a:gd name="textAreaTop" fmla="*/ 0 h 3130920"/>
              <a:gd name="textAreaBottom" fmla="*/ 3135240 h 31309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>
              <a:lnSpc>
                <a:spcPct val="100000"/>
              </a:lnSpc>
            </a:pPr>
            <a:endParaRPr lang="ru-RU" b="0" u="none" strike="noStrike">
              <a:solidFill>
                <a:srgbClr val="FFFFFF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sp>
        <p:nvSpPr>
          <p:cNvPr id="61" name="CustomShape 7"/>
          <p:cNvSpPr/>
          <p:nvPr/>
        </p:nvSpPr>
        <p:spPr>
          <a:xfrm>
            <a:off x="2452438" y="7537051"/>
            <a:ext cx="3725624" cy="89300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593" rIns="0" bIns="0" anchor="t">
            <a:noAutofit/>
          </a:bodyPr>
          <a:lstStyle/>
          <a:p>
            <a:pPr marL="12700" indent="1948815" defTabSz="914400">
              <a:lnSpc>
                <a:spcPct val="112000"/>
              </a:lnSpc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Время</a:t>
            </a:r>
            <a:r>
              <a:rPr lang="ru-RU" sz="1600" b="1" u="none" strike="noStrike" spc="-34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работы: Понедельник – четверг     </a:t>
            </a:r>
            <a:r>
              <a:rPr lang="ru-RU" sz="1600" b="1" u="none" strike="noStrike" dirty="0" smtClean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09:00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– 18:00                          Пятница - 09:00 – 16:45</a:t>
            </a: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" name="Рисунок 1"/>
          <p:cNvPicPr/>
          <p:nvPr/>
        </p:nvPicPr>
        <p:blipFill>
          <a:blip r:embed="rId8"/>
          <a:stretch>
            <a:fillRect/>
          </a:stretch>
        </p:blipFill>
        <p:spPr>
          <a:xfrm>
            <a:off x="6296555" y="8251236"/>
            <a:ext cx="804206" cy="80420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" name="object 48"/>
          <p:cNvPicPr/>
          <p:nvPr/>
        </p:nvPicPr>
        <p:blipFill>
          <a:blip r:embed="rId9"/>
          <a:stretch>
            <a:fillRect/>
          </a:stretch>
        </p:blipFill>
        <p:spPr>
          <a:xfrm>
            <a:off x="6404142" y="8434026"/>
            <a:ext cx="589031" cy="504113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" name="CustomShape 8"/>
          <p:cNvSpPr/>
          <p:nvPr/>
        </p:nvSpPr>
        <p:spPr>
          <a:xfrm>
            <a:off x="210137" y="8844109"/>
            <a:ext cx="5499185" cy="18992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514" rIns="0" bIns="0" anchor="t">
            <a:noAutofit/>
          </a:bodyPr>
          <a:lstStyle/>
          <a:p>
            <a:pPr marL="12700" defTabSz="914400">
              <a:lnSpc>
                <a:spcPct val="75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ПРИХОДИТЕ, МЫ</a:t>
            </a:r>
            <a:r>
              <a:rPr lang="ru-RU" sz="2400" b="1" u="none" strike="noStrike" spc="-105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ВАС</a:t>
            </a:r>
            <a:r>
              <a:rPr lang="ru-RU" sz="2400" b="1" u="none" strike="noStrike" spc="-105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ЖДЕМ!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Наши</a:t>
            </a:r>
            <a:r>
              <a:rPr lang="ru-RU" b="0" u="none" strike="noStrike" spc="-3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контакты: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Адрес: </a:t>
            </a:r>
            <a:r>
              <a:rPr lang="ru-RU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г.Новотроицк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, </a:t>
            </a:r>
            <a:r>
              <a:rPr lang="ru-RU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ул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, Ломоносова, дом 1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Контактный номер: 8 961-901-44-69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Руководитель клиентской службы         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Елена Александровна Батурина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" name="Рисунок 7"/>
          <p:cNvPicPr/>
          <p:nvPr/>
        </p:nvPicPr>
        <p:blipFill>
          <a:blip r:embed="rId10"/>
          <a:stretch>
            <a:fillRect/>
          </a:stretch>
        </p:blipFill>
        <p:spPr>
          <a:xfrm>
            <a:off x="6150106" y="9572508"/>
            <a:ext cx="849544" cy="849544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6" name="Table 1"/>
          <p:cNvGraphicFramePr/>
          <p:nvPr/>
        </p:nvGraphicFramePr>
        <p:xfrm>
          <a:off x="351618" y="1856584"/>
          <a:ext cx="6849110" cy="5083810"/>
        </p:xfrm>
        <a:graphic>
          <a:graphicData uri="http://schemas.openxmlformats.org/drawingml/2006/table">
            <a:tbl>
              <a:tblPr/>
              <a:tblGrid>
                <a:gridCol w="943610"/>
                <a:gridCol w="4654550"/>
                <a:gridCol w="1250950"/>
              </a:tblGrid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137160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09.11</a:t>
                      </a:r>
                      <a:endParaRPr lang="ru-RU" sz="1400" b="1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Книжный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обзор «Образ матери в литературе». </a:t>
                      </a:r>
                      <a:endParaRPr lang="ru-RU" sz="1400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(Проводит специалист Центральной библиотеки им. </a:t>
                      </a:r>
                      <a:r>
                        <a:rPr lang="ru-RU" sz="1400" dirty="0" err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М.Горького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- </a:t>
                      </a:r>
                      <a:r>
                        <a:rPr lang="ru-RU" sz="1400" dirty="0" err="1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Е.Н.Малкина)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27381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10.11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 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  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Гимнастика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«Сели - встали, сели - встали!»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(Проводит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активист Центра А.И.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Беднова)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   РО Знание Лекция «Служение Отечеству через профессиональное развитие: коллективный подход к раскрытию талантов»</a:t>
                      </a: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РО Знание Лекция «Профессиональное выгорание: что это такое и как с ним бороться»</a:t>
                      </a: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798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12.11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Нейрогимнастика «Ума палата». </a:t>
                      </a:r>
                      <a:endParaRPr lang="ru-RU" sz="1400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(Проводит ст.инспектор С.П.Киселева)</a:t>
                      </a: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  РО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Знание Лекция "Кино большой страны: искусство, которое объединяет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"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object 33"/>
          <p:cNvPicPr/>
          <p:nvPr/>
        </p:nvPicPr>
        <p:blipFill>
          <a:blip r:embed="rId1"/>
          <a:stretch>
            <a:fillRect/>
          </a:stretch>
        </p:blipFill>
        <p:spPr>
          <a:xfrm>
            <a:off x="3420397" y="108066"/>
            <a:ext cx="4015719" cy="138761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object 36"/>
          <p:cNvPicPr/>
          <p:nvPr/>
        </p:nvPicPr>
        <p:blipFill>
          <a:blip r:embed="rId2"/>
          <a:stretch>
            <a:fillRect/>
          </a:stretch>
        </p:blipFill>
        <p:spPr>
          <a:xfrm>
            <a:off x="644084" y="8172434"/>
            <a:ext cx="91035" cy="12054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CustomShape 1"/>
          <p:cNvSpPr/>
          <p:nvPr/>
        </p:nvSpPr>
        <p:spPr>
          <a:xfrm>
            <a:off x="771102" y="8174234"/>
            <a:ext cx="82400" cy="117303"/>
          </a:xfrm>
          <a:custGeom>
            <a:avLst/>
            <a:gdLst>
              <a:gd name="textAreaLeft" fmla="*/ 0 w 82440"/>
              <a:gd name="textAreaRight" fmla="*/ 86760 w 82440"/>
              <a:gd name="textAreaTop" fmla="*/ 0 h 117360"/>
              <a:gd name="textAreaBottom" fmla="*/ 121680 h 1173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>
              <a:lnSpc>
                <a:spcPct val="100000"/>
              </a:lnSpc>
            </a:pPr>
            <a:endParaRPr lang="ru-RU" b="0" u="none" strike="noStrike">
              <a:solidFill>
                <a:srgbClr val="000000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pic>
        <p:nvPicPr>
          <p:cNvPr id="52" name="object 38"/>
          <p:cNvPicPr/>
          <p:nvPr/>
        </p:nvPicPr>
        <p:blipFill>
          <a:blip r:embed="rId3"/>
          <a:stretch>
            <a:fillRect/>
          </a:stretch>
        </p:blipFill>
        <p:spPr>
          <a:xfrm>
            <a:off x="888405" y="8172434"/>
            <a:ext cx="279943" cy="12054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object 39"/>
          <p:cNvPicPr/>
          <p:nvPr/>
        </p:nvPicPr>
        <p:blipFill>
          <a:blip r:embed="rId4"/>
          <a:stretch>
            <a:fillRect/>
          </a:stretch>
        </p:blipFill>
        <p:spPr>
          <a:xfrm>
            <a:off x="1201091" y="8172434"/>
            <a:ext cx="306930" cy="12054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object 40"/>
          <p:cNvPicPr/>
          <p:nvPr/>
        </p:nvPicPr>
        <p:blipFill>
          <a:blip r:embed="rId5"/>
          <a:stretch>
            <a:fillRect/>
          </a:stretch>
        </p:blipFill>
        <p:spPr>
          <a:xfrm>
            <a:off x="1544723" y="8174234"/>
            <a:ext cx="97872" cy="116943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" name="object 41"/>
          <p:cNvPicPr/>
          <p:nvPr/>
        </p:nvPicPr>
        <p:blipFill>
          <a:blip r:embed="rId6"/>
          <a:stretch>
            <a:fillRect/>
          </a:stretch>
        </p:blipFill>
        <p:spPr>
          <a:xfrm>
            <a:off x="1678577" y="8174234"/>
            <a:ext cx="100751" cy="118742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CustomShape 2"/>
          <p:cNvSpPr/>
          <p:nvPr/>
        </p:nvSpPr>
        <p:spPr>
          <a:xfrm>
            <a:off x="3947131" y="219721"/>
            <a:ext cx="3488885" cy="97107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2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МЕРОПРИЯТИЯ </a:t>
            </a:r>
            <a:endParaRPr lang="ru-RU" sz="2400" b="1" u="none" strike="noStrike" dirty="0">
              <a:solidFill>
                <a:srgbClr val="FFFFFF"/>
              </a:solidFill>
              <a:effectLst/>
              <a:uFillTx/>
              <a:latin typeface="Calibri"/>
              <a:ea typeface="DejaVu Sans" panose="020B0606030804020204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 </a:t>
            </a:r>
            <a:r>
              <a:rPr lang="ru-RU" sz="2400" b="1" u="none" strike="noStrike" dirty="0" smtClean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НОЯБРЬ  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2026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CustomShape 3"/>
          <p:cNvSpPr/>
          <p:nvPr/>
        </p:nvSpPr>
        <p:spPr>
          <a:xfrm>
            <a:off x="6120241" y="8782336"/>
            <a:ext cx="980520" cy="75059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03" rIns="0" bIns="0" anchor="t">
            <a:noAutofit/>
          </a:bodyPr>
          <a:lstStyle/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Отделение Фонда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и социального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страхования РФ 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по Оренбургской области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" name="object 49"/>
          <p:cNvPicPr/>
          <p:nvPr/>
        </p:nvPicPr>
        <p:blipFill>
          <a:blip r:embed="rId7"/>
          <a:stretch>
            <a:fillRect/>
          </a:stretch>
        </p:blipFill>
        <p:spPr>
          <a:xfrm>
            <a:off x="443303" y="809003"/>
            <a:ext cx="826875" cy="944537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CustomShape 5"/>
          <p:cNvSpPr/>
          <p:nvPr/>
        </p:nvSpPr>
        <p:spPr>
          <a:xfrm>
            <a:off x="1382802" y="676947"/>
            <a:ext cx="3396016" cy="11809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ЦЕНТР ОБЩЕНИЯ СОЦФОНДА</a:t>
            </a:r>
            <a:endParaRPr lang="ru-RU" b="0" u="none" strike="noStrike">
              <a:solidFill>
                <a:srgbClr val="000000"/>
              </a:solidFill>
              <a:effectLst/>
              <a:uFillTx/>
              <a:latin typeface="Times New Roman" panose="02020603050405020304"/>
              <a:ea typeface="DejaVu Sans" panose="020B0606030804020204"/>
            </a:endParaRPr>
          </a:p>
          <a:p>
            <a:pPr defTabSz="914400">
              <a:lnSpc>
                <a:spcPct val="100000"/>
              </a:lnSpc>
            </a:pP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«</a:t>
            </a:r>
            <a:r>
              <a:rPr lang="ru-RU" b="1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СТАЛЬНОЕ ДОЛГОЛЕТИЕ</a:t>
            </a: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» г. Новотроицк</a:t>
            </a:r>
            <a:endParaRPr lang="ru-RU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CustomShape 6"/>
          <p:cNvSpPr/>
          <p:nvPr/>
        </p:nvSpPr>
        <p:spPr>
          <a:xfrm>
            <a:off x="111860" y="7621301"/>
            <a:ext cx="7329968" cy="2906540"/>
          </a:xfrm>
          <a:custGeom>
            <a:avLst/>
            <a:gdLst>
              <a:gd name="textAreaLeft" fmla="*/ 0 w 7333560"/>
              <a:gd name="textAreaRight" fmla="*/ 7337880 w 7333560"/>
              <a:gd name="textAreaTop" fmla="*/ 0 h 3130920"/>
              <a:gd name="textAreaBottom" fmla="*/ 3135240 h 31309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>
              <a:lnSpc>
                <a:spcPct val="100000"/>
              </a:lnSpc>
            </a:pPr>
            <a:endParaRPr lang="ru-RU" b="0" u="none" strike="noStrike">
              <a:solidFill>
                <a:srgbClr val="FFFFFF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sp>
        <p:nvSpPr>
          <p:cNvPr id="61" name="CustomShape 7"/>
          <p:cNvSpPr/>
          <p:nvPr/>
        </p:nvSpPr>
        <p:spPr>
          <a:xfrm>
            <a:off x="2580755" y="7536936"/>
            <a:ext cx="3597417" cy="89315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593" rIns="0" bIns="0" anchor="t">
            <a:noAutofit/>
          </a:bodyPr>
          <a:lstStyle/>
          <a:p>
            <a:pPr marL="12700" indent="1948815" defTabSz="914400">
              <a:lnSpc>
                <a:spcPct val="112000"/>
              </a:lnSpc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Время</a:t>
            </a:r>
            <a:r>
              <a:rPr lang="ru-RU" sz="1600" b="1" u="none" strike="noStrike" spc="-34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работы: Понедельник – четверг     </a:t>
            </a:r>
            <a:r>
              <a:rPr lang="ru-RU" sz="1600" b="1" u="none" strike="noStrike" dirty="0" smtClean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09:00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– 18:00                          Пятница - 09:00 – 16:45</a:t>
            </a: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" name="Рисунок 1"/>
          <p:cNvPicPr/>
          <p:nvPr/>
        </p:nvPicPr>
        <p:blipFill>
          <a:blip r:embed="rId8"/>
          <a:stretch>
            <a:fillRect/>
          </a:stretch>
        </p:blipFill>
        <p:spPr>
          <a:xfrm>
            <a:off x="6296555" y="8251236"/>
            <a:ext cx="804206" cy="80420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" name="object 48"/>
          <p:cNvPicPr/>
          <p:nvPr/>
        </p:nvPicPr>
        <p:blipFill>
          <a:blip r:embed="rId9"/>
          <a:stretch>
            <a:fillRect/>
          </a:stretch>
        </p:blipFill>
        <p:spPr>
          <a:xfrm>
            <a:off x="6404142" y="8434026"/>
            <a:ext cx="589031" cy="504113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" name="CustomShape 8"/>
          <p:cNvSpPr/>
          <p:nvPr/>
        </p:nvSpPr>
        <p:spPr>
          <a:xfrm>
            <a:off x="210137" y="8844109"/>
            <a:ext cx="5499185" cy="18992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514" rIns="0" bIns="0" anchor="t">
            <a:noAutofit/>
          </a:bodyPr>
          <a:lstStyle/>
          <a:p>
            <a:pPr marL="12700" defTabSz="914400">
              <a:lnSpc>
                <a:spcPct val="75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ПРИХОДИТЕ, МЫ</a:t>
            </a:r>
            <a:r>
              <a:rPr lang="ru-RU" sz="2400" b="1" u="none" strike="noStrike" spc="-105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ВАС</a:t>
            </a:r>
            <a:r>
              <a:rPr lang="ru-RU" sz="2400" b="1" u="none" strike="noStrike" spc="-105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ЖДЕМ!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Наши</a:t>
            </a:r>
            <a:r>
              <a:rPr lang="ru-RU" b="0" u="none" strike="noStrike" spc="-3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контакты: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Адрес: </a:t>
            </a:r>
            <a:r>
              <a:rPr lang="ru-RU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г.Новотроицк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, </a:t>
            </a:r>
            <a:r>
              <a:rPr lang="ru-RU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ул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, Ломоносова, дом 1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Контактный номер: 8 961-901-44-69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Руководитель клиентской службы         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Елена Александровна Батурина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" name="Рисунок 7"/>
          <p:cNvPicPr/>
          <p:nvPr/>
        </p:nvPicPr>
        <p:blipFill>
          <a:blip r:embed="rId10"/>
          <a:stretch>
            <a:fillRect/>
          </a:stretch>
        </p:blipFill>
        <p:spPr>
          <a:xfrm>
            <a:off x="6150106" y="9572508"/>
            <a:ext cx="849544" cy="849544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6" name="Table 1"/>
          <p:cNvGraphicFramePr/>
          <p:nvPr/>
        </p:nvGraphicFramePr>
        <p:xfrm>
          <a:off x="351618" y="1856584"/>
          <a:ext cx="6849110" cy="5308600"/>
        </p:xfrm>
        <a:graphic>
          <a:graphicData uri="http://schemas.openxmlformats.org/drawingml/2006/table">
            <a:tbl>
              <a:tblPr/>
              <a:tblGrid>
                <a:gridCol w="943610"/>
                <a:gridCol w="4654550"/>
                <a:gridCol w="1250950"/>
              </a:tblGrid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124904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13.11</a:t>
                      </a:r>
                      <a:endParaRPr lang="ru-RU" sz="1400" b="1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Помощь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СВО «Сталиночки - солдатам!»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(Проводит активист Центра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Н.А. </a:t>
                      </a:r>
                      <a:r>
                        <a:rPr lang="ru-RU" sz="1400" dirty="0" err="1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Потехенченко)</a:t>
                      </a:r>
                      <a:endParaRPr lang="ru-RU" sz="1400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20116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16.11</a:t>
                      </a:r>
                      <a:endParaRPr lang="ru-RU" sz="1400" b="1" u="none" strike="noStrike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 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Творческая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мастерская «Лоскутное чудо» мастерицы лоскутного шитья И.А.Зиновьевой. Мероприятие совместно с Движением Первых (в рамках Года единства народов России) </a:t>
                      </a:r>
                      <a:endParaRPr lang="ru-RU" sz="1400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(Проводит ст. инспектор </a:t>
                      </a:r>
                      <a:r>
                        <a:rPr lang="ru-RU" sz="1400" dirty="0" err="1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С.П.Киселева)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  </a:t>
                      </a:r>
                      <a:endParaRPr lang="ru-RU" sz="1400" dirty="0" smtClean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 Консультация «МАКС  без сложностей:разбираемся вместе»                   </a:t>
                      </a:r>
                      <a:endParaRPr lang="ru-RU" sz="1400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(Проводит ст. инспектор С.П. Киселева)</a:t>
                      </a:r>
                      <a:endParaRPr lang="ru-RU" sz="1400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4077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17.11</a:t>
                      </a:r>
                      <a:endParaRPr lang="ru-RU" sz="1400" b="1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Гимнастика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«Сели - встали, сели - встали!»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(Проводит активист Центра А.И. Беднова)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object 33"/>
          <p:cNvPicPr/>
          <p:nvPr/>
        </p:nvPicPr>
        <p:blipFill>
          <a:blip r:embed="rId1"/>
          <a:stretch>
            <a:fillRect/>
          </a:stretch>
        </p:blipFill>
        <p:spPr>
          <a:xfrm>
            <a:off x="3420397" y="108066"/>
            <a:ext cx="4015719" cy="138761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object 36"/>
          <p:cNvPicPr/>
          <p:nvPr/>
        </p:nvPicPr>
        <p:blipFill>
          <a:blip r:embed="rId2"/>
          <a:stretch>
            <a:fillRect/>
          </a:stretch>
        </p:blipFill>
        <p:spPr>
          <a:xfrm>
            <a:off x="644084" y="8172434"/>
            <a:ext cx="91035" cy="12054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CustomShape 1"/>
          <p:cNvSpPr/>
          <p:nvPr/>
        </p:nvSpPr>
        <p:spPr>
          <a:xfrm>
            <a:off x="771102" y="8174234"/>
            <a:ext cx="82400" cy="117303"/>
          </a:xfrm>
          <a:custGeom>
            <a:avLst/>
            <a:gdLst>
              <a:gd name="textAreaLeft" fmla="*/ 0 w 82440"/>
              <a:gd name="textAreaRight" fmla="*/ 86760 w 82440"/>
              <a:gd name="textAreaTop" fmla="*/ 0 h 117360"/>
              <a:gd name="textAreaBottom" fmla="*/ 121680 h 1173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>
              <a:lnSpc>
                <a:spcPct val="100000"/>
              </a:lnSpc>
            </a:pPr>
            <a:endParaRPr lang="ru-RU" b="0" u="none" strike="noStrike">
              <a:solidFill>
                <a:srgbClr val="000000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pic>
        <p:nvPicPr>
          <p:cNvPr id="52" name="object 38"/>
          <p:cNvPicPr/>
          <p:nvPr/>
        </p:nvPicPr>
        <p:blipFill>
          <a:blip r:embed="rId3"/>
          <a:stretch>
            <a:fillRect/>
          </a:stretch>
        </p:blipFill>
        <p:spPr>
          <a:xfrm>
            <a:off x="888405" y="8172434"/>
            <a:ext cx="279943" cy="12054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object 39"/>
          <p:cNvPicPr/>
          <p:nvPr/>
        </p:nvPicPr>
        <p:blipFill>
          <a:blip r:embed="rId4"/>
          <a:stretch>
            <a:fillRect/>
          </a:stretch>
        </p:blipFill>
        <p:spPr>
          <a:xfrm>
            <a:off x="1201091" y="8172434"/>
            <a:ext cx="306930" cy="12054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object 40"/>
          <p:cNvPicPr/>
          <p:nvPr/>
        </p:nvPicPr>
        <p:blipFill>
          <a:blip r:embed="rId5"/>
          <a:stretch>
            <a:fillRect/>
          </a:stretch>
        </p:blipFill>
        <p:spPr>
          <a:xfrm>
            <a:off x="1544723" y="8174234"/>
            <a:ext cx="97872" cy="116943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" name="object 41"/>
          <p:cNvPicPr/>
          <p:nvPr/>
        </p:nvPicPr>
        <p:blipFill>
          <a:blip r:embed="rId6"/>
          <a:stretch>
            <a:fillRect/>
          </a:stretch>
        </p:blipFill>
        <p:spPr>
          <a:xfrm>
            <a:off x="1678577" y="8174234"/>
            <a:ext cx="100751" cy="118742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CustomShape 2"/>
          <p:cNvSpPr/>
          <p:nvPr/>
        </p:nvSpPr>
        <p:spPr>
          <a:xfrm>
            <a:off x="3947131" y="219721"/>
            <a:ext cx="3488885" cy="97107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2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МЕРОПРИЯТИЯ </a:t>
            </a:r>
            <a:endParaRPr lang="ru-RU" sz="2400" b="1" u="none" strike="noStrike" dirty="0">
              <a:solidFill>
                <a:srgbClr val="FFFFFF"/>
              </a:solidFill>
              <a:effectLst/>
              <a:uFillTx/>
              <a:latin typeface="Calibri"/>
              <a:ea typeface="DejaVu Sans" panose="020B0606030804020204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 </a:t>
            </a:r>
            <a:r>
              <a:rPr lang="ru-RU" sz="2400" b="1" u="none" strike="noStrike" dirty="0" smtClean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НОЯБРЬ  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2026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CustomShape 3"/>
          <p:cNvSpPr/>
          <p:nvPr/>
        </p:nvSpPr>
        <p:spPr>
          <a:xfrm>
            <a:off x="6120241" y="8782336"/>
            <a:ext cx="980520" cy="75059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03" rIns="0" bIns="0" anchor="t">
            <a:noAutofit/>
          </a:bodyPr>
          <a:lstStyle/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Отделение Фонда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и социального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страхования РФ 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по Оренбургской области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" name="object 49"/>
          <p:cNvPicPr/>
          <p:nvPr/>
        </p:nvPicPr>
        <p:blipFill>
          <a:blip r:embed="rId7"/>
          <a:stretch>
            <a:fillRect/>
          </a:stretch>
        </p:blipFill>
        <p:spPr>
          <a:xfrm>
            <a:off x="443303" y="809003"/>
            <a:ext cx="826875" cy="944537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CustomShape 5"/>
          <p:cNvSpPr/>
          <p:nvPr/>
        </p:nvSpPr>
        <p:spPr>
          <a:xfrm>
            <a:off x="1382802" y="676947"/>
            <a:ext cx="3396016" cy="11809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ЦЕНТР ОБЩЕНИЯ СОЦФОНДА</a:t>
            </a:r>
            <a:endParaRPr lang="ru-RU" b="0" u="none" strike="noStrike">
              <a:solidFill>
                <a:srgbClr val="000000"/>
              </a:solidFill>
              <a:effectLst/>
              <a:uFillTx/>
              <a:latin typeface="Times New Roman" panose="02020603050405020304"/>
              <a:ea typeface="DejaVu Sans" panose="020B0606030804020204"/>
            </a:endParaRPr>
          </a:p>
          <a:p>
            <a:pPr defTabSz="914400">
              <a:lnSpc>
                <a:spcPct val="100000"/>
              </a:lnSpc>
            </a:pP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«</a:t>
            </a:r>
            <a:r>
              <a:rPr lang="ru-RU" b="1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СТАЛЬНОЕ ДОЛГОЛЕТИЕ</a:t>
            </a: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» г. Новотроицк</a:t>
            </a:r>
            <a:endParaRPr lang="ru-RU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CustomShape 6"/>
          <p:cNvSpPr/>
          <p:nvPr/>
        </p:nvSpPr>
        <p:spPr>
          <a:xfrm>
            <a:off x="111860" y="7621301"/>
            <a:ext cx="7329968" cy="2906540"/>
          </a:xfrm>
          <a:custGeom>
            <a:avLst/>
            <a:gdLst>
              <a:gd name="textAreaLeft" fmla="*/ 0 w 7333560"/>
              <a:gd name="textAreaRight" fmla="*/ 7337880 w 7333560"/>
              <a:gd name="textAreaTop" fmla="*/ 0 h 3130920"/>
              <a:gd name="textAreaBottom" fmla="*/ 3135240 h 31309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>
              <a:lnSpc>
                <a:spcPct val="100000"/>
              </a:lnSpc>
            </a:pPr>
            <a:endParaRPr lang="ru-RU" b="0" u="none" strike="noStrike">
              <a:solidFill>
                <a:srgbClr val="FFFFFF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sp>
        <p:nvSpPr>
          <p:cNvPr id="61" name="CustomShape 7"/>
          <p:cNvSpPr/>
          <p:nvPr/>
        </p:nvSpPr>
        <p:spPr>
          <a:xfrm>
            <a:off x="2452438" y="7537051"/>
            <a:ext cx="3725624" cy="89300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593" rIns="0" bIns="0" anchor="t">
            <a:noAutofit/>
          </a:bodyPr>
          <a:lstStyle/>
          <a:p>
            <a:pPr marL="12700" indent="1948815" defTabSz="914400">
              <a:lnSpc>
                <a:spcPct val="112000"/>
              </a:lnSpc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Время</a:t>
            </a:r>
            <a:r>
              <a:rPr lang="ru-RU" sz="1600" b="1" u="none" strike="noStrike" spc="-34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работы: Понедельник – четверг     </a:t>
            </a:r>
            <a:r>
              <a:rPr lang="ru-RU" sz="1600" b="1" u="none" strike="noStrike" dirty="0" smtClean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09:00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– 18:00                          Пятница - 09:00 – 16:45</a:t>
            </a: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" name="Рисунок 1"/>
          <p:cNvPicPr/>
          <p:nvPr/>
        </p:nvPicPr>
        <p:blipFill>
          <a:blip r:embed="rId8"/>
          <a:stretch>
            <a:fillRect/>
          </a:stretch>
        </p:blipFill>
        <p:spPr>
          <a:xfrm>
            <a:off x="6296555" y="8251236"/>
            <a:ext cx="804206" cy="80420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" name="object 48"/>
          <p:cNvPicPr/>
          <p:nvPr/>
        </p:nvPicPr>
        <p:blipFill>
          <a:blip r:embed="rId9"/>
          <a:stretch>
            <a:fillRect/>
          </a:stretch>
        </p:blipFill>
        <p:spPr>
          <a:xfrm>
            <a:off x="6404142" y="8434026"/>
            <a:ext cx="589031" cy="504113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" name="CustomShape 8"/>
          <p:cNvSpPr/>
          <p:nvPr/>
        </p:nvSpPr>
        <p:spPr>
          <a:xfrm>
            <a:off x="210137" y="8844109"/>
            <a:ext cx="5499185" cy="18992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514" rIns="0" bIns="0" anchor="t">
            <a:noAutofit/>
          </a:bodyPr>
          <a:lstStyle/>
          <a:p>
            <a:pPr marL="12700" defTabSz="914400">
              <a:lnSpc>
                <a:spcPct val="75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ПРИХОДИТЕ, МЫ</a:t>
            </a:r>
            <a:r>
              <a:rPr lang="ru-RU" sz="2400" b="1" u="none" strike="noStrike" spc="-105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ВАС</a:t>
            </a:r>
            <a:r>
              <a:rPr lang="ru-RU" sz="2400" b="1" u="none" strike="noStrike" spc="-105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ЖДЕМ!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Наши</a:t>
            </a:r>
            <a:r>
              <a:rPr lang="ru-RU" b="0" u="none" strike="noStrike" spc="-3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контакты: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Адрес: </a:t>
            </a:r>
            <a:r>
              <a:rPr lang="ru-RU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г.Новотроицк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, </a:t>
            </a:r>
            <a:r>
              <a:rPr lang="ru-RU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ул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, Ломоносова, дом 1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Контактный номер: 8 961-901-44-69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Руководитель клиентской службы         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Елена Александровна Батурина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" name="Рисунок 7"/>
          <p:cNvPicPr/>
          <p:nvPr/>
        </p:nvPicPr>
        <p:blipFill>
          <a:blip r:embed="rId10"/>
          <a:stretch>
            <a:fillRect/>
          </a:stretch>
        </p:blipFill>
        <p:spPr>
          <a:xfrm>
            <a:off x="6150106" y="9572508"/>
            <a:ext cx="849544" cy="849544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6" name="Table 1"/>
          <p:cNvGraphicFramePr/>
          <p:nvPr/>
        </p:nvGraphicFramePr>
        <p:xfrm>
          <a:off x="351618" y="1856584"/>
          <a:ext cx="6849110" cy="5464175"/>
        </p:xfrm>
        <a:graphic>
          <a:graphicData uri="http://schemas.openxmlformats.org/drawingml/2006/table">
            <a:tbl>
              <a:tblPr/>
              <a:tblGrid>
                <a:gridCol w="943610"/>
                <a:gridCol w="4654550"/>
                <a:gridCol w="1250950"/>
              </a:tblGrid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124904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19.11</a:t>
                      </a:r>
                      <a:endParaRPr lang="ru-RU" sz="1400" b="1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Всемирный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день мужчин. Вечер - портрет заведующего массовым отделом МАУК «Дворец культуры Металлургов» П.И. </a:t>
                      </a:r>
                      <a:r>
                        <a:rPr lang="ru-RU" sz="1400" dirty="0" err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Сотюкова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«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Зим и лет стремительный полёт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». </a:t>
                      </a:r>
                      <a:endParaRPr lang="ru-RU" sz="1400" dirty="0" smtClean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(Проводит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инспектор И.Г.Чайковская)</a:t>
                      </a:r>
                      <a:endParaRPr lang="ru-RU" sz="1400" b="0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44081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20.11</a:t>
                      </a:r>
                      <a:endParaRPr lang="ru-RU" sz="1400" b="1" u="none" strike="noStrike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Лекция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«Орск.История и 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люди» проводит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лектор Российского общества «Знание»   Н.Н. 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Князева.</a:t>
                      </a:r>
                      <a:endParaRPr lang="ru-RU" sz="1400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     Гимнастика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«Сели - встали, сели - встали!»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(Проводит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активист Центра А.И.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Беднова.)</a:t>
                      </a:r>
                      <a:endParaRPr lang="ru-RU" sz="1400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4077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23.11</a:t>
                      </a:r>
                      <a:endParaRPr lang="ru-RU" sz="1400" b="1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Лекция и консультация по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пенсионным и социальным 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вопросам.</a:t>
                      </a:r>
                      <a:endParaRPr lang="ru-RU" sz="1400" dirty="0" smtClean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(Проводит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руководитель клиентской службы 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в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г. Новотроицке </a:t>
                      </a:r>
                      <a:r>
                        <a:rPr lang="ru-RU" sz="1400" dirty="0" err="1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Е.А.Батурина)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ea typeface="+mn-ea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    Консультация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«МАКС без сложностей: разбираемся вместе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»</a:t>
                      </a:r>
                      <a:endParaRPr lang="ru-RU" sz="1400" dirty="0" smtClean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(Проводит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инспектор И.Г. 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Чайковская)</a:t>
                      </a:r>
                      <a:endParaRPr lang="ru-RU" sz="1400" dirty="0" smtClean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object 33"/>
          <p:cNvPicPr/>
          <p:nvPr/>
        </p:nvPicPr>
        <p:blipFill>
          <a:blip r:embed="rId1"/>
          <a:stretch>
            <a:fillRect/>
          </a:stretch>
        </p:blipFill>
        <p:spPr>
          <a:xfrm>
            <a:off x="3420397" y="108066"/>
            <a:ext cx="4015719" cy="138761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object 36"/>
          <p:cNvPicPr/>
          <p:nvPr/>
        </p:nvPicPr>
        <p:blipFill>
          <a:blip r:embed="rId2"/>
          <a:stretch>
            <a:fillRect/>
          </a:stretch>
        </p:blipFill>
        <p:spPr>
          <a:xfrm>
            <a:off x="644084" y="8172434"/>
            <a:ext cx="91035" cy="12054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CustomShape 1"/>
          <p:cNvSpPr/>
          <p:nvPr/>
        </p:nvSpPr>
        <p:spPr>
          <a:xfrm>
            <a:off x="771102" y="8174234"/>
            <a:ext cx="82400" cy="117303"/>
          </a:xfrm>
          <a:custGeom>
            <a:avLst/>
            <a:gdLst>
              <a:gd name="textAreaLeft" fmla="*/ 0 w 82440"/>
              <a:gd name="textAreaRight" fmla="*/ 86760 w 82440"/>
              <a:gd name="textAreaTop" fmla="*/ 0 h 117360"/>
              <a:gd name="textAreaBottom" fmla="*/ 121680 h 117360"/>
            </a:gdLst>
            <a:ahLst/>
            <a:cxnLst/>
            <a:rect l="textAreaLeft" t="textAreaTop" r="textAreaRight" b="textAreaBottom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>
              <a:lnSpc>
                <a:spcPct val="100000"/>
              </a:lnSpc>
            </a:pPr>
            <a:endParaRPr lang="ru-RU" b="0" u="none" strike="noStrike">
              <a:solidFill>
                <a:srgbClr val="000000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pic>
        <p:nvPicPr>
          <p:cNvPr id="52" name="object 38"/>
          <p:cNvPicPr/>
          <p:nvPr/>
        </p:nvPicPr>
        <p:blipFill>
          <a:blip r:embed="rId3"/>
          <a:stretch>
            <a:fillRect/>
          </a:stretch>
        </p:blipFill>
        <p:spPr>
          <a:xfrm>
            <a:off x="888405" y="8172434"/>
            <a:ext cx="279943" cy="12054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object 39"/>
          <p:cNvPicPr/>
          <p:nvPr/>
        </p:nvPicPr>
        <p:blipFill>
          <a:blip r:embed="rId4"/>
          <a:stretch>
            <a:fillRect/>
          </a:stretch>
        </p:blipFill>
        <p:spPr>
          <a:xfrm>
            <a:off x="1201091" y="8172434"/>
            <a:ext cx="306930" cy="12054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object 40"/>
          <p:cNvPicPr/>
          <p:nvPr/>
        </p:nvPicPr>
        <p:blipFill>
          <a:blip r:embed="rId5"/>
          <a:stretch>
            <a:fillRect/>
          </a:stretch>
        </p:blipFill>
        <p:spPr>
          <a:xfrm>
            <a:off x="1544723" y="8174234"/>
            <a:ext cx="97872" cy="116943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" name="object 41"/>
          <p:cNvPicPr/>
          <p:nvPr/>
        </p:nvPicPr>
        <p:blipFill>
          <a:blip r:embed="rId6"/>
          <a:stretch>
            <a:fillRect/>
          </a:stretch>
        </p:blipFill>
        <p:spPr>
          <a:xfrm>
            <a:off x="1678577" y="8174234"/>
            <a:ext cx="100751" cy="118742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" name="CustomShape 2"/>
          <p:cNvSpPr/>
          <p:nvPr/>
        </p:nvSpPr>
        <p:spPr>
          <a:xfrm>
            <a:off x="3947131" y="219721"/>
            <a:ext cx="3488885" cy="97107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20" rIns="0" bIns="0" anchor="t">
            <a:no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МЕРОПРИЯТИЯ </a:t>
            </a:r>
            <a:endParaRPr lang="ru-RU" sz="2400" b="1" u="none" strike="noStrike" dirty="0">
              <a:solidFill>
                <a:srgbClr val="FFFFFF"/>
              </a:solidFill>
              <a:effectLst/>
              <a:uFillTx/>
              <a:latin typeface="Calibri"/>
              <a:ea typeface="DejaVu Sans" panose="020B0606030804020204"/>
            </a:endParaRPr>
          </a:p>
          <a:p>
            <a:pPr algn="ctr" defTabSz="914400"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 </a:t>
            </a:r>
            <a:r>
              <a:rPr lang="ru-RU" sz="2400" b="1" u="none" strike="noStrike" dirty="0" smtClean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НОЯБРЬ  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2026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CustomShape 3"/>
          <p:cNvSpPr/>
          <p:nvPr/>
        </p:nvSpPr>
        <p:spPr>
          <a:xfrm>
            <a:off x="6120241" y="8782336"/>
            <a:ext cx="980520" cy="75059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03" rIns="0" bIns="0" anchor="t">
            <a:noAutofit/>
          </a:bodyPr>
          <a:lstStyle/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Отделение Фонда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и социального</a:t>
            </a:r>
            <a:r>
              <a:rPr lang="ru-RU" sz="800" b="0" u="none" strike="noStrike" spc="437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страхования РФ 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ts val="0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по Оренбургской области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" name="object 49"/>
          <p:cNvPicPr/>
          <p:nvPr/>
        </p:nvPicPr>
        <p:blipFill>
          <a:blip r:embed="rId7"/>
          <a:stretch>
            <a:fillRect/>
          </a:stretch>
        </p:blipFill>
        <p:spPr>
          <a:xfrm>
            <a:off x="443303" y="809003"/>
            <a:ext cx="826875" cy="944537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CustomShape 5"/>
          <p:cNvSpPr/>
          <p:nvPr/>
        </p:nvSpPr>
        <p:spPr>
          <a:xfrm>
            <a:off x="1382802" y="676947"/>
            <a:ext cx="3396016" cy="118094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ЦЕНТР ОБЩЕНИЯ СОЦФОНДА</a:t>
            </a:r>
            <a:endParaRPr lang="ru-RU" b="0" u="none" strike="noStrike">
              <a:solidFill>
                <a:srgbClr val="000000"/>
              </a:solidFill>
              <a:effectLst/>
              <a:uFillTx/>
              <a:latin typeface="Times New Roman" panose="02020603050405020304"/>
              <a:ea typeface="DejaVu Sans" panose="020B0606030804020204"/>
            </a:endParaRPr>
          </a:p>
          <a:p>
            <a:pPr defTabSz="914400">
              <a:lnSpc>
                <a:spcPct val="100000"/>
              </a:lnSpc>
            </a:pP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«</a:t>
            </a:r>
            <a:r>
              <a:rPr lang="ru-RU" b="1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СТАЛЬНОЕ ДОЛГОЛЕТИЕ</a:t>
            </a:r>
            <a:r>
              <a:rPr lang="ru-RU" b="0" u="none" strike="noStrike">
                <a:solidFill>
                  <a:srgbClr val="000000"/>
                </a:solidFill>
                <a:effectLst/>
                <a:uFillTx/>
                <a:latin typeface="Times New Roman" panose="02020603050405020304"/>
                <a:ea typeface="DejaVu Sans" panose="020B0606030804020204"/>
              </a:rPr>
              <a:t>» г. Новотроицк</a:t>
            </a:r>
            <a:endParaRPr lang="ru-RU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CustomShape 6"/>
          <p:cNvSpPr/>
          <p:nvPr/>
        </p:nvSpPr>
        <p:spPr>
          <a:xfrm>
            <a:off x="111860" y="7621301"/>
            <a:ext cx="7329968" cy="2906540"/>
          </a:xfrm>
          <a:custGeom>
            <a:avLst/>
            <a:gdLst>
              <a:gd name="textAreaLeft" fmla="*/ 0 w 7333560"/>
              <a:gd name="textAreaRight" fmla="*/ 7337880 w 7333560"/>
              <a:gd name="textAreaTop" fmla="*/ 0 h 3130920"/>
              <a:gd name="textAreaBottom" fmla="*/ 3135240 h 31309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55" tIns="44977" rIns="89955" bIns="44977" anchor="t">
            <a:noAutofit/>
          </a:bodyPr>
          <a:lstStyle/>
          <a:p>
            <a:pPr>
              <a:lnSpc>
                <a:spcPct val="100000"/>
              </a:lnSpc>
            </a:pPr>
            <a:endParaRPr lang="ru-RU" b="0" u="none" strike="noStrike">
              <a:solidFill>
                <a:srgbClr val="FFFFFF"/>
              </a:solidFill>
              <a:effectLst/>
              <a:uFillTx/>
              <a:latin typeface="Arial"/>
              <a:ea typeface="DejaVu Sans" panose="020B0606030804020204"/>
            </a:endParaRPr>
          </a:p>
        </p:txBody>
      </p:sp>
      <p:sp>
        <p:nvSpPr>
          <p:cNvPr id="61" name="CustomShape 7"/>
          <p:cNvSpPr/>
          <p:nvPr/>
        </p:nvSpPr>
        <p:spPr>
          <a:xfrm>
            <a:off x="2452438" y="7537051"/>
            <a:ext cx="3725624" cy="10453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593" rIns="0" bIns="0" anchor="t">
            <a:noAutofit/>
          </a:bodyPr>
          <a:lstStyle/>
          <a:p>
            <a:pPr marL="12700" indent="1948815" defTabSz="914400">
              <a:lnSpc>
                <a:spcPct val="112000"/>
              </a:lnSpc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Время</a:t>
            </a:r>
            <a:r>
              <a:rPr lang="ru-RU" sz="1600" b="1" u="none" strike="noStrike" spc="-34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работы: Понедельник – четверг     </a:t>
            </a:r>
            <a:r>
              <a:rPr lang="ru-RU" sz="1600" b="1" u="none" strike="noStrike" dirty="0" smtClean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09:00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 panose="020B0606030804020204"/>
              </a:rPr>
              <a:t>– 18:00                          Пятница - 09:00 – 16:45</a:t>
            </a: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" name="Рисунок 1"/>
          <p:cNvPicPr/>
          <p:nvPr/>
        </p:nvPicPr>
        <p:blipFill>
          <a:blip r:embed="rId8"/>
          <a:stretch>
            <a:fillRect/>
          </a:stretch>
        </p:blipFill>
        <p:spPr>
          <a:xfrm>
            <a:off x="6296555" y="8251236"/>
            <a:ext cx="804206" cy="80420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" name="object 48"/>
          <p:cNvPicPr/>
          <p:nvPr/>
        </p:nvPicPr>
        <p:blipFill>
          <a:blip r:embed="rId9"/>
          <a:stretch>
            <a:fillRect/>
          </a:stretch>
        </p:blipFill>
        <p:spPr>
          <a:xfrm>
            <a:off x="6404142" y="8434026"/>
            <a:ext cx="589031" cy="504113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" name="CustomShape 8"/>
          <p:cNvSpPr/>
          <p:nvPr/>
        </p:nvSpPr>
        <p:spPr>
          <a:xfrm>
            <a:off x="210137" y="8844109"/>
            <a:ext cx="5499185" cy="18992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514" rIns="0" bIns="0" anchor="t">
            <a:noAutofit/>
          </a:bodyPr>
          <a:lstStyle/>
          <a:p>
            <a:pPr marL="12700" defTabSz="914400">
              <a:lnSpc>
                <a:spcPct val="75000"/>
              </a:lnSpc>
            </a:pP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ПРИХОДИТЕ, МЫ</a:t>
            </a:r>
            <a:r>
              <a:rPr lang="ru-RU" sz="2400" b="1" u="none" strike="noStrike" spc="-105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ВАС</a:t>
            </a:r>
            <a:r>
              <a:rPr lang="ru-RU" sz="2400" b="1" u="none" strike="noStrike" spc="-105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sz="2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ЖДЕМ!</a:t>
            </a:r>
            <a:endParaRPr lang="ru-RU" sz="2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Наши</a:t>
            </a:r>
            <a:r>
              <a:rPr lang="ru-RU" b="0" u="none" strike="noStrike" spc="-3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 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контакты: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Адрес: </a:t>
            </a:r>
            <a:r>
              <a:rPr lang="ru-RU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г.Новотроицк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, </a:t>
            </a:r>
            <a:r>
              <a:rPr lang="ru-RU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ул</a:t>
            </a: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, Ломоносова, дом 1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Контактный номер: 8 961-901-44-69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Руководитель клиентской службы         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700" defTabSz="914400">
              <a:lnSpc>
                <a:spcPct val="75000"/>
              </a:lnSpc>
            </a:pPr>
            <a:r>
              <a:rPr lang="ru-RU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 panose="020B0606030804020204"/>
              </a:rPr>
              <a:t>Елена Александровна Батурина</a:t>
            </a:r>
            <a:endParaRPr lang="ru-RU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" name="Рисунок 7"/>
          <p:cNvPicPr/>
          <p:nvPr/>
        </p:nvPicPr>
        <p:blipFill>
          <a:blip r:embed="rId10"/>
          <a:stretch>
            <a:fillRect/>
          </a:stretch>
        </p:blipFill>
        <p:spPr>
          <a:xfrm>
            <a:off x="6150106" y="9572508"/>
            <a:ext cx="849544" cy="849544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6" name="Table 1"/>
          <p:cNvGraphicFramePr/>
          <p:nvPr/>
        </p:nvGraphicFramePr>
        <p:xfrm>
          <a:off x="351618" y="1938459"/>
          <a:ext cx="6849110" cy="5571490"/>
        </p:xfrm>
        <a:graphic>
          <a:graphicData uri="http://schemas.openxmlformats.org/drawingml/2006/table">
            <a:tbl>
              <a:tblPr/>
              <a:tblGrid>
                <a:gridCol w="943610"/>
                <a:gridCol w="4654550"/>
                <a:gridCol w="1250950"/>
              </a:tblGrid>
              <a:tr h="6623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  <a:ea typeface="DejaVu Sans" panose="020B0606030804020204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</a:tr>
              <a:tr h="1585595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24.11</a:t>
                      </a:r>
                      <a:endParaRPr lang="ru-RU" sz="1400" b="1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   Гимнастика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«Сели - встали, сели - встали!»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(Проводит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активист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центра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А.И.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Беднова)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    День </a:t>
                      </a:r>
                      <a:r>
                        <a:rPr lang="ru-RU" sz="1400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финансовой грамотности.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Мероприятие совместно с Движением Первых </a:t>
                      </a:r>
                      <a:endParaRPr lang="ru-RU" sz="1400" dirty="0" smtClean="0">
                        <a:solidFill>
                          <a:srgbClr val="231F20"/>
                        </a:solidFill>
                        <a:effectLst/>
                        <a:uFillTx/>
                        <a:latin typeface="Times New Roman" panose="02020603050405020304" charset="0"/>
                        <a:ea typeface="Times New Roman" panose="02020603050405020304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(Проводит руководитель офиса </a:t>
                      </a:r>
                      <a:r>
                        <a:rPr lang="ru-RU" sz="1400" dirty="0" err="1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Альфа-банка</a:t>
                      </a:r>
                      <a:r>
                        <a:rPr lang="ru-RU" sz="1400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Times New Roman" panose="02020603050405020304"/>
                          <a:cs typeface="Times New Roman" panose="02020603050405020304" charset="0"/>
                          <a:sym typeface="+mn-ea"/>
                        </a:rPr>
                        <a:t> «Новотроицк-Металлург» И.Ю. Федорова)</a:t>
                      </a: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68783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26.11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    Гимнастика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«Сели - встали, сели - встали!»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(Проводит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активист Центра А.И.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Беднова)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     Вечер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музыки и воспоминаний  руководителя народного хора ветеранов «Надежда» В.И.Панферова «Вся жизнь моя на сцене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...» проводит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ст. инспектор С.П.Киселева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altLang="en-US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  <a:tr h="163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  <a:sym typeface="+mn-ea"/>
                        </a:rPr>
                        <a:t>30.11</a:t>
                      </a: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altLang="en-US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ea typeface="DejaVu Sans" panose="020B0606030804020204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     День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матери. Бенефис активистки Центра   О.И. Кочетковой «Пою всем сердцем и душой»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(Проводит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инспектор И.Г.Чайковская)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    Посещение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«Школы медицинской грамотности „Знаю и умею“  (на базе библиотеки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семейного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чтения г.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charset="0"/>
                          <a:cs typeface="Times New Roman" panose="02020603050405020304" charset="0"/>
                          <a:sym typeface="+mn-ea"/>
                        </a:rPr>
                        <a:t>Новотроицк)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 panose="02020603050405020304" charset="0"/>
                          <a:ea typeface="DejaVu Sans" panose="020B0606030804020204"/>
                          <a:cs typeface="Times New Roman" panose="02020603050405020304" charset="0"/>
                        </a:rPr>
                        <a:t>11:00</a:t>
                      </a:r>
                      <a:endParaRPr lang="ru-RU" sz="1400" b="1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 smtClean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charset="0"/>
                        <a:cs typeface="Times New Roman" panose="02020603050405020304" charset="0"/>
                      </a:endParaRPr>
                    </a:p>
                  </a:txBody>
                  <a:tcPr marL="91395" marR="91395" marT="45697" marB="45697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5535</Words>
  <Application>WPS Presentation</Application>
  <PresentationFormat>Произвольный</PresentationFormat>
  <Paragraphs>314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9" baseType="lpstr">
      <vt:lpstr>Arial</vt:lpstr>
      <vt:lpstr>SimSun</vt:lpstr>
      <vt:lpstr>Wingdings</vt:lpstr>
      <vt:lpstr>Times New Roman</vt:lpstr>
      <vt:lpstr>Arial</vt:lpstr>
      <vt:lpstr>Symbol</vt:lpstr>
      <vt:lpstr>DejaVu Sans</vt:lpstr>
      <vt:lpstr>Calibri</vt:lpstr>
      <vt:lpstr>DejaVu Sans</vt:lpstr>
      <vt:lpstr>Times New Roman</vt:lpstr>
      <vt:lpstr>Microsoft YaHei</vt:lpstr>
      <vt:lpstr>Droid Sans Fallback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066kiselevasp</cp:lastModifiedBy>
  <cp:revision>180</cp:revision>
  <cp:lastPrinted>2026-10-29T08:13:58Z</cp:lastPrinted>
  <dcterms:created xsi:type="dcterms:W3CDTF">2026-10-29T08:13:58Z</dcterms:created>
  <dcterms:modified xsi:type="dcterms:W3CDTF">2026-10-29T08:13:58Z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2025-11-17T11:00:00Z</vt:filetime>
  </property>
  <property fmtid="{D5CDD505-2E9C-101B-9397-08002B2CF9AE}" pid="3" name="Creator">
    <vt:lpwstr>Adobe InDesign 18.4 (Windows)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ICV">
    <vt:lpwstr/>
  </property>
  <property fmtid="{D5CDD505-2E9C-101B-9397-08002B2CF9AE}" pid="7" name="KSOProductBuildVer">
    <vt:lpwstr>1049-11.1.0.11698</vt:lpwstr>
  </property>
  <property fmtid="{D5CDD505-2E9C-101B-9397-08002B2CF9AE}" pid="8" name="LastSaved">
    <vt:filetime>2025-11-17T11:00:00Z</vt:filetime>
  </property>
  <property fmtid="{D5CDD505-2E9C-101B-9397-08002B2CF9AE}" pid="9" name="LinksUpToDate">
    <vt:bool>false</vt:bool>
  </property>
  <property fmtid="{D5CDD505-2E9C-101B-9397-08002B2CF9AE}" pid="10" name="MMClips">
    <vt:i4>0</vt:i4>
  </property>
  <property fmtid="{D5CDD505-2E9C-101B-9397-08002B2CF9AE}" pid="11" name="Notes">
    <vt:i4>0</vt:i4>
  </property>
  <property fmtid="{D5CDD505-2E9C-101B-9397-08002B2CF9AE}" pid="12" name="PresentationFormat">
    <vt:lpwstr>Произвольный</vt:lpwstr>
  </property>
  <property fmtid="{D5CDD505-2E9C-101B-9397-08002B2CF9AE}" pid="13" name="Producer">
    <vt:lpwstr>Adobe PDF Library 17.0</vt:lpwstr>
  </property>
  <property fmtid="{D5CDD505-2E9C-101B-9397-08002B2CF9AE}" pid="14" name="ScaleCrop">
    <vt:bool>false</vt:bool>
  </property>
  <property fmtid="{D5CDD505-2E9C-101B-9397-08002B2CF9AE}" pid="15" name="ShareDoc">
    <vt:bool>false</vt:bool>
  </property>
  <property fmtid="{D5CDD505-2E9C-101B-9397-08002B2CF9AE}" pid="16" name="Slides">
    <vt:i4>3</vt:i4>
  </property>
</Properties>
</file>