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59" r:id="rId4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10" d="100"/>
          <a:sy n="110" d="100"/>
        </p:scale>
        <p:origin x="2190" y="-13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 hasCustomPrompt="1"/>
          </p:nvPr>
        </p:nvSpPr>
        <p:spPr>
          <a:xfrm>
            <a:off x="377640" y="426600"/>
            <a:ext cx="6796080" cy="1780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 hasCustomPrompt="1"/>
          </p:nvPr>
        </p:nvSpPr>
        <p:spPr>
          <a:xfrm>
            <a:off x="377640" y="426600"/>
            <a:ext cx="6796080" cy="1780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 hasCustomPrompt="1"/>
          </p:nvPr>
        </p:nvSpPr>
        <p:spPr>
          <a:xfrm>
            <a:off x="377640" y="2502000"/>
            <a:ext cx="6796080" cy="619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1800" indent="-323850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235" lvl="1" indent="-323850">
              <a:lnSpc>
                <a:spcPct val="100000"/>
              </a:lnSpc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35" lvl="2" indent="-28829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7835" lvl="3" indent="-215900">
              <a:lnSpc>
                <a:spcPct val="100000"/>
              </a:lnSpc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270" lvl="4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70" lvl="5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3870" lvl="6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 hasCustomPrompt="1"/>
          </p:nvPr>
        </p:nvSpPr>
        <p:spPr>
          <a:xfrm>
            <a:off x="377640" y="426600"/>
            <a:ext cx="6796080" cy="1780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 hasCustomPrompt="1"/>
          </p:nvPr>
        </p:nvSpPr>
        <p:spPr>
          <a:xfrm>
            <a:off x="377640" y="2502000"/>
            <a:ext cx="3314160" cy="619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/>
          <a:p>
            <a:pPr marL="431800" indent="-323850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235" lvl="1" indent="-323850">
              <a:lnSpc>
                <a:spcPct val="100000"/>
              </a:lnSpc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35" lvl="2" indent="-28829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7835" lvl="3" indent="-215900">
              <a:lnSpc>
                <a:spcPct val="100000"/>
              </a:lnSpc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270" lvl="4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70" lvl="5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3870" lvl="6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body" hasCustomPrompt="1"/>
          </p:nvPr>
        </p:nvSpPr>
        <p:spPr>
          <a:xfrm>
            <a:off x="3862440" y="2502000"/>
            <a:ext cx="3314160" cy="619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/>
          <a:p>
            <a:pPr marL="431800" indent="-323850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235" lvl="1" indent="-323850">
              <a:lnSpc>
                <a:spcPct val="100000"/>
              </a:lnSpc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35" lvl="2" indent="-28829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7835" lvl="3" indent="-215900">
              <a:lnSpc>
                <a:spcPct val="100000"/>
              </a:lnSpc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270" lvl="4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70" lvl="5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3870" lvl="6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 hasCustomPrompt="1"/>
          </p:nvPr>
        </p:nvSpPr>
        <p:spPr>
          <a:xfrm>
            <a:off x="377640" y="426600"/>
            <a:ext cx="6796080" cy="1780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entered Tex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le, 2 Content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 hasCustomPrompt="1"/>
          </p:nvPr>
        </p:nvSpPr>
        <p:spPr>
          <a:xfrm>
            <a:off x="377640" y="426600"/>
            <a:ext cx="6796080" cy="1780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 hasCustomPrompt="1"/>
          </p:nvPr>
        </p:nvSpPr>
        <p:spPr>
          <a:xfrm>
            <a:off x="377640" y="2502000"/>
            <a:ext cx="3314160" cy="2953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1800" indent="-323850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235" lvl="1" indent="-323850">
              <a:lnSpc>
                <a:spcPct val="100000"/>
              </a:lnSpc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35" lvl="2" indent="-28829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7835" lvl="3" indent="-215900">
              <a:lnSpc>
                <a:spcPct val="100000"/>
              </a:lnSpc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270" lvl="4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70" lvl="5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3870" lvl="6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 hasCustomPrompt="1"/>
          </p:nvPr>
        </p:nvSpPr>
        <p:spPr>
          <a:xfrm>
            <a:off x="3862440" y="2502000"/>
            <a:ext cx="3314160" cy="619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/>
          <a:p>
            <a:pPr marL="431800" indent="-323850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235" lvl="1" indent="-323850">
              <a:lnSpc>
                <a:spcPct val="100000"/>
              </a:lnSpc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35" lvl="2" indent="-28829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7835" lvl="3" indent="-215900">
              <a:lnSpc>
                <a:spcPct val="100000"/>
              </a:lnSpc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270" lvl="4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70" lvl="5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3870" lvl="6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body" hasCustomPrompt="1"/>
          </p:nvPr>
        </p:nvSpPr>
        <p:spPr>
          <a:xfrm>
            <a:off x="377640" y="5741640"/>
            <a:ext cx="3314160" cy="2953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1800" indent="-323850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235" lvl="1" indent="-323850">
              <a:lnSpc>
                <a:spcPct val="100000"/>
              </a:lnSpc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35" lvl="2" indent="-28829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7835" lvl="3" indent="-215900">
              <a:lnSpc>
                <a:spcPct val="100000"/>
              </a:lnSpc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270" lvl="4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70" lvl="5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3870" lvl="6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 Content and 2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 hasCustomPrompt="1"/>
          </p:nvPr>
        </p:nvSpPr>
        <p:spPr>
          <a:xfrm>
            <a:off x="377640" y="426600"/>
            <a:ext cx="6796080" cy="1780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 hasCustomPrompt="1"/>
          </p:nvPr>
        </p:nvSpPr>
        <p:spPr>
          <a:xfrm>
            <a:off x="377640" y="2502000"/>
            <a:ext cx="3314160" cy="619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/>
          <a:p>
            <a:pPr marL="431800" indent="-323850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235" lvl="1" indent="-323850">
              <a:lnSpc>
                <a:spcPct val="100000"/>
              </a:lnSpc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35" lvl="2" indent="-28829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7835" lvl="3" indent="-215900">
              <a:lnSpc>
                <a:spcPct val="100000"/>
              </a:lnSpc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270" lvl="4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70" lvl="5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3870" lvl="6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 hasCustomPrompt="1"/>
          </p:nvPr>
        </p:nvSpPr>
        <p:spPr>
          <a:xfrm>
            <a:off x="3862440" y="2502000"/>
            <a:ext cx="3314160" cy="2953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1800" indent="-323850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235" lvl="1" indent="-323850">
              <a:lnSpc>
                <a:spcPct val="100000"/>
              </a:lnSpc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35" lvl="2" indent="-28829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7835" lvl="3" indent="-215900">
              <a:lnSpc>
                <a:spcPct val="100000"/>
              </a:lnSpc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270" lvl="4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70" lvl="5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3870" lvl="6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 hasCustomPrompt="1"/>
          </p:nvPr>
        </p:nvSpPr>
        <p:spPr>
          <a:xfrm>
            <a:off x="3862440" y="5741640"/>
            <a:ext cx="3314160" cy="2953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1800" indent="-323850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235" lvl="1" indent="-323850">
              <a:lnSpc>
                <a:spcPct val="100000"/>
              </a:lnSpc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35" lvl="2" indent="-28829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7835" lvl="3" indent="-215900">
              <a:lnSpc>
                <a:spcPct val="100000"/>
              </a:lnSpc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270" lvl="4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70" lvl="5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3870" lvl="6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 hasCustomPrompt="1"/>
          </p:nvPr>
        </p:nvSpPr>
        <p:spPr>
          <a:xfrm>
            <a:off x="377640" y="426600"/>
            <a:ext cx="6796080" cy="1780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 hasCustomPrompt="1"/>
          </p:nvPr>
        </p:nvSpPr>
        <p:spPr>
          <a:xfrm>
            <a:off x="377640" y="2502000"/>
            <a:ext cx="3314160" cy="2953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1800" indent="-323850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235" lvl="1" indent="-323850">
              <a:lnSpc>
                <a:spcPct val="100000"/>
              </a:lnSpc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35" lvl="2" indent="-28829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7835" lvl="3" indent="-215900">
              <a:lnSpc>
                <a:spcPct val="100000"/>
              </a:lnSpc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270" lvl="4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70" lvl="5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3870" lvl="6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 hasCustomPrompt="1"/>
          </p:nvPr>
        </p:nvSpPr>
        <p:spPr>
          <a:xfrm>
            <a:off x="3862440" y="2502000"/>
            <a:ext cx="3314160" cy="2953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1800" indent="-323850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235" lvl="1" indent="-323850">
              <a:lnSpc>
                <a:spcPct val="100000"/>
              </a:lnSpc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35" lvl="2" indent="-28829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7835" lvl="3" indent="-215900">
              <a:lnSpc>
                <a:spcPct val="100000"/>
              </a:lnSpc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270" lvl="4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70" lvl="5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3870" lvl="6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 hasCustomPrompt="1"/>
          </p:nvPr>
        </p:nvSpPr>
        <p:spPr>
          <a:xfrm>
            <a:off x="377640" y="5741640"/>
            <a:ext cx="6796080" cy="2953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1800" indent="-323850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235" lvl="1" indent="-323850">
              <a:lnSpc>
                <a:spcPct val="100000"/>
              </a:lnSpc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35" lvl="2" indent="-28829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7835" lvl="3" indent="-215900">
              <a:lnSpc>
                <a:spcPct val="100000"/>
              </a:lnSpc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270" lvl="4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70" lvl="5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3870" lvl="6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 hasCustomPrompt="1"/>
          </p:nvPr>
        </p:nvSpPr>
        <p:spPr>
          <a:xfrm>
            <a:off x="377640" y="426600"/>
            <a:ext cx="6796440" cy="1781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 hasCustomPrompt="1"/>
          </p:nvPr>
        </p:nvSpPr>
        <p:spPr>
          <a:xfrm>
            <a:off x="377640" y="2502000"/>
            <a:ext cx="6796440" cy="619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1800" indent="-323850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235" lvl="1" indent="-323850">
              <a:lnSpc>
                <a:spcPct val="100000"/>
              </a:lnSpc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35" lvl="2" indent="-28829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7835" lvl="3" indent="-215900">
              <a:lnSpc>
                <a:spcPct val="100000"/>
              </a:lnSpc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270" lvl="4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70" lvl="5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3870" lvl="6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 hasCustomPrompt="1"/>
          </p:nvPr>
        </p:nvSpPr>
        <p:spPr>
          <a:xfrm>
            <a:off x="377640" y="426600"/>
            <a:ext cx="6796080" cy="1780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 hasCustomPrompt="1"/>
          </p:nvPr>
        </p:nvSpPr>
        <p:spPr>
          <a:xfrm>
            <a:off x="377640" y="2502000"/>
            <a:ext cx="6796080" cy="2953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1800" indent="-323850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235" lvl="1" indent="-323850">
              <a:lnSpc>
                <a:spcPct val="100000"/>
              </a:lnSpc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35" lvl="2" indent="-28829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7835" lvl="3" indent="-215900">
              <a:lnSpc>
                <a:spcPct val="100000"/>
              </a:lnSpc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270" lvl="4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70" lvl="5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3870" lvl="6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 hasCustomPrompt="1"/>
          </p:nvPr>
        </p:nvSpPr>
        <p:spPr>
          <a:xfrm>
            <a:off x="377640" y="5741640"/>
            <a:ext cx="6796080" cy="2953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1800" indent="-323850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235" lvl="1" indent="-323850">
              <a:lnSpc>
                <a:spcPct val="100000"/>
              </a:lnSpc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35" lvl="2" indent="-28829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7835" lvl="3" indent="-215900">
              <a:lnSpc>
                <a:spcPct val="100000"/>
              </a:lnSpc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270" lvl="4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70" lvl="5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3870" lvl="6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 hasCustomPrompt="1"/>
          </p:nvPr>
        </p:nvSpPr>
        <p:spPr>
          <a:xfrm>
            <a:off x="377640" y="426600"/>
            <a:ext cx="6796080" cy="1780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 hasCustomPrompt="1"/>
          </p:nvPr>
        </p:nvSpPr>
        <p:spPr>
          <a:xfrm>
            <a:off x="377640" y="2502000"/>
            <a:ext cx="3314160" cy="2953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1800" indent="-323850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235" lvl="1" indent="-323850">
              <a:lnSpc>
                <a:spcPct val="100000"/>
              </a:lnSpc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35" lvl="2" indent="-28829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7835" lvl="3" indent="-215900">
              <a:lnSpc>
                <a:spcPct val="100000"/>
              </a:lnSpc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270" lvl="4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70" lvl="5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3870" lvl="6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 hasCustomPrompt="1"/>
          </p:nvPr>
        </p:nvSpPr>
        <p:spPr>
          <a:xfrm>
            <a:off x="3862440" y="2502000"/>
            <a:ext cx="3314160" cy="2953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1800" indent="-323850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235" lvl="1" indent="-323850">
              <a:lnSpc>
                <a:spcPct val="100000"/>
              </a:lnSpc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35" lvl="2" indent="-28829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7835" lvl="3" indent="-215900">
              <a:lnSpc>
                <a:spcPct val="100000"/>
              </a:lnSpc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270" lvl="4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70" lvl="5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3870" lvl="6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 hasCustomPrompt="1"/>
          </p:nvPr>
        </p:nvSpPr>
        <p:spPr>
          <a:xfrm>
            <a:off x="377640" y="5741640"/>
            <a:ext cx="3314160" cy="2953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1800" indent="-323850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235" lvl="1" indent="-323850">
              <a:lnSpc>
                <a:spcPct val="100000"/>
              </a:lnSpc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35" lvl="2" indent="-28829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7835" lvl="3" indent="-215900">
              <a:lnSpc>
                <a:spcPct val="100000"/>
              </a:lnSpc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270" lvl="4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70" lvl="5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3870" lvl="6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PlaceHolder 5"/>
          <p:cNvSpPr>
            <a:spLocks noGrp="1"/>
          </p:cNvSpPr>
          <p:nvPr>
            <p:ph type="body" hasCustomPrompt="1"/>
          </p:nvPr>
        </p:nvSpPr>
        <p:spPr>
          <a:xfrm>
            <a:off x="3862440" y="5741640"/>
            <a:ext cx="3314160" cy="2953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1800" indent="-323850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235" lvl="1" indent="-323850">
              <a:lnSpc>
                <a:spcPct val="100000"/>
              </a:lnSpc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35" lvl="2" indent="-28829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7835" lvl="3" indent="-215900">
              <a:lnSpc>
                <a:spcPct val="100000"/>
              </a:lnSpc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270" lvl="4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70" lvl="5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3870" lvl="6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 hasCustomPrompt="1"/>
          </p:nvPr>
        </p:nvSpPr>
        <p:spPr>
          <a:xfrm>
            <a:off x="377640" y="426600"/>
            <a:ext cx="6796080" cy="1780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 hasCustomPrompt="1"/>
          </p:nvPr>
        </p:nvSpPr>
        <p:spPr>
          <a:xfrm>
            <a:off x="377640" y="2502000"/>
            <a:ext cx="2185200" cy="2953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/>
          <a:p>
            <a:pPr marL="431800" indent="-323850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235" lvl="1" indent="-323850">
              <a:lnSpc>
                <a:spcPct val="100000"/>
              </a:lnSpc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35" lvl="2" indent="-28829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7835" lvl="3" indent="-215900">
              <a:lnSpc>
                <a:spcPct val="100000"/>
              </a:lnSpc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270" lvl="4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70" lvl="5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3870" lvl="6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 hasCustomPrompt="1"/>
          </p:nvPr>
        </p:nvSpPr>
        <p:spPr>
          <a:xfrm>
            <a:off x="2676960" y="2502000"/>
            <a:ext cx="2185200" cy="2953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/>
          <a:p>
            <a:pPr marL="431800" indent="-323850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235" lvl="1" indent="-323850">
              <a:lnSpc>
                <a:spcPct val="100000"/>
              </a:lnSpc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35" lvl="2" indent="-28829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7835" lvl="3" indent="-215900">
              <a:lnSpc>
                <a:spcPct val="100000"/>
              </a:lnSpc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270" lvl="4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70" lvl="5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3870" lvl="6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 hasCustomPrompt="1"/>
          </p:nvPr>
        </p:nvSpPr>
        <p:spPr>
          <a:xfrm>
            <a:off x="4976280" y="2502000"/>
            <a:ext cx="2185200" cy="2953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/>
          <a:p>
            <a:pPr marL="431800" indent="-323850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235" lvl="1" indent="-323850">
              <a:lnSpc>
                <a:spcPct val="100000"/>
              </a:lnSpc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35" lvl="2" indent="-28829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7835" lvl="3" indent="-215900">
              <a:lnSpc>
                <a:spcPct val="100000"/>
              </a:lnSpc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270" lvl="4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70" lvl="5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3870" lvl="6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 hasCustomPrompt="1"/>
          </p:nvPr>
        </p:nvSpPr>
        <p:spPr>
          <a:xfrm>
            <a:off x="377640" y="5741640"/>
            <a:ext cx="2185200" cy="2953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/>
          <a:p>
            <a:pPr marL="431800" indent="-323850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235" lvl="1" indent="-323850">
              <a:lnSpc>
                <a:spcPct val="100000"/>
              </a:lnSpc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35" lvl="2" indent="-28829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7835" lvl="3" indent="-215900">
              <a:lnSpc>
                <a:spcPct val="100000"/>
              </a:lnSpc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270" lvl="4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70" lvl="5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3870" lvl="6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PlaceHolder 6"/>
          <p:cNvSpPr>
            <a:spLocks noGrp="1"/>
          </p:cNvSpPr>
          <p:nvPr>
            <p:ph type="body" hasCustomPrompt="1"/>
          </p:nvPr>
        </p:nvSpPr>
        <p:spPr>
          <a:xfrm>
            <a:off x="2676960" y="5741640"/>
            <a:ext cx="2185200" cy="2953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/>
          <a:p>
            <a:pPr marL="431800" indent="-323850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235" lvl="1" indent="-323850">
              <a:lnSpc>
                <a:spcPct val="100000"/>
              </a:lnSpc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35" lvl="2" indent="-28829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7835" lvl="3" indent="-215900">
              <a:lnSpc>
                <a:spcPct val="100000"/>
              </a:lnSpc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270" lvl="4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70" lvl="5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3870" lvl="6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PlaceHolder 7"/>
          <p:cNvSpPr>
            <a:spLocks noGrp="1"/>
          </p:cNvSpPr>
          <p:nvPr>
            <p:ph type="body" hasCustomPrompt="1"/>
          </p:nvPr>
        </p:nvSpPr>
        <p:spPr>
          <a:xfrm>
            <a:off x="4976280" y="5741640"/>
            <a:ext cx="2185200" cy="2953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/>
          <a:p>
            <a:pPr marL="431800" indent="-323850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235" lvl="1" indent="-323850">
              <a:lnSpc>
                <a:spcPct val="100000"/>
              </a:lnSpc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35" lvl="2" indent="-28829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7835" lvl="3" indent="-215900">
              <a:lnSpc>
                <a:spcPct val="100000"/>
              </a:lnSpc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270" lvl="4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70" lvl="5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3870" lvl="6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object 33"/>
          <p:cNvPicPr/>
          <p:nvPr/>
        </p:nvPicPr>
        <p:blipFill>
          <a:blip r:embed="rId2"/>
          <a:stretch>
            <a:fillRect/>
          </a:stretch>
        </p:blipFill>
        <p:spPr>
          <a:xfrm>
            <a:off x="3428640" y="190080"/>
            <a:ext cx="3926160" cy="1646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7" name="object 36"/>
          <p:cNvPicPr/>
          <p:nvPr/>
        </p:nvPicPr>
        <p:blipFill>
          <a:blip r:embed="rId3"/>
          <a:stretch>
            <a:fillRect/>
          </a:stretch>
        </p:blipFill>
        <p:spPr>
          <a:xfrm>
            <a:off x="644400" y="8176320"/>
            <a:ext cx="91080" cy="120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8" name="CustomShape 1"/>
          <p:cNvSpPr/>
          <p:nvPr/>
        </p:nvSpPr>
        <p:spPr>
          <a:xfrm>
            <a:off x="771480" y="8178120"/>
            <a:ext cx="82440" cy="117360"/>
          </a:xfrm>
          <a:custGeom>
            <a:avLst/>
            <a:gdLst>
              <a:gd name="textAreaLeft" fmla="*/ 0 w 82440"/>
              <a:gd name="textAreaRight" fmla="*/ 86760 w 82440"/>
              <a:gd name="textAreaTop" fmla="*/ 0 h 117360"/>
              <a:gd name="textAreaBottom" fmla="*/ 121680 h 117360"/>
            </a:gdLst>
            <a:ahLst/>
            <a:cxnLst/>
            <a:rect l="textAreaLeft" t="textAreaTop" r="textAreaRight" b="textAreaBottom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 panose="020B0606030804020204"/>
            </a:endParaRPr>
          </a:p>
        </p:txBody>
      </p:sp>
      <p:pic>
        <p:nvPicPr>
          <p:cNvPr id="39" name="object 38"/>
          <p:cNvPicPr/>
          <p:nvPr/>
        </p:nvPicPr>
        <p:blipFill>
          <a:blip r:embed="rId4"/>
          <a:stretch>
            <a:fillRect/>
          </a:stretch>
        </p:blipFill>
        <p:spPr>
          <a:xfrm>
            <a:off x="888840" y="8176320"/>
            <a:ext cx="280080" cy="120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0" name="object 39"/>
          <p:cNvPicPr/>
          <p:nvPr/>
        </p:nvPicPr>
        <p:blipFill>
          <a:blip r:embed="rId5"/>
          <a:stretch>
            <a:fillRect/>
          </a:stretch>
        </p:blipFill>
        <p:spPr>
          <a:xfrm>
            <a:off x="1201680" y="8176320"/>
            <a:ext cx="307080" cy="120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1" name="object 40"/>
          <p:cNvPicPr/>
          <p:nvPr/>
        </p:nvPicPr>
        <p:blipFill>
          <a:blip r:embed="rId6"/>
          <a:stretch>
            <a:fillRect/>
          </a:stretch>
        </p:blipFill>
        <p:spPr>
          <a:xfrm>
            <a:off x="1545480" y="8178120"/>
            <a:ext cx="97920" cy="117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2" name="object 41"/>
          <p:cNvPicPr/>
          <p:nvPr/>
        </p:nvPicPr>
        <p:blipFill>
          <a:blip r:embed="rId7"/>
          <a:stretch>
            <a:fillRect/>
          </a:stretch>
        </p:blipFill>
        <p:spPr>
          <a:xfrm>
            <a:off x="1679400" y="8178120"/>
            <a:ext cx="100800" cy="118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3" name="CustomShape 2"/>
          <p:cNvSpPr/>
          <p:nvPr/>
        </p:nvSpPr>
        <p:spPr>
          <a:xfrm>
            <a:off x="4395960" y="316800"/>
            <a:ext cx="2709000" cy="1392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2400" b="1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МЕРОПРИЯТИЯ 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ru-RU" sz="2400" b="1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НА СЕНТЯБРЬ 2026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CustomShape 3"/>
          <p:cNvSpPr/>
          <p:nvPr/>
        </p:nvSpPr>
        <p:spPr>
          <a:xfrm>
            <a:off x="6123240" y="8786520"/>
            <a:ext cx="981000" cy="750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noAutofit/>
          </a:bodyPr>
          <a:lstStyle/>
          <a:p>
            <a:pPr marL="12700" defTabSz="914400">
              <a:lnSpc>
                <a:spcPts val="0"/>
              </a:lnSpc>
            </a:pP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Отделение Фонда</a:t>
            </a:r>
            <a:r>
              <a:rPr lang="ru-RU" sz="800" b="0" u="none" strike="noStrike" spc="437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 </a:t>
            </a: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пенсионного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700" defTabSz="914400">
              <a:lnSpc>
                <a:spcPts val="0"/>
              </a:lnSpc>
            </a:pP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и социального</a:t>
            </a:r>
            <a:r>
              <a:rPr lang="ru-RU" sz="800" b="0" u="none" strike="noStrike" spc="437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 </a:t>
            </a: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страхования РФ 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700" defTabSz="914400">
              <a:lnSpc>
                <a:spcPts val="0"/>
              </a:lnSpc>
            </a:pP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по Оренбургской области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5" name="object 49"/>
          <p:cNvPicPr/>
          <p:nvPr/>
        </p:nvPicPr>
        <p:blipFill>
          <a:blip r:embed="rId8"/>
          <a:stretch>
            <a:fillRect/>
          </a:stretch>
        </p:blipFill>
        <p:spPr>
          <a:xfrm>
            <a:off x="217620" y="709740"/>
            <a:ext cx="944640" cy="945000"/>
          </a:xfrm>
          <a:prstGeom prst="rect">
            <a:avLst/>
          </a:prstGeom>
          <a:noFill/>
          <a:ln w="0">
            <a:noFill/>
          </a:ln>
        </p:spPr>
      </p:pic>
      <p:graphicFrame>
        <p:nvGraphicFramePr>
          <p:cNvPr id="46" name="Table 4"/>
          <p:cNvGraphicFramePr/>
          <p:nvPr>
            <p:extLst>
              <p:ext uri="{D42A27DB-BD31-4B8C-83A1-F6EECF244321}">
                <p14:modId xmlns:p14="http://schemas.microsoft.com/office/powerpoint/2010/main" val="3195777718"/>
              </p:ext>
            </p:extLst>
          </p:nvPr>
        </p:nvGraphicFramePr>
        <p:xfrm>
          <a:off x="362585" y="1964690"/>
          <a:ext cx="6741795" cy="8062595"/>
        </p:xfrm>
        <a:graphic>
          <a:graphicData uri="http://schemas.openxmlformats.org/drawingml/2006/table">
            <a:tbl>
              <a:tblPr/>
              <a:tblGrid>
                <a:gridCol w="1000760"/>
                <a:gridCol w="4422775"/>
                <a:gridCol w="1318260"/>
              </a:tblGrid>
              <a:tr h="640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DejaVu Sans" panose="020B0606030804020204"/>
                        </a:rPr>
                        <a:t>Дата </a:t>
                      </a:r>
                      <a:endParaRPr lang="ru-RU" sz="1800" b="0" u="none" strike="noStrike" dirty="0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DejaVu Sans" panose="020B0606030804020204"/>
                        </a:rPr>
                        <a:t>Мероприятие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DejaVu Sans" panose="020B0606030804020204"/>
                        </a:rPr>
                        <a:t>Время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DejaVu Sans" panose="020B0606030804020204"/>
                        </a:rPr>
                        <a:t>начала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</a:tr>
              <a:tr h="8547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u="none" strike="noStrike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  <a:ea typeface="DejaVu Sans" panose="020B0606030804020204"/>
                        </a:rPr>
                        <a:t>01.09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  <a:sym typeface="+mn-ea"/>
                        </a:rPr>
                        <a:t>1. Праздник для первоклассников сотрудников СФР по г. Новотроицку. Проводит инспектор  И.Г. Чайковская</a:t>
                      </a:r>
                      <a:endParaRPr lang="ru-RU" sz="16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6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500" b="0" u="none" strike="noStrike">
                          <a:solidFill>
                            <a:srgbClr val="231F20"/>
                          </a:solidFill>
                          <a:effectLst/>
                          <a:uFillTx/>
                          <a:latin typeface="Arial"/>
                          <a:ea typeface="DejaVu Sans" panose="020B0606030804020204"/>
                        </a:rPr>
                        <a:t>11:00</a:t>
                      </a:r>
                      <a:endParaRPr lang="ru-RU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u="none" strike="noStrike" dirty="0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  <a:ea typeface="DejaVu Sans" panose="020B0606030804020204"/>
                        </a:rPr>
                        <a:t>02.09</a:t>
                      </a:r>
                      <a:endParaRPr lang="ru-RU" sz="16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600" b="0" u="none" strike="noStrike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ru-RU" sz="1600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  <a:sym typeface="+mn-ea"/>
                        </a:rPr>
                        <a:t>Лекция «Улицы родного города». Проводит лектор Российского общества «Знание»          Н.Н. Князева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600" b="0" u="none" strike="noStrike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  <a:sym typeface="+mn-ea"/>
                        </a:rPr>
                        <a:t>3. Викторина «Знаем, любим, угадаем». Проводит инспектор И.Г. Чайковская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500" b="0" u="none" strike="noStrike">
                          <a:solidFill>
                            <a:srgbClr val="231F20"/>
                          </a:solidFill>
                          <a:effectLst/>
                          <a:uFillTx/>
                          <a:latin typeface="Arial"/>
                          <a:ea typeface="DejaVu Sans" panose="020B0606030804020204"/>
                        </a:rPr>
                        <a:t>11:00</a:t>
                      </a:r>
                      <a:endParaRPr lang="ru-RU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5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12:00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u="none" strike="noStrike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  <a:ea typeface="DejaVu Sans" panose="020B0606030804020204"/>
                        </a:rPr>
                        <a:t>06.09 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600" dirty="0" err="1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  <a:sym typeface="+mn-ea"/>
                        </a:rPr>
                        <a:t>4. Нейрогимнастика</a:t>
                      </a:r>
                      <a:r>
                        <a:rPr lang="ru-RU" sz="1600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  <a:sym typeface="+mn-ea"/>
                        </a:rPr>
                        <a:t> «Ума палата».        Проводит  ст. </a:t>
                      </a:r>
                      <a:r>
                        <a:rPr lang="ru-RU" sz="1600" spc="-1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  <a:sym typeface="+mn-ea"/>
                        </a:rPr>
                        <a:t>инспектор С.П.Киселева</a:t>
                      </a:r>
                      <a:endParaRPr lang="ru-RU" sz="1600" b="0" u="none" strike="noStrike" dirty="0" smtClean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endParaRPr lang="ru-RU" sz="16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5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11:00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13569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u="none" strike="noStrike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  <a:ea typeface="DejaVu Sans" panose="020B0606030804020204"/>
                        </a:rPr>
                        <a:t>04.09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u="none" strike="noStrike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5. </a:t>
                      </a:r>
                      <a:r>
                        <a:rPr lang="ru-RU" sz="1600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  <a:sym typeface="+mn-ea"/>
                        </a:rPr>
                        <a:t>Консультация «МАКС без сложностей: разбираемся вместе».                               Проводит инспектор И.Г. Чайковская</a:t>
                      </a:r>
                      <a:endParaRPr lang="ru-RU" sz="1600" b="0" u="none" strike="noStrike" dirty="0">
                        <a:solidFill>
                          <a:srgbClr val="231F20"/>
                        </a:solidFill>
                        <a:effectLst/>
                        <a:uFillTx/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Помощь СВО «Сталиночки-солдатам!» Проводит активист Центра Н.А.Потехенченко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500" b="0" u="none" strike="noStrike">
                          <a:solidFill>
                            <a:srgbClr val="231F20"/>
                          </a:solidFill>
                          <a:effectLst/>
                          <a:uFillTx/>
                          <a:latin typeface="Arial"/>
                          <a:ea typeface="Times New Roman" panose="02020603050405020304"/>
                        </a:rPr>
                        <a:t>11:00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500" b="0" u="none" strike="noStrike">
                        <a:solidFill>
                          <a:srgbClr val="231F20"/>
                        </a:solidFill>
                        <a:effectLst/>
                        <a:uFillTx/>
                        <a:latin typeface="Arial"/>
                        <a:ea typeface="Times New Roman" panose="02020603050405020304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5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12:00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u="none" strike="noStrike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  <a:ea typeface="DejaVu Sans" panose="020B0606030804020204"/>
                        </a:rPr>
                        <a:t>07.09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7. 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Гастро-фестиваль «С пылу с жару пироги поспели!» Проводит ст. инспектор С.П.Киселева.</a:t>
                      </a: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8. Игровая программа «Пирог с начинкой!» Проводит ст. инспектор С.П. Киселева.</a:t>
                      </a:r>
                      <a:endParaRPr lang="ru-RU" sz="16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6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500" b="0" u="none" strike="noStrike">
                          <a:solidFill>
                            <a:srgbClr val="231F20"/>
                          </a:solidFill>
                          <a:effectLst/>
                          <a:uFillTx/>
                          <a:latin typeface="Arial"/>
                          <a:ea typeface="Times New Roman" panose="02020603050405020304"/>
                        </a:rPr>
                        <a:t>11:00</a:t>
                      </a:r>
                      <a:endParaRPr lang="ru-RU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13106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u="none" strike="noStrike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  <a:ea typeface="DejaVu Sans" panose="020B0606030804020204"/>
                        </a:rPr>
                        <a:t>08.09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9.Гимнастика «Сели - встали, сели - встали!» Проводит активист Центра А.И. Беднова</a:t>
                      </a:r>
                      <a:endParaRPr lang="ru-RU" sz="16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6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500" b="0" u="none" strike="noStrike" dirty="0">
                          <a:solidFill>
                            <a:srgbClr val="231F20"/>
                          </a:solidFill>
                          <a:effectLst/>
                          <a:uFillTx/>
                          <a:latin typeface="Arial"/>
                          <a:ea typeface="DejaVu Sans" panose="020B0606030804020204"/>
                        </a:rPr>
                        <a:t>11:00</a:t>
                      </a:r>
                      <a:endParaRPr lang="ru-RU" sz="15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5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5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  <p:sp>
        <p:nvSpPr>
          <p:cNvPr id="47" name="CustomShape 5"/>
          <p:cNvSpPr/>
          <p:nvPr/>
        </p:nvSpPr>
        <p:spPr>
          <a:xfrm>
            <a:off x="1201680" y="591480"/>
            <a:ext cx="3397680" cy="1181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800" b="0" u="none" strike="noStrike" dirty="0">
                <a:solidFill>
                  <a:srgbClr val="000000"/>
                </a:solidFill>
                <a:effectLst/>
                <a:uFillTx/>
                <a:latin typeface="Times New Roman" panose="02020603050405020304"/>
                <a:ea typeface="DejaVu Sans" panose="020B0606030804020204"/>
              </a:rPr>
              <a:t>ЦЕНТР ОБЩЕНИЯ СОЦФОНДА</a:t>
            </a:r>
            <a:br>
              <a:rPr lang="ru-RU" sz="1800" b="0" u="none" strike="noStrike" dirty="0">
                <a:solidFill>
                  <a:srgbClr val="000000"/>
                </a:solidFill>
                <a:effectLst/>
                <a:uFillTx/>
                <a:latin typeface="Times New Roman" panose="02020603050405020304"/>
                <a:ea typeface="DejaVu Sans" panose="020B0606030804020204"/>
              </a:rPr>
            </a:br>
            <a:r>
              <a:rPr lang="ru-RU" sz="1800" b="0" u="none" strike="noStrike" dirty="0">
                <a:solidFill>
                  <a:srgbClr val="000000"/>
                </a:solidFill>
                <a:effectLst/>
                <a:uFillTx/>
                <a:latin typeface="Times New Roman" panose="02020603050405020304"/>
                <a:ea typeface="DejaVu Sans" panose="020B0606030804020204"/>
              </a:rPr>
              <a:t>«</a:t>
            </a:r>
            <a:r>
              <a:rPr lang="ru-RU" sz="1600" b="1" u="none" strike="noStrike" dirty="0">
                <a:solidFill>
                  <a:srgbClr val="000000"/>
                </a:solidFill>
                <a:effectLst/>
                <a:uFillTx/>
                <a:latin typeface="Times New Roman" panose="02020603050405020304"/>
                <a:ea typeface="DejaVu Sans" panose="020B0606030804020204"/>
              </a:rPr>
              <a:t>СТАЛЬНОЕ </a:t>
            </a:r>
            <a:r>
              <a:rPr lang="ru-RU" sz="1800" b="1" u="none" strike="noStrike" dirty="0">
                <a:solidFill>
                  <a:srgbClr val="000000"/>
                </a:solidFill>
                <a:effectLst/>
                <a:uFillTx/>
                <a:latin typeface="Times New Roman" panose="02020603050405020304"/>
                <a:ea typeface="DejaVu Sans" panose="020B0606030804020204"/>
              </a:rPr>
              <a:t>ДОЛГОЛЕТИЕ</a:t>
            </a:r>
            <a:r>
              <a:rPr lang="ru-RU" sz="1800" b="0" u="none" strike="noStrike" dirty="0">
                <a:solidFill>
                  <a:srgbClr val="000000"/>
                </a:solidFill>
                <a:effectLst/>
                <a:uFillTx/>
                <a:latin typeface="Times New Roman" panose="02020603050405020304"/>
                <a:ea typeface="DejaVu Sans" panose="020B0606030804020204"/>
              </a:rPr>
              <a:t>»   г. Новотроицк</a:t>
            </a:r>
            <a:endParaRPr lang="ru-RU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object 33"/>
          <p:cNvPicPr/>
          <p:nvPr/>
        </p:nvPicPr>
        <p:blipFill>
          <a:blip r:embed="rId2"/>
          <a:stretch>
            <a:fillRect/>
          </a:stretch>
        </p:blipFill>
        <p:spPr>
          <a:xfrm>
            <a:off x="3428640" y="190080"/>
            <a:ext cx="3926160" cy="1646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7" name="object 36"/>
          <p:cNvPicPr/>
          <p:nvPr/>
        </p:nvPicPr>
        <p:blipFill>
          <a:blip r:embed="rId3"/>
          <a:stretch>
            <a:fillRect/>
          </a:stretch>
        </p:blipFill>
        <p:spPr>
          <a:xfrm>
            <a:off x="644400" y="8176320"/>
            <a:ext cx="91080" cy="120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8" name="CustomShape 1"/>
          <p:cNvSpPr/>
          <p:nvPr/>
        </p:nvSpPr>
        <p:spPr>
          <a:xfrm>
            <a:off x="771480" y="8178120"/>
            <a:ext cx="82440" cy="117360"/>
          </a:xfrm>
          <a:custGeom>
            <a:avLst/>
            <a:gdLst>
              <a:gd name="textAreaLeft" fmla="*/ 0 w 82440"/>
              <a:gd name="textAreaRight" fmla="*/ 86760 w 82440"/>
              <a:gd name="textAreaTop" fmla="*/ 0 h 117360"/>
              <a:gd name="textAreaBottom" fmla="*/ 121680 h 117360"/>
            </a:gdLst>
            <a:ahLst/>
            <a:cxnLst/>
            <a:rect l="textAreaLeft" t="textAreaTop" r="textAreaRight" b="textAreaBottom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 panose="020B0606030804020204"/>
            </a:endParaRPr>
          </a:p>
        </p:txBody>
      </p:sp>
      <p:pic>
        <p:nvPicPr>
          <p:cNvPr id="39" name="object 38"/>
          <p:cNvPicPr/>
          <p:nvPr/>
        </p:nvPicPr>
        <p:blipFill>
          <a:blip r:embed="rId4"/>
          <a:stretch>
            <a:fillRect/>
          </a:stretch>
        </p:blipFill>
        <p:spPr>
          <a:xfrm>
            <a:off x="888840" y="8176320"/>
            <a:ext cx="280080" cy="120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0" name="object 39"/>
          <p:cNvPicPr/>
          <p:nvPr/>
        </p:nvPicPr>
        <p:blipFill>
          <a:blip r:embed="rId5"/>
          <a:stretch>
            <a:fillRect/>
          </a:stretch>
        </p:blipFill>
        <p:spPr>
          <a:xfrm>
            <a:off x="1201680" y="8176320"/>
            <a:ext cx="307080" cy="120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1" name="object 40"/>
          <p:cNvPicPr/>
          <p:nvPr/>
        </p:nvPicPr>
        <p:blipFill>
          <a:blip r:embed="rId6"/>
          <a:stretch>
            <a:fillRect/>
          </a:stretch>
        </p:blipFill>
        <p:spPr>
          <a:xfrm>
            <a:off x="1545480" y="8178120"/>
            <a:ext cx="97920" cy="117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2" name="object 41"/>
          <p:cNvPicPr/>
          <p:nvPr/>
        </p:nvPicPr>
        <p:blipFill>
          <a:blip r:embed="rId7"/>
          <a:stretch>
            <a:fillRect/>
          </a:stretch>
        </p:blipFill>
        <p:spPr>
          <a:xfrm>
            <a:off x="1679400" y="8178120"/>
            <a:ext cx="100800" cy="118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3" name="CustomShape 2"/>
          <p:cNvSpPr/>
          <p:nvPr/>
        </p:nvSpPr>
        <p:spPr>
          <a:xfrm>
            <a:off x="3794760" y="316800"/>
            <a:ext cx="3560040" cy="1054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2400" b="1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МЕРОПРИЯТИЯ </a:t>
            </a:r>
            <a:endParaRPr lang="ru-RU" sz="2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ru-RU" sz="2400" b="1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НА </a:t>
            </a:r>
            <a:r>
              <a:rPr lang="ru-RU" sz="2400" b="1" u="none" strike="noStrike" dirty="0" smtClean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СЕНТЯБРЬ 2026</a:t>
            </a:r>
            <a:endParaRPr lang="ru-RU" sz="2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CustomShape 3"/>
          <p:cNvSpPr/>
          <p:nvPr/>
        </p:nvSpPr>
        <p:spPr>
          <a:xfrm>
            <a:off x="6123240" y="8786520"/>
            <a:ext cx="981000" cy="750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noAutofit/>
          </a:bodyPr>
          <a:lstStyle/>
          <a:p>
            <a:pPr marL="12700" defTabSz="914400">
              <a:lnSpc>
                <a:spcPts val="0"/>
              </a:lnSpc>
            </a:pP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Отделение Фонда</a:t>
            </a:r>
            <a:r>
              <a:rPr lang="ru-RU" sz="800" b="0" u="none" strike="noStrike" spc="437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 </a:t>
            </a: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пенсионного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700" defTabSz="914400">
              <a:lnSpc>
                <a:spcPts val="0"/>
              </a:lnSpc>
            </a:pP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и социального</a:t>
            </a:r>
            <a:r>
              <a:rPr lang="ru-RU" sz="800" b="0" u="none" strike="noStrike" spc="437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 </a:t>
            </a: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страхования РФ 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700" defTabSz="914400">
              <a:lnSpc>
                <a:spcPts val="0"/>
              </a:lnSpc>
            </a:pP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по Оренбургской области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5" name="object 49"/>
          <p:cNvPicPr/>
          <p:nvPr/>
        </p:nvPicPr>
        <p:blipFill>
          <a:blip r:embed="rId8"/>
          <a:stretch>
            <a:fillRect/>
          </a:stretch>
        </p:blipFill>
        <p:spPr>
          <a:xfrm>
            <a:off x="224280" y="901800"/>
            <a:ext cx="944640" cy="945000"/>
          </a:xfrm>
          <a:prstGeom prst="rect">
            <a:avLst/>
          </a:prstGeom>
          <a:noFill/>
          <a:ln w="0">
            <a:noFill/>
          </a:ln>
        </p:spPr>
      </p:pic>
      <p:graphicFrame>
        <p:nvGraphicFramePr>
          <p:cNvPr id="46" name="Table 4"/>
          <p:cNvGraphicFramePr/>
          <p:nvPr>
            <p:extLst>
              <p:ext uri="{D42A27DB-BD31-4B8C-83A1-F6EECF244321}">
                <p14:modId xmlns:p14="http://schemas.microsoft.com/office/powerpoint/2010/main" val="2722717931"/>
              </p:ext>
            </p:extLst>
          </p:nvPr>
        </p:nvGraphicFramePr>
        <p:xfrm>
          <a:off x="362160" y="2052360"/>
          <a:ext cx="6911640" cy="8153400"/>
        </p:xfrm>
        <a:graphic>
          <a:graphicData uri="http://schemas.openxmlformats.org/drawingml/2006/table">
            <a:tbl>
              <a:tblPr/>
              <a:tblGrid>
                <a:gridCol w="1013400"/>
                <a:gridCol w="4543920"/>
                <a:gridCol w="1354320"/>
              </a:tblGrid>
              <a:tr h="606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DejaVu Sans" panose="020B0606030804020204"/>
                        </a:rPr>
                        <a:t>Дата </a:t>
                      </a:r>
                      <a:endParaRPr lang="ru-RU" sz="1800" b="0" u="none" strike="noStrike" dirty="0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DejaVu Sans" panose="020B0606030804020204"/>
                        </a:rPr>
                        <a:t>Мероприятие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DejaVu Sans" panose="020B0606030804020204"/>
                        </a:rPr>
                        <a:t>Время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DejaVu Sans" panose="020B0606030804020204"/>
                        </a:rPr>
                        <a:t>начала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</a:tr>
              <a:tr h="694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u="none" strike="noStrike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  <a:ea typeface="DejaVu Sans" panose="020B0606030804020204"/>
                        </a:rPr>
                        <a:t>09.09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  <a:sym typeface="+mn-ea"/>
                        </a:rPr>
                        <a:t>10. Уборка могил участников ВОВ.          Проводит активист Центра М.И. Макарова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 Митинг-реквием «Память священна». Проводит инспектор И.Г. Чайковская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500" b="0" u="none" strike="noStrike">
                          <a:solidFill>
                            <a:srgbClr val="231F20"/>
                          </a:solidFill>
                          <a:effectLst/>
                          <a:uFillTx/>
                          <a:latin typeface="Arial"/>
                          <a:ea typeface="DejaVu Sans" panose="020B0606030804020204"/>
                        </a:rPr>
                        <a:t>09:00</a:t>
                      </a:r>
                      <a:endParaRPr lang="ru-RU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5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12:00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u="none" strike="noStrike" dirty="0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  <a:ea typeface="DejaVu Sans" panose="020B0606030804020204"/>
                        </a:rPr>
                        <a:t>10.09</a:t>
                      </a:r>
                      <a:endParaRPr lang="ru-RU" sz="16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600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  <a:sym typeface="+mn-ea"/>
                        </a:rPr>
                        <a:t>12.</a:t>
                      </a:r>
                      <a:r>
                        <a:rPr lang="ru-RU" sz="1600" dirty="0" err="1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  <a:sym typeface="+mn-ea"/>
                        </a:rPr>
                        <a:t>Нейрогимнастика</a:t>
                      </a:r>
                      <a:r>
                        <a:rPr lang="ru-RU" sz="1600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  <a:sym typeface="+mn-ea"/>
                        </a:rPr>
                        <a:t> «Ума палата».          Проводит ст. </a:t>
                      </a:r>
                      <a:r>
                        <a:rPr lang="ru-RU" sz="1600" spc="-1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  <a:sym typeface="+mn-ea"/>
                        </a:rPr>
                        <a:t>инспектор С.П.Киселева</a:t>
                      </a:r>
                      <a:endParaRPr lang="ru-RU" sz="1600" b="0" u="none" strike="noStrike" dirty="0" smtClean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500" b="0" u="none" strike="noStrike">
                          <a:solidFill>
                            <a:srgbClr val="231F20"/>
                          </a:solidFill>
                          <a:effectLst/>
                          <a:uFillTx/>
                          <a:latin typeface="Arial"/>
                          <a:ea typeface="DejaVu Sans" panose="020B0606030804020204"/>
                        </a:rPr>
                        <a:t>11:00</a:t>
                      </a:r>
                      <a:endParaRPr lang="ru-RU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1284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u="none" strike="noStrike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  <a:ea typeface="DejaVu Sans" panose="020B0606030804020204"/>
                        </a:rPr>
                        <a:t>14.09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600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  <a:sym typeface="+mn-ea"/>
                        </a:rPr>
                        <a:t>13. «Угрозы единству России: механизмы противодействия разжиганию межнациональной  и межконфессионнальной розни».                Лекция РО «Знание»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600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  <a:sym typeface="+mn-ea"/>
                        </a:rPr>
                        <a:t>14. «Информационная война как элемент гибридной войны».  Лекция РО «</a:t>
                      </a:r>
                      <a:r>
                        <a:rPr lang="ru-RU" sz="1600" dirty="0" err="1" smtClean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  <a:sym typeface="+mn-ea"/>
                        </a:rPr>
                        <a:t>Знанаие</a:t>
                      </a:r>
                      <a:r>
                        <a:rPr lang="ru-RU" sz="1600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  <a:sym typeface="+mn-ea"/>
                        </a:rPr>
                        <a:t>»</a:t>
                      </a:r>
                      <a:endParaRPr lang="ru-RU" sz="16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endParaRPr lang="ru-RU" sz="16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5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14:00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897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u="none" strike="noStrike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  <a:ea typeface="DejaVu Sans" panose="020B0606030804020204"/>
                        </a:rPr>
                        <a:t>15.09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 Гимнастика «Сели - встали, сели - встали!» Проводит активист Центра А.И. Беднова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  <a:sym typeface="+mn-ea"/>
                        </a:rPr>
                        <a:t>16. Поездка в Иверский женский монастырь          г. Орска. Проводит ст. инспектор С.П .Киселева</a:t>
                      </a:r>
                      <a:endParaRPr lang="ru-RU" sz="1600" b="0" u="none" strike="noStrike" dirty="0">
                        <a:solidFill>
                          <a:srgbClr val="231F20"/>
                        </a:solidFill>
                        <a:effectLst/>
                        <a:uFillTx/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500" b="0" u="none" strike="noStrike">
                          <a:solidFill>
                            <a:srgbClr val="231F20"/>
                          </a:solidFill>
                          <a:effectLst/>
                          <a:uFillTx/>
                          <a:latin typeface="Arial"/>
                          <a:ea typeface="Times New Roman" panose="02020603050405020304"/>
                        </a:rPr>
                        <a:t>11:00</a:t>
                      </a:r>
                      <a:endParaRPr lang="ru-RU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5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15:00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6261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u="none" strike="noStrike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  <a:ea typeface="DejaVu Sans" panose="020B0606030804020204"/>
                        </a:rPr>
                        <a:t>16.09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17. Мероприятие, посвященное Дню языков народов России «Слова от сердца каждого звучат».                                                              Проводит активист  Центра Н.И. Тимофеева</a:t>
                      </a: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6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 </a:t>
                      </a:r>
                      <a:r>
                        <a:rPr lang="ru-RU" sz="1600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  <a:sym typeface="+mn-ea"/>
                        </a:rPr>
                        <a:t>Консультация «МАКС без сложностей: разбираемся вместе».                                        Проводит инспектор И.Г. Чайковская</a:t>
                      </a:r>
                      <a:endParaRPr lang="ru-RU" sz="16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500" b="0" u="none" strike="noStrike">
                          <a:solidFill>
                            <a:srgbClr val="231F20"/>
                          </a:solidFill>
                          <a:effectLst/>
                          <a:uFillTx/>
                          <a:latin typeface="Arial"/>
                          <a:ea typeface="Times New Roman" panose="02020603050405020304"/>
                        </a:rPr>
                        <a:t>11:00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5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12:00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216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u="none" strike="noStrike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  <a:ea typeface="DejaVu Sans" panose="020B0606030804020204"/>
                        </a:rPr>
                        <a:t>17.09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 19. </a:t>
                      </a:r>
                      <a:r>
                        <a:rPr lang="ru-RU" sz="1600" dirty="0" err="1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  <a:sym typeface="+mn-ea"/>
                        </a:rPr>
                        <a:t>Нейрогимнастика</a:t>
                      </a:r>
                      <a:r>
                        <a:rPr lang="ru-RU" sz="1600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  <a:sym typeface="+mn-ea"/>
                        </a:rPr>
                        <a:t> «Ума палата».         Проводит  ст. </a:t>
                      </a:r>
                      <a:r>
                        <a:rPr lang="ru-RU" sz="1600" spc="-1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  <a:sym typeface="+mn-ea"/>
                        </a:rPr>
                        <a:t>инспектор С.П.Киселева</a:t>
                      </a:r>
                      <a:endParaRPr lang="ru-RU" sz="1600" b="0" u="none" strike="noStrike" dirty="0" smtClean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600" b="0" u="none" strike="noStrike" dirty="0">
                        <a:solidFill>
                          <a:srgbClr val="231F20"/>
                        </a:solidFill>
                        <a:effectLst/>
                        <a:uFillTx/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500" b="0" u="none" strike="noStrike">
                          <a:solidFill>
                            <a:srgbClr val="231F20"/>
                          </a:solidFill>
                          <a:effectLst/>
                          <a:uFillTx/>
                          <a:latin typeface="Arial"/>
                          <a:ea typeface="DejaVu Sans" panose="020B0606030804020204"/>
                        </a:rPr>
                        <a:t>11:00</a:t>
                      </a:r>
                      <a:endParaRPr lang="ru-RU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  <p:sp>
        <p:nvSpPr>
          <p:cNvPr id="47" name="CustomShape 5"/>
          <p:cNvSpPr/>
          <p:nvPr/>
        </p:nvSpPr>
        <p:spPr>
          <a:xfrm>
            <a:off x="1216920" y="654840"/>
            <a:ext cx="3397680" cy="1181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800" b="0" u="none" strike="noStrike" dirty="0">
                <a:solidFill>
                  <a:srgbClr val="000000"/>
                </a:solidFill>
                <a:effectLst/>
                <a:uFillTx/>
                <a:latin typeface="Times New Roman" panose="02020603050405020304"/>
                <a:ea typeface="DejaVu Sans" panose="020B0606030804020204"/>
              </a:rPr>
              <a:t>ЦЕНТР ОБЩЕНИЯ СОЦФОНДА</a:t>
            </a:r>
            <a:br>
              <a:rPr lang="ru-RU" sz="1800" b="0" u="none" strike="noStrike" dirty="0">
                <a:solidFill>
                  <a:srgbClr val="000000"/>
                </a:solidFill>
                <a:effectLst/>
                <a:uFillTx/>
                <a:latin typeface="Times New Roman" panose="02020603050405020304"/>
                <a:ea typeface="DejaVu Sans" panose="020B0606030804020204"/>
              </a:rPr>
            </a:br>
            <a:r>
              <a:rPr lang="ru-RU" sz="1800" b="0" u="none" strike="noStrike" dirty="0">
                <a:solidFill>
                  <a:srgbClr val="000000"/>
                </a:solidFill>
                <a:effectLst/>
                <a:uFillTx/>
                <a:latin typeface="Times New Roman" panose="02020603050405020304"/>
                <a:ea typeface="DejaVu Sans" panose="020B0606030804020204"/>
              </a:rPr>
              <a:t>«</a:t>
            </a:r>
            <a:r>
              <a:rPr lang="ru-RU" sz="1600" b="1" u="none" strike="noStrike" dirty="0">
                <a:solidFill>
                  <a:srgbClr val="000000"/>
                </a:solidFill>
                <a:effectLst/>
                <a:uFillTx/>
                <a:latin typeface="Times New Roman" panose="02020603050405020304"/>
                <a:ea typeface="DejaVu Sans" panose="020B0606030804020204"/>
              </a:rPr>
              <a:t>СТАЛЬНОЕ </a:t>
            </a:r>
            <a:r>
              <a:rPr lang="ru-RU" sz="1800" b="1" u="none" strike="noStrike" dirty="0">
                <a:solidFill>
                  <a:srgbClr val="000000"/>
                </a:solidFill>
                <a:effectLst/>
                <a:uFillTx/>
                <a:latin typeface="Times New Roman" panose="02020603050405020304"/>
                <a:ea typeface="DejaVu Sans" panose="020B0606030804020204"/>
              </a:rPr>
              <a:t>ДОЛГОЛЕТИЕ</a:t>
            </a:r>
            <a:r>
              <a:rPr lang="ru-RU" sz="1800" b="0" u="none" strike="noStrike" dirty="0">
                <a:solidFill>
                  <a:srgbClr val="000000"/>
                </a:solidFill>
                <a:effectLst/>
                <a:uFillTx/>
                <a:latin typeface="Times New Roman" panose="02020603050405020304"/>
                <a:ea typeface="DejaVu Sans" panose="020B0606030804020204"/>
              </a:rPr>
              <a:t>»   г. Новотроицк</a:t>
            </a:r>
            <a:endParaRPr lang="ru-RU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object 33"/>
          <p:cNvPicPr/>
          <p:nvPr/>
        </p:nvPicPr>
        <p:blipFill>
          <a:blip r:embed="rId2"/>
          <a:stretch>
            <a:fillRect/>
          </a:stretch>
        </p:blipFill>
        <p:spPr>
          <a:xfrm>
            <a:off x="3307080" y="108000"/>
            <a:ext cx="4132680" cy="1646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0" name="object 36"/>
          <p:cNvPicPr/>
          <p:nvPr/>
        </p:nvPicPr>
        <p:blipFill>
          <a:blip r:embed="rId3"/>
          <a:stretch>
            <a:fillRect/>
          </a:stretch>
        </p:blipFill>
        <p:spPr>
          <a:xfrm>
            <a:off x="644400" y="8176320"/>
            <a:ext cx="91080" cy="120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1" name="CustomShape 1"/>
          <p:cNvSpPr/>
          <p:nvPr/>
        </p:nvSpPr>
        <p:spPr>
          <a:xfrm>
            <a:off x="771480" y="8178120"/>
            <a:ext cx="82440" cy="117360"/>
          </a:xfrm>
          <a:custGeom>
            <a:avLst/>
            <a:gdLst>
              <a:gd name="textAreaLeft" fmla="*/ 0 w 82440"/>
              <a:gd name="textAreaRight" fmla="*/ 86760 w 82440"/>
              <a:gd name="textAreaTop" fmla="*/ 0 h 117360"/>
              <a:gd name="textAreaBottom" fmla="*/ 121680 h 117360"/>
            </a:gdLst>
            <a:ahLst/>
            <a:cxnLst/>
            <a:rect l="textAreaLeft" t="textAreaTop" r="textAreaRight" b="textAreaBottom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 panose="020B0606030804020204"/>
            </a:endParaRPr>
          </a:p>
        </p:txBody>
      </p:sp>
      <p:pic>
        <p:nvPicPr>
          <p:cNvPr id="52" name="object 38"/>
          <p:cNvPicPr/>
          <p:nvPr/>
        </p:nvPicPr>
        <p:blipFill>
          <a:blip r:embed="rId4"/>
          <a:stretch>
            <a:fillRect/>
          </a:stretch>
        </p:blipFill>
        <p:spPr>
          <a:xfrm>
            <a:off x="888840" y="8176320"/>
            <a:ext cx="280080" cy="120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3" name="object 39"/>
          <p:cNvPicPr/>
          <p:nvPr/>
        </p:nvPicPr>
        <p:blipFill>
          <a:blip r:embed="rId5"/>
          <a:stretch>
            <a:fillRect/>
          </a:stretch>
        </p:blipFill>
        <p:spPr>
          <a:xfrm>
            <a:off x="1201680" y="8176320"/>
            <a:ext cx="307080" cy="120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4" name="object 40"/>
          <p:cNvPicPr/>
          <p:nvPr/>
        </p:nvPicPr>
        <p:blipFill>
          <a:blip r:embed="rId6"/>
          <a:stretch>
            <a:fillRect/>
          </a:stretch>
        </p:blipFill>
        <p:spPr>
          <a:xfrm>
            <a:off x="1545480" y="8178120"/>
            <a:ext cx="97920" cy="117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5" name="object 41"/>
          <p:cNvPicPr/>
          <p:nvPr/>
        </p:nvPicPr>
        <p:blipFill>
          <a:blip r:embed="rId7"/>
          <a:stretch>
            <a:fillRect/>
          </a:stretch>
        </p:blipFill>
        <p:spPr>
          <a:xfrm>
            <a:off x="1679400" y="8178120"/>
            <a:ext cx="100800" cy="118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7" name="CustomShape 3"/>
          <p:cNvSpPr/>
          <p:nvPr/>
        </p:nvSpPr>
        <p:spPr>
          <a:xfrm>
            <a:off x="6123240" y="8786520"/>
            <a:ext cx="981000" cy="750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noAutofit/>
          </a:bodyPr>
          <a:lstStyle/>
          <a:p>
            <a:pPr marL="12700" defTabSz="914400">
              <a:lnSpc>
                <a:spcPts val="0"/>
              </a:lnSpc>
            </a:pP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Отделение Фонда</a:t>
            </a:r>
            <a:r>
              <a:rPr lang="ru-RU" sz="800" b="0" u="none" strike="noStrike" spc="437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 </a:t>
            </a: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пенсионного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700" defTabSz="914400">
              <a:lnSpc>
                <a:spcPts val="0"/>
              </a:lnSpc>
            </a:pP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и социального</a:t>
            </a:r>
            <a:r>
              <a:rPr lang="ru-RU" sz="800" b="0" u="none" strike="noStrike" spc="437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 </a:t>
            </a: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страхования РФ 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700" defTabSz="914400">
              <a:lnSpc>
                <a:spcPts val="0"/>
              </a:lnSpc>
            </a:pP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по Оренбургской области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8" name="object 49"/>
          <p:cNvPicPr/>
          <p:nvPr/>
        </p:nvPicPr>
        <p:blipFill>
          <a:blip r:embed="rId8"/>
          <a:stretch>
            <a:fillRect/>
          </a:stretch>
        </p:blipFill>
        <p:spPr>
          <a:xfrm>
            <a:off x="443520" y="809280"/>
            <a:ext cx="827280" cy="945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9" name="CustomShape 5"/>
          <p:cNvSpPr/>
          <p:nvPr/>
        </p:nvSpPr>
        <p:spPr>
          <a:xfrm>
            <a:off x="1383480" y="677160"/>
            <a:ext cx="3397680" cy="1181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Times New Roman" panose="02020603050405020304"/>
                <a:ea typeface="DejaVu Sans" panose="020B0606030804020204"/>
              </a:rPr>
              <a:t>ЦЕНТР ОБЩЕНИЯ СОЦФОНДА</a:t>
            </a:r>
          </a:p>
          <a:p>
            <a:pPr defTabSz="914400">
              <a:lnSpc>
                <a:spcPct val="100000"/>
              </a:lnSpc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Times New Roman" panose="02020603050405020304"/>
                <a:ea typeface="DejaVu Sans" panose="020B0606030804020204"/>
              </a:rPr>
              <a:t>«</a:t>
            </a:r>
            <a:r>
              <a:rPr lang="ru-RU" sz="1800" b="1" u="none" strike="noStrike">
                <a:solidFill>
                  <a:srgbClr val="000000"/>
                </a:solidFill>
                <a:effectLst/>
                <a:uFillTx/>
                <a:latin typeface="Times New Roman" panose="02020603050405020304"/>
                <a:ea typeface="DejaVu Sans" panose="020B0606030804020204"/>
              </a:rPr>
              <a:t>СТАЛЬНОЕ ДОЛГОЛЕТИЕ</a:t>
            </a: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Times New Roman" panose="02020603050405020304"/>
                <a:ea typeface="DejaVu Sans" panose="020B0606030804020204"/>
              </a:rPr>
              <a:t>» г. Новотроицк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CustomShape 6"/>
          <p:cNvSpPr/>
          <p:nvPr/>
        </p:nvSpPr>
        <p:spPr>
          <a:xfrm>
            <a:off x="209205" y="7787640"/>
            <a:ext cx="7333560" cy="2639400"/>
          </a:xfrm>
          <a:custGeom>
            <a:avLst/>
            <a:gdLst>
              <a:gd name="textAreaLeft" fmla="*/ 0 w 7333560"/>
              <a:gd name="textAreaRight" fmla="*/ 7337880 w 7333560"/>
              <a:gd name="textAreaTop" fmla="*/ 0 h 3130920"/>
              <a:gd name="textAreaBottom" fmla="*/ 3135240 h 313092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FFFFFF"/>
              </a:solidFill>
              <a:effectLst/>
              <a:uFillTx/>
              <a:latin typeface="Arial"/>
              <a:ea typeface="DejaVu Sans" panose="020B0606030804020204"/>
            </a:endParaRPr>
          </a:p>
        </p:txBody>
      </p:sp>
      <p:sp>
        <p:nvSpPr>
          <p:cNvPr id="61" name="CustomShape 7"/>
          <p:cNvSpPr/>
          <p:nvPr/>
        </p:nvSpPr>
        <p:spPr>
          <a:xfrm>
            <a:off x="2879335" y="7941637"/>
            <a:ext cx="3803650" cy="11766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noAutofit/>
          </a:bodyPr>
          <a:lstStyle/>
          <a:p>
            <a:pPr marL="12700" indent="1948815" defTabSz="914400">
              <a:lnSpc>
                <a:spcPct val="112000"/>
              </a:lnSpc>
              <a:tabLst>
                <a:tab pos="0" algn="l"/>
              </a:tabLst>
            </a:pPr>
            <a:r>
              <a:rPr lang="ru-RU" sz="1400" b="1" u="none" strike="noStrike" dirty="0">
                <a:solidFill>
                  <a:srgbClr val="58595B"/>
                </a:solidFill>
                <a:effectLst/>
                <a:uFillTx/>
                <a:latin typeface="Calibri"/>
                <a:ea typeface="DejaVu Sans" panose="020B0606030804020204"/>
              </a:rPr>
              <a:t>Время</a:t>
            </a:r>
            <a:r>
              <a:rPr lang="ru-RU" sz="1400" b="1" u="none" strike="noStrike" spc="-34" dirty="0">
                <a:solidFill>
                  <a:srgbClr val="58595B"/>
                </a:solidFill>
                <a:effectLst/>
                <a:uFillTx/>
                <a:latin typeface="Calibri"/>
                <a:ea typeface="DejaVu Sans" panose="020B0606030804020204"/>
              </a:rPr>
              <a:t> </a:t>
            </a:r>
            <a:r>
              <a:rPr lang="ru-RU" sz="1400" b="1" u="none" strike="noStrike" dirty="0">
                <a:solidFill>
                  <a:srgbClr val="58595B"/>
                </a:solidFill>
                <a:effectLst/>
                <a:uFillTx/>
                <a:latin typeface="Calibri"/>
                <a:ea typeface="DejaVu Sans" panose="020B0606030804020204"/>
              </a:rPr>
              <a:t>работы: Понедельник – четверг                    09:00 – 18:00                          Пятница - 09:00 – 16:45</a:t>
            </a:r>
            <a:endParaRPr lang="ru-RU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2" name="Рисунок 1"/>
          <p:cNvPicPr/>
          <p:nvPr/>
        </p:nvPicPr>
        <p:blipFill>
          <a:blip r:embed="rId9"/>
          <a:stretch>
            <a:fillRect/>
          </a:stretch>
        </p:blipFill>
        <p:spPr>
          <a:xfrm>
            <a:off x="6299640" y="8255160"/>
            <a:ext cx="804600" cy="804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3" name="object 48"/>
          <p:cNvPicPr/>
          <p:nvPr/>
        </p:nvPicPr>
        <p:blipFill>
          <a:blip r:embed="rId10"/>
          <a:stretch>
            <a:fillRect/>
          </a:stretch>
        </p:blipFill>
        <p:spPr>
          <a:xfrm>
            <a:off x="6407280" y="8438040"/>
            <a:ext cx="589320" cy="504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4" name="CustomShape 8"/>
          <p:cNvSpPr/>
          <p:nvPr/>
        </p:nvSpPr>
        <p:spPr>
          <a:xfrm>
            <a:off x="210240" y="8848324"/>
            <a:ext cx="5501880" cy="190019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noAutofit/>
          </a:bodyPr>
          <a:lstStyle/>
          <a:p>
            <a:pPr marL="12700" defTabSz="914400">
              <a:lnSpc>
                <a:spcPct val="75000"/>
              </a:lnSpc>
            </a:pPr>
            <a:r>
              <a:rPr lang="ru-RU" sz="2400" b="1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ПРИХОДИТЕ, МЫ</a:t>
            </a:r>
            <a:r>
              <a:rPr lang="ru-RU" sz="2400" b="1" u="none" strike="noStrike" spc="-105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 </a:t>
            </a:r>
            <a:r>
              <a:rPr lang="ru-RU" sz="2400" b="1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ВАС</a:t>
            </a:r>
            <a:r>
              <a:rPr lang="ru-RU" sz="2400" b="1" u="none" strike="noStrike" spc="-105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 </a:t>
            </a:r>
            <a:r>
              <a:rPr lang="ru-RU" sz="2400" b="1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ЖДЕМ!</a:t>
            </a:r>
            <a:endParaRPr lang="ru-RU" sz="2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700" defTabSz="914400">
              <a:lnSpc>
                <a:spcPct val="75000"/>
              </a:lnSpc>
            </a:pPr>
            <a:r>
              <a:rPr lang="ru-RU" sz="1800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Наши</a:t>
            </a:r>
            <a:r>
              <a:rPr lang="ru-RU" sz="1800" b="0" u="none" strike="noStrike" spc="-3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 </a:t>
            </a:r>
            <a:r>
              <a:rPr lang="ru-RU" sz="1800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контакты:</a:t>
            </a:r>
            <a:endParaRPr lang="ru-RU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700" defTabSz="914400">
              <a:lnSpc>
                <a:spcPct val="75000"/>
              </a:lnSpc>
            </a:pPr>
            <a:r>
              <a:rPr lang="ru-RU" sz="1800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Адрес: </a:t>
            </a:r>
            <a:r>
              <a:rPr lang="ru-RU" sz="1800" b="0" u="none" strike="noStrike" dirty="0" err="1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г.Новотроицк</a:t>
            </a:r>
            <a:r>
              <a:rPr lang="ru-RU" sz="1800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, </a:t>
            </a:r>
            <a:r>
              <a:rPr lang="ru-RU" sz="1800" b="0" u="none" strike="noStrike" dirty="0" err="1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ул</a:t>
            </a:r>
            <a:r>
              <a:rPr lang="ru-RU" sz="1800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, Ломоносова, дом 1</a:t>
            </a:r>
            <a:endParaRPr lang="ru-RU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700" defTabSz="914400">
              <a:lnSpc>
                <a:spcPct val="75000"/>
              </a:lnSpc>
            </a:pPr>
            <a:r>
              <a:rPr lang="ru-RU" sz="1800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Контактный номер: 8 961-901-44-69</a:t>
            </a:r>
            <a:endParaRPr lang="ru-RU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700" defTabSz="914400">
              <a:lnSpc>
                <a:spcPct val="75000"/>
              </a:lnSpc>
            </a:pPr>
            <a:r>
              <a:rPr lang="ru-RU" sz="1800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Руководитель клиентской службы         </a:t>
            </a:r>
            <a:endParaRPr lang="ru-RU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700" defTabSz="914400">
              <a:lnSpc>
                <a:spcPct val="75000"/>
              </a:lnSpc>
            </a:pPr>
            <a:r>
              <a:rPr lang="ru-RU" sz="1800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Елена Александровна Батурина</a:t>
            </a:r>
            <a:endParaRPr lang="ru-RU" sz="1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5" name="Рисунок 7"/>
          <p:cNvPicPr/>
          <p:nvPr/>
        </p:nvPicPr>
        <p:blipFill>
          <a:blip r:embed="rId11"/>
          <a:stretch>
            <a:fillRect/>
          </a:stretch>
        </p:blipFill>
        <p:spPr>
          <a:xfrm>
            <a:off x="6153120" y="9577080"/>
            <a:ext cx="849960" cy="849960"/>
          </a:xfrm>
          <a:prstGeom prst="rect">
            <a:avLst/>
          </a:prstGeom>
          <a:noFill/>
          <a:ln w="0">
            <a:noFill/>
          </a:ln>
        </p:spPr>
      </p:pic>
      <p:graphicFrame>
        <p:nvGraphicFramePr>
          <p:cNvPr id="66" name="Table 1"/>
          <p:cNvGraphicFramePr/>
          <p:nvPr>
            <p:extLst>
              <p:ext uri="{D42A27DB-BD31-4B8C-83A1-F6EECF244321}">
                <p14:modId xmlns:p14="http://schemas.microsoft.com/office/powerpoint/2010/main" val="1887529252"/>
              </p:ext>
            </p:extLst>
          </p:nvPr>
        </p:nvGraphicFramePr>
        <p:xfrm>
          <a:off x="644400" y="1836964"/>
          <a:ext cx="6630035" cy="6172200"/>
        </p:xfrm>
        <a:graphic>
          <a:graphicData uri="http://schemas.openxmlformats.org/drawingml/2006/table">
            <a:tbl>
              <a:tblPr/>
              <a:tblGrid>
                <a:gridCol w="972185"/>
                <a:gridCol w="4359275"/>
                <a:gridCol w="1298575"/>
              </a:tblGrid>
              <a:tr h="640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DejaVu Sans" panose="020B0606030804020204"/>
                        </a:rPr>
                        <a:t>Дата </a:t>
                      </a:r>
                      <a:endParaRPr lang="ru-RU" sz="1800" b="0" u="none" strike="noStrike" dirty="0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DejaVu Sans" panose="020B0606030804020204"/>
                        </a:rPr>
                        <a:t>Мероприятие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DejaVu Sans" panose="020B0606030804020204"/>
                        </a:rPr>
                        <a:t>Время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DejaVu Sans" panose="020B0606030804020204"/>
                        </a:rPr>
                        <a:t>начала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</a:tr>
              <a:tr h="1234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u="none" strike="noStrike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  <a:ea typeface="DejaVu Sans" panose="020B0606030804020204"/>
                        </a:rPr>
                        <a:t> 22.09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u="none" strike="noStrike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20. 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Гимнастика «Сели - встали, сели - встали! » Проводит активист Центра А.И. Беднова</a:t>
                      </a:r>
                      <a:endParaRPr lang="ru-RU" sz="1800" b="0" u="none" strike="noStrike" dirty="0">
                        <a:solidFill>
                          <a:srgbClr val="231F20"/>
                        </a:solidFill>
                        <a:effectLst/>
                        <a:uFillTx/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500" b="0" u="none" strike="noStrike">
                          <a:solidFill>
                            <a:srgbClr val="231F20"/>
                          </a:solidFill>
                          <a:effectLst/>
                          <a:uFillTx/>
                          <a:latin typeface="Arial"/>
                          <a:ea typeface="DejaVu Sans" panose="020B0606030804020204"/>
                        </a:rPr>
                        <a:t>11:00</a:t>
                      </a:r>
                      <a:endParaRPr lang="ru-RU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u="none" strike="noStrike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  <a:ea typeface="DejaVu Sans" panose="020B0606030804020204"/>
                        </a:rPr>
                        <a:t>23.09 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  <a:sym typeface="+mn-ea"/>
                        </a:rPr>
                        <a:t>21. Лекция « Городские маршруты».     Проводит лектор Российского общества «Знание» Н.Н. Князева</a:t>
                      </a:r>
                      <a:endParaRPr lang="ru-RU" sz="1800" b="0" u="none" strike="noStrike" dirty="0" smtClean="0">
                        <a:solidFill>
                          <a:srgbClr val="231F20"/>
                        </a:solidFill>
                        <a:effectLst/>
                        <a:uFillTx/>
                        <a:latin typeface="Times New Roman" panose="02020603050405020304" pitchFamily="18" charset="0"/>
                        <a:ea typeface="Times New Roman" panose="02020603050405020304"/>
                        <a:cs typeface="Times New Roman" panose="02020603050405020304" pitchFamily="18" charset="0"/>
                        <a:sym typeface="+mn-ea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  <a:sym typeface="+mn-ea"/>
                        </a:rPr>
                        <a:t>22. Консультирование по пенсионным и социальным вопросам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      11:00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 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5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       12:00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15544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600" b="1">
                          <a:solidFill>
                            <a:srgbClr val="231F20"/>
                          </a:solidFill>
                          <a:effectLst/>
                          <a:uFillTx/>
                          <a:latin typeface="Calibri"/>
                          <a:ea typeface="DejaVu Sans" panose="020B0606030804020204"/>
                          <a:sym typeface="+mn-ea"/>
                        </a:rPr>
                        <a:t>30.09 </a:t>
                      </a:r>
                      <a:endParaRPr lang="ru-RU" altLang="en-US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altLang="en-US" sz="18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 Видео - обзор  с интерактивом «Актеры -участники Великой Отечественной войны». Проводит заведующая Модельной библиотекой О.В.Никитина</a:t>
                      </a:r>
                    </a:p>
                    <a:p>
                      <a:pPr defTabSz="914400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altLang="en-US" sz="18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 </a:t>
                      </a:r>
                      <a:r>
                        <a:rPr lang="ru-RU" altLang="en-US" sz="1800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День воссоединения Донбаса с Россией.  </a:t>
                      </a:r>
                      <a:r>
                        <a:rPr lang="ru-RU" altLang="en-US" sz="18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 информирования «Эта боль - боль всей страны»</a:t>
                      </a:r>
                    </a:p>
                    <a:p>
                      <a:pPr defTabSz="914400"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altLang="en-US" sz="18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Проводит ст.инспектор С.П.Киселева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500" dirty="0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  <a:sym typeface="+mn-ea"/>
                        </a:rPr>
                        <a:t>       11:00</a:t>
                      </a: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endParaRPr lang="ru-RU" altLang="en-US" sz="15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endParaRPr lang="ru-RU" altLang="en-US" sz="15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endParaRPr lang="ru-RU" altLang="en-US" sz="15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altLang="en-US" sz="15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        12:00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  <p:sp>
        <p:nvSpPr>
          <p:cNvPr id="20" name="CustomShape 2"/>
          <p:cNvSpPr/>
          <p:nvPr/>
        </p:nvSpPr>
        <p:spPr>
          <a:xfrm>
            <a:off x="3996460" y="230760"/>
            <a:ext cx="3560040" cy="1054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2400" b="1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МЕРОПРИЯТИЯ </a:t>
            </a:r>
            <a:endParaRPr lang="ru-RU" sz="2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ru-RU" sz="2400" b="1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НА </a:t>
            </a:r>
            <a:r>
              <a:rPr lang="ru-RU" sz="2400" b="1" u="none" strike="noStrike" dirty="0" smtClean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СЕНТЯБРЬ 2026</a:t>
            </a:r>
            <a:endParaRPr lang="ru-RU" sz="2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538</Words>
  <Application>Microsoft Office PowerPoint</Application>
  <PresentationFormat>Произвольный</PresentationFormat>
  <Paragraphs>118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10" baseType="lpstr">
      <vt:lpstr>Arial</vt:lpstr>
      <vt:lpstr>Calibri</vt:lpstr>
      <vt:lpstr>DejaVu Sans</vt:lpstr>
      <vt:lpstr>Symbol</vt:lpstr>
      <vt:lpstr>Times New Roman</vt:lpstr>
      <vt:lpstr>Wingdings</vt:lpstr>
      <vt:lpstr>Office Theme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Белова Юлия Викторовна</cp:lastModifiedBy>
  <cp:revision>131</cp:revision>
  <cp:lastPrinted>2026-08-20T10:09:31Z</cp:lastPrinted>
  <dcterms:created xsi:type="dcterms:W3CDTF">2026-08-20T10:09:31Z</dcterms:created>
  <dcterms:modified xsi:type="dcterms:W3CDTF">2026-08-27T10:24:05Z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2025-11-12T06:00:00Z</vt:filetime>
  </property>
  <property fmtid="{D5CDD505-2E9C-101B-9397-08002B2CF9AE}" pid="3" name="Creator">
    <vt:lpwstr>Adobe InDesign 18.4 (Windows)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ICV">
    <vt:lpwstr/>
  </property>
  <property fmtid="{D5CDD505-2E9C-101B-9397-08002B2CF9AE}" pid="7" name="KSOProductBuildVer">
    <vt:lpwstr>1049-11.1.0.11698</vt:lpwstr>
  </property>
  <property fmtid="{D5CDD505-2E9C-101B-9397-08002B2CF9AE}" pid="8" name="LastSaved">
    <vt:filetime>2025-11-12T06:00:00Z</vt:filetime>
  </property>
  <property fmtid="{D5CDD505-2E9C-101B-9397-08002B2CF9AE}" pid="9" name="LinksUpToDate">
    <vt:bool>false</vt:bool>
  </property>
  <property fmtid="{D5CDD505-2E9C-101B-9397-08002B2CF9AE}" pid="10" name="MMClips">
    <vt:i4>0</vt:i4>
  </property>
  <property fmtid="{D5CDD505-2E9C-101B-9397-08002B2CF9AE}" pid="11" name="Notes">
    <vt:i4>0</vt:i4>
  </property>
  <property fmtid="{D5CDD505-2E9C-101B-9397-08002B2CF9AE}" pid="12" name="PresentationFormat">
    <vt:lpwstr>Произвольный</vt:lpwstr>
  </property>
  <property fmtid="{D5CDD505-2E9C-101B-9397-08002B2CF9AE}" pid="13" name="Producer">
    <vt:lpwstr>Adobe PDF Library 17.0</vt:lpwstr>
  </property>
  <property fmtid="{D5CDD505-2E9C-101B-9397-08002B2CF9AE}" pid="14" name="ScaleCrop">
    <vt:bool>false</vt:bool>
  </property>
  <property fmtid="{D5CDD505-2E9C-101B-9397-08002B2CF9AE}" pid="15" name="ShareDoc">
    <vt:bool>false</vt:bool>
  </property>
  <property fmtid="{D5CDD505-2E9C-101B-9397-08002B2CF9AE}" pid="16" name="Slides">
    <vt:i4>3</vt:i4>
  </property>
</Properties>
</file>