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60" r:id="rId2"/>
    <p:sldId id="259" r:id="rId3"/>
  </p:sldIdLst>
  <p:sldSz cx="7556500" cy="10693400"/>
  <p:notesSz cx="6797675" cy="9926638"/>
  <p:defaultTextStyle>
    <a:defPPr>
      <a:defRPr kern="0"/>
    </a:defPPr>
  </p:defaultTextStyle>
  <p:extLst>
    <p:ext uri="{EFAFB233-063F-42B5-8137-9DF3F51BA10A}">
      <p15:sld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>
        <p:scale>
          <a:sx n="75" d="100"/>
          <a:sy n="75" d="100"/>
        </p:scale>
        <p:origin x="-3096" y="-7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12/29/2025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12/29/2025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12/29/2025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12/29/2025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12/29/2025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12/29/2025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="" xmlns:a16="http://schemas.microsoft.com/office/drawing/2014/main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="" xmlns:a16="http://schemas.microsoft.com/office/drawing/2014/main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="" xmlns:a16="http://schemas.microsoft.com/office/drawing/2014/main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="" xmlns:a16="http://schemas.microsoft.com/office/drawing/2014/main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="" xmlns:a16="http://schemas.microsoft.com/office/drawing/2014/main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="" xmlns:a16="http://schemas.microsoft.com/office/drawing/2014/main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="" xmlns:a16="http://schemas.microsoft.com/office/drawing/2014/main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="" xmlns:a16="http://schemas.microsoft.com/office/drawing/2014/main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="" xmlns:a16="http://schemas.microsoft.com/office/drawing/2014/main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="" xmlns:a16="http://schemas.microsoft.com/office/drawing/2014/main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822835" y="316976"/>
            <a:ext cx="2316480" cy="112268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10" dirty="0"/>
              <a:t>ЯНВАРЬ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="" xmlns:a16="http://schemas.microsoft.com/office/drawing/2014/main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51972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 err="1">
                <a:solidFill>
                  <a:srgbClr val="FFFFFF"/>
                </a:solidFill>
                <a:latin typeface="Calibri"/>
                <a:cs typeface="Calibri"/>
              </a:rPr>
              <a:t>контакты</a:t>
            </a:r>
            <a:r>
              <a:rPr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: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                                                                                               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Адрес: Пермский край, с. Березовка, ул. Октябрьская, 31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 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8(34251) 3- 11- 47 </a:t>
            </a:r>
            <a:endParaRPr lang="ru-RU" sz="130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ФИО: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Винокурова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Лариса 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В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ячеславовна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="" xmlns:a16="http://schemas.microsoft.com/office/drawing/2014/main" id="{797366C2-E247-0149-04E1-7921DBE2C6E3}"/>
              </a:ext>
            </a:extLst>
          </p:cNvPr>
          <p:cNvSpPr txBox="1"/>
          <p:nvPr/>
        </p:nvSpPr>
        <p:spPr>
          <a:xfrm>
            <a:off x="3819087" y="7361555"/>
            <a:ext cx="3297554" cy="5759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пятница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09:30</a:t>
            </a:r>
            <a:r>
              <a:rPr sz="1600" b="1" spc="-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dirty="0">
                <a:solidFill>
                  <a:srgbClr val="58595B"/>
                </a:solidFill>
                <a:latin typeface="Calibri"/>
                <a:cs typeface="Calibri"/>
              </a:rPr>
              <a:t>17:30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="" xmlns:a16="http://schemas.microsoft.com/office/drawing/2014/main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546302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 err="1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0" dirty="0" smtClean="0">
                <a:solidFill>
                  <a:srgbClr val="FFFFFF"/>
                </a:solidFill>
                <a:latin typeface="Calibri"/>
                <a:cs typeface="Calibri"/>
              </a:rPr>
              <a:t>Пермскому краю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="" xmlns:a16="http://schemas.microsoft.com/office/drawing/2014/main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="" xmlns:a16="http://schemas.microsoft.com/office/drawing/2014/main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="" xmlns:a16="http://schemas.microsoft.com/office/drawing/2014/main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="" xmlns:a16="http://schemas.microsoft.com/office/drawing/2014/main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="" xmlns:a16="http://schemas.microsoft.com/office/drawing/2014/main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="" xmlns:a16="http://schemas.microsoft.com/office/drawing/2014/main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="" xmlns:a16="http://schemas.microsoft.com/office/drawing/2014/main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="" xmlns:a16="http://schemas.microsoft.com/office/drawing/2014/main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="" xmlns:a16="http://schemas.microsoft.com/office/drawing/2014/main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="" xmlns:a16="http://schemas.microsoft.com/office/drawing/2014/main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="" xmlns:a16="http://schemas.microsoft.com/office/drawing/2014/main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="" xmlns:a16="http://schemas.microsoft.com/office/drawing/2014/main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="" xmlns:a16="http://schemas.microsoft.com/office/drawing/2014/main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="" xmlns:a16="http://schemas.microsoft.com/office/drawing/2014/main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="" xmlns:a16="http://schemas.microsoft.com/office/drawing/2014/main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="" xmlns:a16="http://schemas.microsoft.com/office/drawing/2014/main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="" xmlns:a16="http://schemas.microsoft.com/office/drawing/2014/main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="" xmlns:a16="http://schemas.microsoft.com/office/drawing/2014/main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="" xmlns:a16="http://schemas.microsoft.com/office/drawing/2014/main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="" xmlns:a16="http://schemas.microsoft.com/office/drawing/2014/main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="" xmlns:a16="http://schemas.microsoft.com/office/drawing/2014/main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="" xmlns:a16="http://schemas.microsoft.com/office/drawing/2014/main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="" xmlns:a16="http://schemas.microsoft.com/office/drawing/2014/main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="" xmlns:a16="http://schemas.microsoft.com/office/drawing/2014/main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="" xmlns:a16="http://schemas.microsoft.com/office/drawing/2014/main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="" xmlns:a16="http://schemas.microsoft.com/office/drawing/2014/main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35234509"/>
              </p:ext>
            </p:extLst>
          </p:nvPr>
        </p:nvGraphicFramePr>
        <p:xfrm>
          <a:off x="349250" y="1917700"/>
          <a:ext cx="6767392" cy="494105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62000">
                  <a:extLst>
                    <a:ext uri="{9D8B030D-6E8A-4147-A177-3AD203B41FA5}">
                      <a16:colId xmlns="" xmlns:a16="http://schemas.microsoft.com/office/drawing/2014/main" val="4074742491"/>
                    </a:ext>
                  </a:extLst>
                </a:gridCol>
                <a:gridCol w="5105400">
                  <a:extLst>
                    <a:ext uri="{9D8B030D-6E8A-4147-A177-3AD203B41FA5}">
                      <a16:colId xmlns="" xmlns:a16="http://schemas.microsoft.com/office/drawing/2014/main" val="3160443083"/>
                    </a:ext>
                  </a:extLst>
                </a:gridCol>
                <a:gridCol w="899992">
                  <a:extLst>
                    <a:ext uri="{9D8B030D-6E8A-4147-A177-3AD203B41FA5}">
                      <a16:colId xmlns="" xmlns:a16="http://schemas.microsoft.com/office/drawing/2014/main" val="3299580881"/>
                    </a:ext>
                  </a:extLst>
                </a:gridCol>
              </a:tblGrid>
              <a:tr h="643373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42324205"/>
                  </a:ext>
                </a:extLst>
              </a:tr>
              <a:tr h="423427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13.01</a:t>
                      </a:r>
                      <a:endParaRPr lang="ru-RU" sz="18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Азбука православия</a:t>
                      </a: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15:</a:t>
                      </a:r>
                      <a:r>
                        <a:rPr lang="ru-RU" sz="18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685952597"/>
                  </a:ext>
                </a:extLst>
              </a:tr>
              <a:tr h="433262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15</a:t>
                      </a: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.01</a:t>
                      </a:r>
                      <a:endParaRPr lang="ru-RU" sz="18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 Light"/>
                        </a:rPr>
                        <a:t>День</a:t>
                      </a:r>
                      <a:r>
                        <a:rPr lang="ru-RU" sz="1800" b="0" baseline="0" dirty="0" smtClean="0">
                          <a:latin typeface="+mn-lt"/>
                          <a:cs typeface="Calibri Light"/>
                        </a:rPr>
                        <a:t> рождение в кругу друзей</a:t>
                      </a: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 smtClean="0">
                          <a:latin typeface="+mn-lt"/>
                        </a:rPr>
                        <a:t>11:00</a:t>
                      </a:r>
                      <a:endParaRPr lang="ru-RU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958695914"/>
                  </a:ext>
                </a:extLst>
              </a:tr>
              <a:tr h="443097">
                <a:tc>
                  <a:txBody>
                    <a:bodyPr/>
                    <a:lstStyle/>
                    <a:p>
                      <a:r>
                        <a:rPr lang="ru-RU" sz="1800" b="1" dirty="0" smtClean="0"/>
                        <a:t>15.01</a:t>
                      </a:r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Онлайн-лекция РО «Знание»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12:00</a:t>
                      </a:r>
                      <a:endParaRPr lang="ru-RU" dirty="0"/>
                    </a:p>
                  </a:txBody>
                  <a:tcPr/>
                </a:tc>
              </a:tr>
              <a:tr h="643373">
                <a:tc>
                  <a:txBody>
                    <a:bodyPr/>
                    <a:lstStyle/>
                    <a:p>
                      <a:r>
                        <a:rPr lang="ru-RU" sz="1800" b="1" dirty="0" smtClean="0"/>
                        <a:t>15.01</a:t>
                      </a:r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Азбука</a:t>
                      </a:r>
                      <a:r>
                        <a:rPr lang="ru-RU" baseline="0" dirty="0" smtClean="0"/>
                        <a:t> интернета. Обучение работе со смартфоном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15:00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32380059"/>
                  </a:ext>
                </a:extLst>
              </a:tr>
              <a:tr h="499627">
                <a:tc>
                  <a:txBody>
                    <a:bodyPr/>
                    <a:lstStyle/>
                    <a:p>
                      <a:r>
                        <a:rPr lang="ru-RU" sz="1800" b="1" dirty="0" smtClean="0"/>
                        <a:t>16.01</a:t>
                      </a:r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Встреча друзей – Выпуск 75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14:00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285857638"/>
                  </a:ext>
                </a:extLst>
              </a:tr>
              <a:tr h="571441">
                <a:tc>
                  <a:txBody>
                    <a:bodyPr/>
                    <a:lstStyle/>
                    <a:p>
                      <a:r>
                        <a:rPr lang="ru-RU" b="1" dirty="0" smtClean="0"/>
                        <a:t>22.01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Онлайн-лекция РО «Знание»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12:00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663888923"/>
                  </a:ext>
                </a:extLst>
              </a:tr>
              <a:tr h="499627">
                <a:tc>
                  <a:txBody>
                    <a:bodyPr/>
                    <a:lstStyle/>
                    <a:p>
                      <a:r>
                        <a:rPr lang="ru-RU" b="1" dirty="0" smtClean="0"/>
                        <a:t>22.01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Азбука</a:t>
                      </a:r>
                      <a:r>
                        <a:rPr lang="ru-RU" baseline="0" dirty="0" smtClean="0"/>
                        <a:t> интернета. Обучение работе со смартфоном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"/>
                        </a:rPr>
                        <a:t>15:00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</a:tr>
              <a:tr h="643373">
                <a:tc>
                  <a:txBody>
                    <a:bodyPr/>
                    <a:lstStyle/>
                    <a:p>
                      <a:r>
                        <a:rPr lang="ru-RU" b="1" dirty="0" smtClean="0"/>
                        <a:t>23.01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 Light"/>
                        </a:rPr>
                        <a:t>Встреча «Чеховский мир: </a:t>
                      </a:r>
                      <a:r>
                        <a:rPr lang="ru-RU" sz="1800" b="0" smtClean="0">
                          <a:latin typeface="+mn-lt"/>
                          <a:cs typeface="Calibri Light"/>
                        </a:rPr>
                        <a:t>к </a:t>
                      </a:r>
                      <a:r>
                        <a:rPr lang="ru-RU" sz="1800" b="0" smtClean="0">
                          <a:latin typeface="+mn-lt"/>
                          <a:cs typeface="Calibri Light"/>
                        </a:rPr>
                        <a:t>166-летию </a:t>
                      </a:r>
                      <a:r>
                        <a:rPr lang="ru-RU" sz="1800" b="0" dirty="0" smtClean="0">
                          <a:latin typeface="+mn-lt"/>
                          <a:cs typeface="Calibri Light"/>
                        </a:rPr>
                        <a:t>А.П. Чехова» </a:t>
                      </a: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"/>
                        </a:rPr>
                        <a:t>11:00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63344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="" xmlns:a16="http://schemas.microsoft.com/office/drawing/2014/main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="" xmlns:a16="http://schemas.microsoft.com/office/drawing/2014/main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="" xmlns:a16="http://schemas.microsoft.com/office/drawing/2014/main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="" xmlns:a16="http://schemas.microsoft.com/office/drawing/2014/main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="" xmlns:a16="http://schemas.microsoft.com/office/drawing/2014/main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="" xmlns:a16="http://schemas.microsoft.com/office/drawing/2014/main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="" xmlns:a16="http://schemas.microsoft.com/office/drawing/2014/main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="" xmlns:a16="http://schemas.microsoft.com/office/drawing/2014/main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="" xmlns:a16="http://schemas.microsoft.com/office/drawing/2014/main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="" xmlns:a16="http://schemas.microsoft.com/office/drawing/2014/main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822835" y="316976"/>
            <a:ext cx="2316480" cy="112268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10" dirty="0"/>
              <a:t>ЯНВАРЬ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="" xmlns:a16="http://schemas.microsoft.com/office/drawing/2014/main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51972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 err="1">
                <a:solidFill>
                  <a:srgbClr val="FFFFFF"/>
                </a:solidFill>
                <a:latin typeface="Calibri"/>
                <a:cs typeface="Calibri"/>
              </a:rPr>
              <a:t>контакты</a:t>
            </a:r>
            <a:r>
              <a:rPr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: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                                                                                               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Адрес: Пермский край, с. Березовка, ул. Октябрьская, 31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 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8(34251) 3- 11- 47 </a:t>
            </a:r>
            <a:endParaRPr lang="ru-RU" sz="130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ФИО: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Винокурова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Лариса 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В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ячеславовна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="" xmlns:a16="http://schemas.microsoft.com/office/drawing/2014/main" id="{797366C2-E247-0149-04E1-7921DBE2C6E3}"/>
              </a:ext>
            </a:extLst>
          </p:cNvPr>
          <p:cNvSpPr txBox="1"/>
          <p:nvPr/>
        </p:nvSpPr>
        <p:spPr>
          <a:xfrm>
            <a:off x="3819087" y="7361555"/>
            <a:ext cx="3297554" cy="5759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пятница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09:30</a:t>
            </a:r>
            <a:r>
              <a:rPr sz="1600" b="1" spc="-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dirty="0">
                <a:solidFill>
                  <a:srgbClr val="58595B"/>
                </a:solidFill>
                <a:latin typeface="Calibri"/>
                <a:cs typeface="Calibri"/>
              </a:rPr>
              <a:t>17:30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="" xmlns:a16="http://schemas.microsoft.com/office/drawing/2014/main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546302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 err="1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0" dirty="0" smtClean="0">
                <a:solidFill>
                  <a:srgbClr val="FFFFFF"/>
                </a:solidFill>
                <a:latin typeface="Calibri"/>
                <a:cs typeface="Calibri"/>
              </a:rPr>
              <a:t>Пермскому краю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="" xmlns:a16="http://schemas.microsoft.com/office/drawing/2014/main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="" xmlns:a16="http://schemas.microsoft.com/office/drawing/2014/main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="" xmlns:a16="http://schemas.microsoft.com/office/drawing/2014/main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="" xmlns:a16="http://schemas.microsoft.com/office/drawing/2014/main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="" xmlns:a16="http://schemas.microsoft.com/office/drawing/2014/main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="" xmlns:a16="http://schemas.microsoft.com/office/drawing/2014/main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="" xmlns:a16="http://schemas.microsoft.com/office/drawing/2014/main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="" xmlns:a16="http://schemas.microsoft.com/office/drawing/2014/main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="" xmlns:a16="http://schemas.microsoft.com/office/drawing/2014/main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="" xmlns:a16="http://schemas.microsoft.com/office/drawing/2014/main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="" xmlns:a16="http://schemas.microsoft.com/office/drawing/2014/main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="" xmlns:a16="http://schemas.microsoft.com/office/drawing/2014/main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="" xmlns:a16="http://schemas.microsoft.com/office/drawing/2014/main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="" xmlns:a16="http://schemas.microsoft.com/office/drawing/2014/main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="" xmlns:a16="http://schemas.microsoft.com/office/drawing/2014/main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="" xmlns:a16="http://schemas.microsoft.com/office/drawing/2014/main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="" xmlns:a16="http://schemas.microsoft.com/office/drawing/2014/main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="" xmlns:a16="http://schemas.microsoft.com/office/drawing/2014/main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="" xmlns:a16="http://schemas.microsoft.com/office/drawing/2014/main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="" xmlns:a16="http://schemas.microsoft.com/office/drawing/2014/main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="" xmlns:a16="http://schemas.microsoft.com/office/drawing/2014/main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="" xmlns:a16="http://schemas.microsoft.com/office/drawing/2014/main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="" xmlns:a16="http://schemas.microsoft.com/office/drawing/2014/main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="" xmlns:a16="http://schemas.microsoft.com/office/drawing/2014/main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="" xmlns:a16="http://schemas.microsoft.com/office/drawing/2014/main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="" xmlns:a16="http://schemas.microsoft.com/office/drawing/2014/main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08443370"/>
              </p:ext>
            </p:extLst>
          </p:nvPr>
        </p:nvGraphicFramePr>
        <p:xfrm>
          <a:off x="349250" y="1917701"/>
          <a:ext cx="6767392" cy="338327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62000">
                  <a:extLst>
                    <a:ext uri="{9D8B030D-6E8A-4147-A177-3AD203B41FA5}">
                      <a16:colId xmlns="" xmlns:a16="http://schemas.microsoft.com/office/drawing/2014/main" val="4074742491"/>
                    </a:ext>
                  </a:extLst>
                </a:gridCol>
                <a:gridCol w="5105400">
                  <a:extLst>
                    <a:ext uri="{9D8B030D-6E8A-4147-A177-3AD203B41FA5}">
                      <a16:colId xmlns="" xmlns:a16="http://schemas.microsoft.com/office/drawing/2014/main" val="3160443083"/>
                    </a:ext>
                  </a:extLst>
                </a:gridCol>
                <a:gridCol w="899992">
                  <a:extLst>
                    <a:ext uri="{9D8B030D-6E8A-4147-A177-3AD203B41FA5}">
                      <a16:colId xmlns="" xmlns:a16="http://schemas.microsoft.com/office/drawing/2014/main" val="3299580881"/>
                    </a:ext>
                  </a:extLst>
                </a:gridCol>
              </a:tblGrid>
              <a:tr h="615373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42324205"/>
                  </a:ext>
                </a:extLst>
              </a:tr>
              <a:tr h="579119">
                <a:tc>
                  <a:txBody>
                    <a:bodyPr/>
                    <a:lstStyle/>
                    <a:p>
                      <a:r>
                        <a:rPr lang="ru-RU" b="1" dirty="0" smtClean="0"/>
                        <a:t>27.01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 Light"/>
                        </a:rPr>
                        <a:t>Участие</a:t>
                      </a:r>
                      <a:r>
                        <a:rPr lang="ru-RU" sz="1800" b="0" baseline="0" dirty="0" smtClean="0">
                          <a:latin typeface="+mn-lt"/>
                          <a:cs typeface="Calibri Light"/>
                        </a:rPr>
                        <a:t> в мероприятиях, посвященных Дню снятия блокады Ленинграда</a:t>
                      </a: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 smtClean="0">
                          <a:latin typeface="+mn-lt"/>
                        </a:rPr>
                        <a:t>12:00</a:t>
                      </a:r>
                      <a:endParaRPr lang="ru-RU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958695914"/>
                  </a:ext>
                </a:extLst>
              </a:tr>
              <a:tr h="502920">
                <a:tc>
                  <a:txBody>
                    <a:bodyPr/>
                    <a:lstStyle/>
                    <a:p>
                      <a:r>
                        <a:rPr lang="ru-RU" b="1" dirty="0" smtClean="0"/>
                        <a:t>27.01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 Light"/>
                        </a:rPr>
                        <a:t>Азбука православия</a:t>
                      </a: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15:00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285857638"/>
                  </a:ext>
                </a:extLst>
              </a:tr>
              <a:tr h="502919">
                <a:tc>
                  <a:txBody>
                    <a:bodyPr/>
                    <a:lstStyle/>
                    <a:p>
                      <a:r>
                        <a:rPr lang="ru-RU" b="1" dirty="0" smtClean="0"/>
                        <a:t>29.01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Встреча активистов</a:t>
                      </a:r>
                      <a:r>
                        <a:rPr lang="ru-RU" baseline="0" dirty="0" smtClean="0"/>
                        <a:t> НКОЦТ «</a:t>
                      </a:r>
                      <a:r>
                        <a:rPr lang="ru-RU" baseline="0" dirty="0" err="1" smtClean="0"/>
                        <a:t>Шауба</a:t>
                      </a:r>
                      <a:r>
                        <a:rPr lang="ru-RU" baseline="0" dirty="0" smtClean="0"/>
                        <a:t>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10:00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663888923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ru-RU" b="1" dirty="0" smtClean="0"/>
                        <a:t>29.01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Онлайн-лекция РО «Знание»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12:00</a:t>
                      </a:r>
                      <a:endParaRPr lang="ru-RU" dirty="0"/>
                    </a:p>
                  </a:txBody>
                  <a:tcPr/>
                </a:tc>
              </a:tr>
              <a:tr h="355012">
                <a:tc>
                  <a:txBody>
                    <a:bodyPr/>
                    <a:lstStyle/>
                    <a:p>
                      <a:r>
                        <a:rPr lang="ru-RU" b="1" dirty="0" smtClean="0"/>
                        <a:t>29.01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Азбука</a:t>
                      </a:r>
                      <a:r>
                        <a:rPr lang="ru-RU" baseline="0" dirty="0" smtClean="0"/>
                        <a:t> интернета. Обучение работе со смартфоном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15:00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7751527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63344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94</TotalTime>
  <Words>205</Words>
  <Application>Microsoft Office PowerPoint</Application>
  <PresentationFormat>Произвольный</PresentationFormat>
  <Paragraphs>65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Office Theme</vt:lpstr>
      <vt:lpstr>МЕРОПРИЯТИЯ НА ЯНВАРЬ 2026</vt:lpstr>
      <vt:lpstr>МЕРОПРИЯТИЯ НА ЯНВАРЬ 2026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069PelenevMS</cp:lastModifiedBy>
  <cp:revision>24</cp:revision>
  <cp:lastPrinted>2025-12-26T05:30:40Z</cp:lastPrinted>
  <dcterms:created xsi:type="dcterms:W3CDTF">2025-11-06T11:20:25Z</dcterms:created>
  <dcterms:modified xsi:type="dcterms:W3CDTF">2025-12-29T08:48:51Z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