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media/image9.png" ContentType="image/png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7556500" cy="106934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6160" cy="3366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78000" y="6145920"/>
            <a:ext cx="6806160" cy="3366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3321360" cy="3366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3865680" y="6145920"/>
            <a:ext cx="3321360" cy="3366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2191320" cy="3366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2679120" y="2459520"/>
            <a:ext cx="2191320" cy="3366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4980600" y="2459520"/>
            <a:ext cx="2191320" cy="3366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378000" y="6145920"/>
            <a:ext cx="2191320" cy="3366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2679120" y="6145920"/>
            <a:ext cx="2191320" cy="3366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4980600" y="6145920"/>
            <a:ext cx="2191320" cy="3366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360" cy="7057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360" cy="7057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822920" y="316800"/>
            <a:ext cx="2316240" cy="5204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360" cy="7057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3321360" cy="3366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360" cy="7057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3865680" y="6145920"/>
            <a:ext cx="3321360" cy="3366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6806160" cy="3366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ru-RU" sz="1800" spc="-1" strike="noStrike">
                <a:latin typeface="Calibri"/>
              </a:rPr>
              <a:t>Для правки текста заглавия щёлкните мышью</a:t>
            </a:r>
            <a:endParaRPr b="0" lang="ru-RU" sz="1800" spc="-1" strike="noStrike"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latin typeface="Calibri"/>
              </a:rPr>
              <a:t>Для правки структуры щёлкните мышью</a:t>
            </a:r>
            <a:endParaRPr b="0" lang="ru-RU" sz="1800" spc="-1" strike="noStrike">
              <a:latin typeface="Calibri"/>
            </a:endParaRPr>
          </a:p>
          <a:p>
            <a:pPr lvl="1" marL="864000" indent="-324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latin typeface="Calibri"/>
              </a:rPr>
              <a:t>Второй уровень структуры</a:t>
            </a:r>
            <a:endParaRPr b="0" lang="ru-RU" sz="1800" spc="-1" strike="noStrike">
              <a:latin typeface="Calibri"/>
            </a:endParaRPr>
          </a:p>
          <a:p>
            <a:pPr lvl="2" marL="1296000" indent="-288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latin typeface="Calibri"/>
              </a:rPr>
              <a:t>Третий уровень структуры</a:t>
            </a:r>
            <a:endParaRPr b="0" lang="ru-RU" sz="1800" spc="-1" strike="noStrike">
              <a:latin typeface="Calibri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latin typeface="Calibri"/>
              </a:rPr>
              <a:t>Четвёртый уровень структуры</a:t>
            </a:r>
            <a:endParaRPr b="0" lang="ru-RU" sz="1800" spc="-1" strike="noStrike">
              <a:latin typeface="Calibri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Calibri"/>
              </a:rPr>
              <a:t>Пятый уровень структуры</a:t>
            </a:r>
            <a:endParaRPr b="0" lang="ru-RU" sz="2000" spc="-1" strike="noStrike">
              <a:latin typeface="Calibri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Calibri"/>
              </a:rPr>
              <a:t>Шестой уровень структуры</a:t>
            </a:r>
            <a:endParaRPr b="0" lang="ru-RU" sz="2000" spc="-1" strike="noStrike">
              <a:latin typeface="Calibri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Calibri"/>
              </a:rPr>
              <a:t>Седьмой уровень структуры</a:t>
            </a:r>
            <a:endParaRPr b="0" lang="ru-RU" sz="2000" spc="-1" strike="noStrike"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</p:spPr>
        <p:txBody>
          <a:bodyPr lIns="0" rIns="0" tIns="0" bIns="0"/>
          <a:p>
            <a:pPr>
              <a:lnSpc>
                <a:spcPct val="100000"/>
              </a:lnSpc>
            </a:pPr>
            <a:fld id="{27FB7C36-69B1-4901-A827-D2010B4F1832}" type="datetime">
              <a:rPr b="0" lang="ru-RU" sz="1400" spc="-1" strike="noStrike">
                <a:solidFill>
                  <a:srgbClr val="b2b2b2"/>
                </a:solidFill>
                <a:latin typeface="Times New Roman"/>
              </a:rPr>
              <a:t>26.3.26</a:t>
            </a:fld>
            <a:endParaRPr b="0" lang="ru-RU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</p:spPr>
        <p:txBody>
          <a:bodyPr lIns="0" rIns="0" tIns="0" bIns="0"/>
          <a:p>
            <a:pPr algn="r">
              <a:lnSpc>
                <a:spcPct val="100000"/>
              </a:lnSpc>
            </a:pPr>
            <a:fld id="{2DD06022-9735-4B7F-B689-DD525C79638B}" type="slidenum">
              <a:rPr b="0" lang="ru-RU" sz="1400" spc="-1" strike="noStrike">
                <a:solidFill>
                  <a:srgbClr val="b2b2b2"/>
                </a:solidFill>
                <a:latin typeface="Times New Roman"/>
              </a:rPr>
              <a:t>&lt;номер&gt;</a:t>
            </a:fld>
            <a:endParaRPr b="0" lang="ru-RU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880" cy="1658160"/>
          </a:xfrm>
          <a:prstGeom prst="rect">
            <a:avLst/>
          </a:prstGeom>
          <a:ln>
            <a:noFill/>
          </a:ln>
        </p:spPr>
      </p:pic>
      <p:sp>
        <p:nvSpPr>
          <p:cNvPr id="42" name="CustomShape 1"/>
          <p:cNvSpPr/>
          <p:nvPr/>
        </p:nvSpPr>
        <p:spPr>
          <a:xfrm>
            <a:off x="111240" y="7000200"/>
            <a:ext cx="7345440" cy="358344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43" name="Group 2"/>
          <p:cNvGrpSpPr/>
          <p:nvPr/>
        </p:nvGrpSpPr>
        <p:grpSpPr>
          <a:xfrm>
            <a:off x="644400" y="8176320"/>
            <a:ext cx="1147680" cy="132480"/>
            <a:chOff x="644400" y="8176320"/>
            <a:chExt cx="1147680" cy="132480"/>
          </a:xfrm>
        </p:grpSpPr>
        <p:pic>
          <p:nvPicPr>
            <p:cNvPr id="44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2960" cy="132480"/>
            </a:xfrm>
            <a:prstGeom prst="rect">
              <a:avLst/>
            </a:prstGeom>
            <a:ln>
              <a:noFill/>
            </a:ln>
          </p:spPr>
        </p:pic>
        <p:sp>
          <p:nvSpPr>
            <p:cNvPr id="45" name="CustomShape 3"/>
            <p:cNvSpPr/>
            <p:nvPr/>
          </p:nvSpPr>
          <p:spPr>
            <a:xfrm>
              <a:off x="771480" y="8178120"/>
              <a:ext cx="94320" cy="12924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46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1960" cy="13248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7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8960" cy="13248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8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9800" cy="12888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9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2680" cy="13068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50" name="TextShape 4"/>
          <p:cNvSpPr txBox="1"/>
          <p:nvPr/>
        </p:nvSpPr>
        <p:spPr>
          <a:xfrm>
            <a:off x="4635360" y="316800"/>
            <a:ext cx="2503440" cy="1866960"/>
          </a:xfrm>
          <a:prstGeom prst="rect">
            <a:avLst/>
          </a:prstGeom>
          <a:noFill/>
          <a:ln>
            <a:noFill/>
          </a:ln>
        </p:spPr>
        <p:txBody>
          <a:bodyPr lIns="0" rIns="0" tIns="81360" bIns="0"/>
          <a:p>
            <a:pPr marL="439560" indent="-426960" algn="r">
              <a:lnSpc>
                <a:spcPts val="2701"/>
              </a:lnSpc>
              <a:spcBef>
                <a:spcPts val="641"/>
              </a:spcBef>
            </a:pPr>
            <a:r>
              <a:rPr b="1" lang="ru-RU" sz="2700" spc="-9" strike="noStrike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</a:rPr>
              <a:t>НА АПРЕЛЬ</a:t>
            </a:r>
            <a:br/>
            <a:r>
              <a:rPr b="1" lang="ru-RU" sz="2700" spc="-18" strike="noStrike">
                <a:solidFill>
                  <a:srgbClr val="ffffff"/>
                </a:solidFill>
                <a:latin typeface="Calibri"/>
              </a:rPr>
              <a:t>2026</a:t>
            </a:r>
            <a:endParaRPr b="0" lang="ru-RU" sz="2700" spc="-1" strike="noStrike">
              <a:latin typeface="Calibri"/>
            </a:endParaRPr>
          </a:p>
        </p:txBody>
      </p:sp>
      <p:sp>
        <p:nvSpPr>
          <p:cNvPr id="51" name="CustomShape 5"/>
          <p:cNvSpPr/>
          <p:nvPr/>
        </p:nvSpPr>
        <p:spPr>
          <a:xfrm>
            <a:off x="628920" y="8058600"/>
            <a:ext cx="5113800" cy="2269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9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4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4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9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2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9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</a:t>
            </a:r>
            <a:r>
              <a:rPr b="0" lang="ru-RU" sz="1300" spc="-9" strike="noStrike">
                <a:solidFill>
                  <a:srgbClr val="ffffff"/>
                </a:solidFill>
                <a:latin typeface="Calibri"/>
              </a:rPr>
              <a:t> Пермский край, г.Кизел, ул.Учебная,14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 8(34255)41665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 Маличкина Светлана Валентиновна</a:t>
            </a:r>
            <a:endParaRPr b="0" lang="ru-RU" sz="1300" spc="-1" strike="noStrike">
              <a:latin typeface="Arial"/>
            </a:endParaRPr>
          </a:p>
        </p:txBody>
      </p:sp>
      <p:sp>
        <p:nvSpPr>
          <p:cNvPr id="52" name="CustomShape 6"/>
          <p:cNvSpPr/>
          <p:nvPr/>
        </p:nvSpPr>
        <p:spPr>
          <a:xfrm>
            <a:off x="3819240" y="7361640"/>
            <a:ext cx="3297240" cy="557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/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Время</a:t>
            </a:r>
            <a:r>
              <a:rPr b="1" lang="ru-RU" sz="1600" spc="-63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9" strike="noStrike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–</a:t>
            </a:r>
            <a:r>
              <a:rPr b="1" lang="ru-RU" sz="1600" spc="-9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пятница</a:t>
            </a:r>
            <a:r>
              <a:rPr b="1" lang="ru-RU" sz="1600" spc="-9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09:30</a:t>
            </a:r>
            <a:r>
              <a:rPr b="1" lang="ru-RU" sz="1600" spc="-4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8" strike="noStrike">
                <a:solidFill>
                  <a:srgbClr val="58595b"/>
                </a:solidFill>
                <a:latin typeface="Calibri"/>
              </a:rPr>
              <a:t>17:30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53" name="CustomShape 7"/>
          <p:cNvSpPr/>
          <p:nvPr/>
        </p:nvSpPr>
        <p:spPr>
          <a:xfrm>
            <a:off x="6123240" y="8786520"/>
            <a:ext cx="917280" cy="762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9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9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9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9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9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9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9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4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43" strike="noStrike">
                <a:solidFill>
                  <a:srgbClr val="ffffff"/>
                </a:solidFill>
                <a:latin typeface="Calibri"/>
              </a:rPr>
              <a:t> Пермскому краю</a:t>
            </a:r>
            <a:endParaRPr b="0" lang="ru-RU" sz="800" spc="-1" strike="noStrike">
              <a:latin typeface="Arial"/>
            </a:endParaRPr>
          </a:p>
        </p:txBody>
      </p:sp>
      <p:grpSp>
        <p:nvGrpSpPr>
          <p:cNvPr id="54" name="Group 8"/>
          <p:cNvGrpSpPr/>
          <p:nvPr/>
        </p:nvGrpSpPr>
        <p:grpSpPr>
          <a:xfrm>
            <a:off x="512280" y="489240"/>
            <a:ext cx="2517480" cy="982800"/>
            <a:chOff x="512280" y="489240"/>
            <a:chExt cx="2517480" cy="982800"/>
          </a:xfrm>
        </p:grpSpPr>
        <p:pic>
          <p:nvPicPr>
            <p:cNvPr id="55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9160" cy="956880"/>
            </a:xfrm>
            <a:prstGeom prst="rect">
              <a:avLst/>
            </a:prstGeom>
            <a:ln>
              <a:noFill/>
            </a:ln>
          </p:spPr>
        </p:pic>
        <p:sp>
          <p:nvSpPr>
            <p:cNvPr id="56" name="CustomShape 9"/>
            <p:cNvSpPr/>
            <p:nvPr/>
          </p:nvSpPr>
          <p:spPr>
            <a:xfrm>
              <a:off x="1577160" y="814680"/>
              <a:ext cx="294840" cy="18504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57" name="Group 10"/>
            <p:cNvGrpSpPr/>
            <p:nvPr/>
          </p:nvGrpSpPr>
          <p:grpSpPr>
            <a:xfrm>
              <a:off x="1917720" y="814680"/>
              <a:ext cx="447480" cy="150840"/>
              <a:chOff x="1917720" y="814680"/>
              <a:chExt cx="447480" cy="150840"/>
            </a:xfrm>
          </p:grpSpPr>
          <p:sp>
            <p:nvSpPr>
              <p:cNvPr id="58" name="CustomShape 11"/>
              <p:cNvSpPr/>
              <p:nvPr/>
            </p:nvSpPr>
            <p:spPr>
              <a:xfrm>
                <a:off x="1917720" y="814680"/>
                <a:ext cx="290520" cy="15084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59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960" cy="149760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60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9480" cy="153360"/>
            </a:xfrm>
            <a:prstGeom prst="rect">
              <a:avLst/>
            </a:prstGeom>
            <a:ln>
              <a:noFill/>
            </a:ln>
          </p:spPr>
        </p:pic>
        <p:grpSp>
          <p:nvGrpSpPr>
            <p:cNvPr id="61" name="Group 12"/>
            <p:cNvGrpSpPr/>
            <p:nvPr/>
          </p:nvGrpSpPr>
          <p:grpSpPr>
            <a:xfrm>
              <a:off x="1762920" y="1051200"/>
              <a:ext cx="677160" cy="183240"/>
              <a:chOff x="1762920" y="1051200"/>
              <a:chExt cx="677160" cy="183240"/>
            </a:xfrm>
          </p:grpSpPr>
          <p:pic>
            <p:nvPicPr>
              <p:cNvPr id="62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2400" cy="14976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63" name="CustomShape 13"/>
              <p:cNvSpPr/>
              <p:nvPr/>
            </p:nvSpPr>
            <p:spPr>
              <a:xfrm>
                <a:off x="1917720" y="1051200"/>
                <a:ext cx="522360" cy="18324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64" name="Group 14"/>
            <p:cNvGrpSpPr/>
            <p:nvPr/>
          </p:nvGrpSpPr>
          <p:grpSpPr>
            <a:xfrm>
              <a:off x="2489040" y="1051560"/>
              <a:ext cx="290520" cy="149760"/>
              <a:chOff x="2489040" y="1051560"/>
              <a:chExt cx="290520" cy="149760"/>
            </a:xfrm>
          </p:grpSpPr>
          <p:pic>
            <p:nvPicPr>
              <p:cNvPr id="65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9600" cy="14976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6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20600" cy="149760"/>
              </a:xfrm>
              <a:prstGeom prst="rect">
                <a:avLst/>
              </a:prstGeom>
              <a:ln>
                <a:noFill/>
              </a:ln>
            </p:spPr>
          </p:pic>
        </p:grpSp>
        <p:grpSp>
          <p:nvGrpSpPr>
            <p:cNvPr id="67" name="Group 15"/>
            <p:cNvGrpSpPr/>
            <p:nvPr/>
          </p:nvGrpSpPr>
          <p:grpSpPr>
            <a:xfrm>
              <a:off x="1556640" y="1284480"/>
              <a:ext cx="1473120" cy="187560"/>
              <a:chOff x="1556640" y="1284480"/>
              <a:chExt cx="1473120" cy="187560"/>
            </a:xfrm>
          </p:grpSpPr>
          <p:pic>
            <p:nvPicPr>
              <p:cNvPr id="68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2920" cy="15516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9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4160" cy="15516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70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60000" cy="18756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71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4160" cy="15516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72" name="CustomShape 16"/>
              <p:cNvSpPr/>
              <p:nvPr/>
            </p:nvSpPr>
            <p:spPr>
              <a:xfrm>
                <a:off x="2494080" y="1290960"/>
                <a:ext cx="138240" cy="14940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73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9920" cy="18108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74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8120" cy="149760"/>
              </a:xfrm>
              <a:prstGeom prst="rect">
                <a:avLst/>
              </a:prstGeom>
              <a:ln>
                <a:noFill/>
              </a:ln>
            </p:spPr>
          </p:pic>
        </p:grpSp>
      </p:grpSp>
      <p:sp>
        <p:nvSpPr>
          <p:cNvPr id="75" name="CustomShape 17"/>
          <p:cNvSpPr/>
          <p:nvPr/>
        </p:nvSpPr>
        <p:spPr>
          <a:xfrm>
            <a:off x="6140520" y="9593640"/>
            <a:ext cx="874440" cy="858240"/>
          </a:xfrm>
          <a:prstGeom prst="roundRect">
            <a:avLst>
              <a:gd name="adj" fmla="val 12660"/>
            </a:avLst>
          </a:prstGeom>
          <a:solidFill>
            <a:srgbClr val="ffffff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6" name="CustomShape 18"/>
          <p:cNvSpPr/>
          <p:nvPr/>
        </p:nvSpPr>
        <p:spPr>
          <a:xfrm>
            <a:off x="6047640" y="7937640"/>
            <a:ext cx="815040" cy="815040"/>
          </a:xfrm>
          <a:prstGeom prst="ellipse">
            <a:avLst/>
          </a:prstGeom>
          <a:solidFill>
            <a:srgbClr val="ffffff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77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1200" cy="516240"/>
          </a:xfrm>
          <a:prstGeom prst="rect">
            <a:avLst/>
          </a:prstGeom>
          <a:ln>
            <a:noFill/>
          </a:ln>
        </p:spPr>
      </p:pic>
      <p:pic>
        <p:nvPicPr>
          <p:cNvPr id="78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1840" cy="861840"/>
          </a:xfrm>
          <a:prstGeom prst="rect">
            <a:avLst/>
          </a:prstGeom>
          <a:ln>
            <a:noFill/>
          </a:ln>
        </p:spPr>
      </p:pic>
      <p:graphicFrame>
        <p:nvGraphicFramePr>
          <p:cNvPr id="79" name="Table 19"/>
          <p:cNvGraphicFramePr/>
          <p:nvPr/>
        </p:nvGraphicFramePr>
        <p:xfrm>
          <a:off x="777960" y="1917720"/>
          <a:ext cx="6214320" cy="5306040"/>
        </p:xfrm>
        <a:graphic>
          <a:graphicData uri="http://schemas.openxmlformats.org/drawingml/2006/table">
            <a:tbl>
              <a:tblPr/>
              <a:tblGrid>
                <a:gridCol w="771120"/>
                <a:gridCol w="4389840"/>
                <a:gridCol w="1053720"/>
              </a:tblGrid>
              <a:tr h="64044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6166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9" strike="noStrike">
                          <a:solidFill>
                            <a:srgbClr val="231f20"/>
                          </a:solidFill>
                          <a:latin typeface="Calibri"/>
                        </a:rPr>
                        <a:t>06.04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Лекция «Онконастороженность»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9" strike="noStrike">
                          <a:solidFill>
                            <a:srgbClr val="231f20"/>
                          </a:solidFill>
                          <a:latin typeface="Calibri"/>
                        </a:rPr>
                        <a:t>14:</a:t>
                      </a:r>
                      <a:r>
                        <a:rPr b="0" lang="ru-RU" sz="1800" spc="-24" strike="noStrike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88092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9" strike="noStrike">
                          <a:solidFill>
                            <a:srgbClr val="231f20"/>
                          </a:solidFill>
                          <a:latin typeface="Calibri"/>
                        </a:rPr>
                        <a:t>09.04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Лекция «Когнитивное здоровье: путь к долголетию ума»</a:t>
                      </a:r>
                      <a:endParaRPr b="0" lang="ru-RU" sz="1800" spc="-1" strike="noStrike">
                        <a:latin typeface="Calibri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16:00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88092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14.04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Посещение Кизеловского краеведческого музея экспозиция «Быт шахтеров КУБа»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12:00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404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16.04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Лекция «Эхо Чернобыля. Подвиг ликвидаторов»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12:00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404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Calibri"/>
                        </a:rPr>
                        <a:t>Лекция «Как не скучать на пенсии»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404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22.04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Calibri"/>
                        </a:rPr>
                        <a:t>Просмотр фильма по материалам Русского географического общества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12:00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24.04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Calibri"/>
                        </a:rPr>
                        <a:t>Поэтический вечер «Женщина в поэзии»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18:30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</TotalTime>
  <Application>LibreOffice/6.1.1.2$Windows_X86_64 LibreOffice_project/5d19a1bfa650b796764388cd8b33a5af1f5baa1b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cp:lastPrinted>2026-02-17T09:36:10Z</cp:lastPrinted>
  <dcterms:modified xsi:type="dcterms:W3CDTF">2026-03-17T11:43:39Z</dcterms:modified>
  <cp:revision>63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0</vt:bool>
  </property>
  <property fmtid="{D5CDD505-2E9C-101B-9397-08002B2CF9AE}" pid="7" name="LastSaved">
    <vt:filetime>2025-11-06T00:00:00Z</vt:filetime>
  </property>
  <property fmtid="{D5CDD505-2E9C-101B-9397-08002B2CF9AE}" pid="8" name="LinksUpToDate">
    <vt:bool>0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0</vt:bool>
  </property>
  <property fmtid="{D5CDD505-2E9C-101B-9397-08002B2CF9AE}" pid="14" name="ShareDoc">
    <vt:bool>0</vt:bool>
  </property>
  <property fmtid="{D5CDD505-2E9C-101B-9397-08002B2CF9AE}" pid="15" name="Slides">
    <vt:i4>1</vt:i4>
  </property>
</Properties>
</file>