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sldIdLst>
    <p:sldId id="257" r:id="rId2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3" d="100"/>
          <a:sy n="73" d="100"/>
        </p:scale>
        <p:origin x="-3144" y="19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275013" cy="5349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4279900" y="0"/>
            <a:ext cx="3275013" cy="5349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610169E-9350-49CB-B3A4-2388F657FF2B}" type="datetimeFigureOut">
              <a:rPr lang="ru-RU" smtClean="0"/>
              <a:pPr/>
              <a:t>05.05.2026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360613" y="801688"/>
            <a:ext cx="2835275" cy="40100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755650" y="5080000"/>
            <a:ext cx="6045200" cy="48117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10156825"/>
            <a:ext cx="3275013" cy="5349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4279900" y="10156825"/>
            <a:ext cx="3275013" cy="5349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C11411-B6B3-4766-AA8C-7F41441A8D0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054422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C11411-B6B3-4766-AA8C-7F41441A8D09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5/5/2026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5/5/2026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5/5/2026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5/5/2026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5/5/2026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5/5/2026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18" Type="http://schemas.openxmlformats.org/officeDocument/2006/relationships/image" Target="../media/image16.png"/><Relationship Id="rId3" Type="http://schemas.openxmlformats.org/officeDocument/2006/relationships/image" Target="../media/image1.png"/><Relationship Id="rId21" Type="http://schemas.openxmlformats.org/officeDocument/2006/relationships/image" Target="../media/image19.png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17" Type="http://schemas.openxmlformats.org/officeDocument/2006/relationships/image" Target="../media/image15.pn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4.png"/><Relationship Id="rId20" Type="http://schemas.openxmlformats.org/officeDocument/2006/relationships/image" Target="../media/image1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5" Type="http://schemas.openxmlformats.org/officeDocument/2006/relationships/image" Target="../media/image13.png"/><Relationship Id="rId10" Type="http://schemas.openxmlformats.org/officeDocument/2006/relationships/image" Target="../media/image8.png"/><Relationship Id="rId19" Type="http://schemas.openxmlformats.org/officeDocument/2006/relationships/image" Target="../media/image17.png"/><Relationship Id="rId4" Type="http://schemas.openxmlformats.org/officeDocument/2006/relationships/image" Target="../media/image2.png"/><Relationship Id="rId9" Type="http://schemas.openxmlformats.org/officeDocument/2006/relationships/image" Target="../media/image7.png"/><Relationship Id="rId14" Type="http://schemas.openxmlformats.org/officeDocument/2006/relationships/image" Target="../media/image12.png"/><Relationship Id="rId22" Type="http://schemas.openxmlformats.org/officeDocument/2006/relationships/image" Target="../media/image2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="" xmlns:a16="http://schemas.microsoft.com/office/drawing/2014/main" id="{C401BC21-B45F-3D40-8F64-4BE418C4FC93}"/>
              </a:ext>
            </a:extLst>
          </p:cNvPr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="" xmlns:a16="http://schemas.microsoft.com/office/drawing/2014/main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="" xmlns:a16="http://schemas.microsoft.com/office/drawing/2014/main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="" xmlns:a16="http://schemas.microsoft.com/office/drawing/2014/main" id="{04564938-A2DB-2518-AFD1-E1D1C2BAD95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="" xmlns:a16="http://schemas.microsoft.com/office/drawing/2014/main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="" xmlns:a16="http://schemas.microsoft.com/office/drawing/2014/main" id="{C6924337-47B4-9E59-2AD4-F6E73162E1A6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="" xmlns:a16="http://schemas.microsoft.com/office/drawing/2014/main" id="{35076FA5-BA0E-D863-ABDB-C3451340926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="" xmlns:a16="http://schemas.microsoft.com/office/drawing/2014/main" id="{FE0A49B3-9DDD-AA72-EF1C-E26ADB4ACC14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="" xmlns:a16="http://schemas.microsoft.com/office/drawing/2014/main" id="{CA7CF0C0-35A9-D2D7-FD92-79A9050C46E7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="" xmlns:a16="http://schemas.microsoft.com/office/drawing/2014/main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822835" y="316976"/>
            <a:ext cx="2316480" cy="774571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lang="ru-RU" spc="-10" dirty="0" smtClean="0"/>
              <a:t>на</a:t>
            </a:r>
            <a:r>
              <a:rPr spc="-5" dirty="0" smtClean="0"/>
              <a:t> </a:t>
            </a:r>
            <a:r>
              <a:rPr lang="ru-RU" spc="-5" smtClean="0"/>
              <a:t>май </a:t>
            </a:r>
            <a:r>
              <a:rPr lang="ru-RU" spc="-5" dirty="0" smtClean="0"/>
              <a:t>2</a:t>
            </a:r>
            <a:r>
              <a:rPr spc="-20" dirty="0" smtClean="0"/>
              <a:t>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="" xmlns:a16="http://schemas.microsoft.com/office/drawing/2014/main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39148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lang="ru-RU" sz="1300" spc="-35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контакты:</a:t>
            </a:r>
            <a:endParaRPr lang="ru-RU" sz="1300" dirty="0" smtClean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Адрес: Пермский край, г.Кудымкар</a:t>
            </a:r>
            <a:r>
              <a:rPr lang="ru-RU" sz="1200" dirty="0">
                <a:solidFill>
                  <a:schemeClr val="bg1"/>
                </a:solidFill>
              </a:rPr>
              <a:t>, ул. Калинина, 20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200" dirty="0" smtClean="0">
                <a:solidFill>
                  <a:srgbClr val="FFFFFF"/>
                </a:solidFill>
                <a:latin typeface="Calibri"/>
                <a:cs typeface="Calibri"/>
              </a:rPr>
              <a:t>номер: </a:t>
            </a:r>
            <a:r>
              <a:rPr lang="ru-RU" sz="1200" dirty="0" smtClean="0">
                <a:solidFill>
                  <a:schemeClr val="bg1"/>
                </a:solidFill>
              </a:rPr>
              <a:t>8(34-260) 4-66-82 </a:t>
            </a:r>
            <a:endParaRPr lang="ru-RU" sz="1200" dirty="0" smtClean="0">
              <a:solidFill>
                <a:schemeClr val="bg1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ФИО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Мизева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Наталья Анатольевна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="" xmlns:a16="http://schemas.microsoft.com/office/drawing/2014/main" id="{797366C2-E247-0149-04E1-7921DBE2C6E3}"/>
              </a:ext>
            </a:extLst>
          </p:cNvPr>
          <p:cNvSpPr txBox="1"/>
          <p:nvPr/>
        </p:nvSpPr>
        <p:spPr>
          <a:xfrm>
            <a:off x="3819087" y="7361555"/>
            <a:ext cx="3297554" cy="5759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пятница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09:30</a:t>
            </a:r>
            <a:r>
              <a:rPr sz="1600" b="1" spc="-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dirty="0">
                <a:solidFill>
                  <a:srgbClr val="58595B"/>
                </a:solidFill>
                <a:latin typeface="Calibri"/>
                <a:cs typeface="Calibri"/>
              </a:rPr>
              <a:t>17:30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="" xmlns:a16="http://schemas.microsoft.com/office/drawing/2014/main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648895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 err="1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0" dirty="0" smtClean="0">
                <a:solidFill>
                  <a:srgbClr val="FFFFFF"/>
                </a:solidFill>
                <a:latin typeface="Calibri"/>
                <a:cs typeface="Calibri"/>
              </a:rPr>
              <a:t>Пермскому краю</a:t>
            </a:r>
          </a:p>
          <a:p>
            <a:pPr marL="12700" marR="5080">
              <a:lnSpc>
                <a:spcPts val="800"/>
              </a:lnSpc>
            </a:pP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="" xmlns:a16="http://schemas.microsoft.com/office/drawing/2014/main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="" xmlns:a16="http://schemas.microsoft.com/office/drawing/2014/main" id="{363494E7-4AAD-D4F3-FBE6-3A7C33186A66}"/>
                </a:ext>
              </a:extLst>
            </p:cNvPr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="" xmlns:a16="http://schemas.microsoft.com/office/drawing/2014/main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="" xmlns:a16="http://schemas.microsoft.com/office/drawing/2014/main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="" xmlns:a16="http://schemas.microsoft.com/office/drawing/2014/main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="" xmlns:a16="http://schemas.microsoft.com/office/drawing/2014/main" id="{8DB0EFEE-76E2-93B2-D02A-5AF715AF8904}"/>
                  </a:ext>
                </a:extLst>
              </p:cNvPr>
              <p:cNvPicPr/>
              <p:nvPr/>
            </p:nvPicPr>
            <p:blipFill>
              <a:blip r:embed="rId10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="" xmlns:a16="http://schemas.microsoft.com/office/drawing/2014/main" id="{D73B6862-ECE5-264B-AFCF-D3B50413E1B8}"/>
                </a:ext>
              </a:extLst>
            </p:cNvPr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="" xmlns:a16="http://schemas.microsoft.com/office/drawing/2014/main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="" xmlns:a16="http://schemas.microsoft.com/office/drawing/2014/main" id="{FD3FED06-92B2-882A-69A3-D52727BE5EB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="" xmlns:a16="http://schemas.microsoft.com/office/drawing/2014/main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="" xmlns:a16="http://schemas.microsoft.com/office/drawing/2014/main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="" xmlns:a16="http://schemas.microsoft.com/office/drawing/2014/main" id="{4C389E7C-4176-FA87-1232-C51EFDB51977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="" xmlns:a16="http://schemas.microsoft.com/office/drawing/2014/main" id="{03A5592D-8A94-6C3C-405D-41873A40CE2A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="" xmlns:a16="http://schemas.microsoft.com/office/drawing/2014/main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="" xmlns:a16="http://schemas.microsoft.com/office/drawing/2014/main" id="{51C43BE1-1980-92A5-0189-CD5C633719AC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="" xmlns:a16="http://schemas.microsoft.com/office/drawing/2014/main" id="{F056E6A9-CB14-0749-ACA4-13831BE068C3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="" xmlns:a16="http://schemas.microsoft.com/office/drawing/2014/main" id="{62A35826-B8E1-DF7A-0456-BDDE7E7ACF48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="" xmlns:a16="http://schemas.microsoft.com/office/drawing/2014/main" id="{B1F78447-3904-4D47-CE08-20949A799086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="" xmlns:a16="http://schemas.microsoft.com/office/drawing/2014/main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="" xmlns:a16="http://schemas.microsoft.com/office/drawing/2014/main" id="{3BC548AB-841F-5C22-CD88-AD3B779F1A5A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="" xmlns:a16="http://schemas.microsoft.com/office/drawing/2014/main" id="{D8B0E3C9-9857-E41E-9197-9E74ED64DE48}"/>
                  </a:ext>
                </a:extLst>
              </p:cNvPr>
              <p:cNvPicPr/>
              <p:nvPr/>
            </p:nvPicPr>
            <p:blipFill>
              <a:blip r:embed="rId20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="" xmlns:a16="http://schemas.microsoft.com/office/drawing/2014/main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="" xmlns:a16="http://schemas.microsoft.com/office/drawing/2014/main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="" xmlns:a16="http://schemas.microsoft.com/office/drawing/2014/main" id="{6DDD7394-D961-31A1-F65E-1023624613A4}"/>
              </a:ext>
            </a:extLst>
          </p:cNvPr>
          <p:cNvPicPr/>
          <p:nvPr/>
        </p:nvPicPr>
        <p:blipFill>
          <a:blip r:embed="rId21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="" xmlns:a16="http://schemas.microsoft.com/office/drawing/2014/main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="" xmlns:a16="http://schemas.microsoft.com/office/drawing/2014/main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92390755"/>
              </p:ext>
            </p:extLst>
          </p:nvPr>
        </p:nvGraphicFramePr>
        <p:xfrm>
          <a:off x="681906" y="1530276"/>
          <a:ext cx="6624737" cy="5577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91214">
                  <a:extLst>
                    <a:ext uri="{9D8B030D-6E8A-4147-A177-3AD203B41FA5}">
                      <a16:colId xmlns="" xmlns:a16="http://schemas.microsoft.com/office/drawing/2014/main" val="4074742491"/>
                    </a:ext>
                  </a:extLst>
                </a:gridCol>
                <a:gridCol w="4761037">
                  <a:extLst>
                    <a:ext uri="{9D8B030D-6E8A-4147-A177-3AD203B41FA5}">
                      <a16:colId xmlns="" xmlns:a16="http://schemas.microsoft.com/office/drawing/2014/main" val="3160443083"/>
                    </a:ext>
                  </a:extLst>
                </a:gridCol>
                <a:gridCol w="972486">
                  <a:extLst>
                    <a:ext uri="{9D8B030D-6E8A-4147-A177-3AD203B41FA5}">
                      <a16:colId xmlns="" xmlns:a16="http://schemas.microsoft.com/office/drawing/2014/main" val="3299580881"/>
                    </a:ext>
                  </a:extLst>
                </a:gridCol>
              </a:tblGrid>
              <a:tr h="565782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42324205"/>
                  </a:ext>
                </a:extLst>
              </a:tr>
              <a:tr h="323304"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05.05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 Light"/>
                        </a:rPr>
                        <a:t>Занятие группы «Активное долголетие».</a:t>
                      </a: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11-30</a:t>
                      </a:r>
                      <a:endParaRPr lang="ru-RU" sz="18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685952597"/>
                  </a:ext>
                </a:extLst>
              </a:tr>
              <a:tr h="424660"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07.05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/>
                        <a:t>Просмотр фильмов, посвященных Великой Отечественной войне.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11-00</a:t>
                      </a:r>
                      <a:endParaRPr lang="ru-RU" sz="18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958695914"/>
                  </a:ext>
                </a:extLst>
              </a:tr>
              <a:tr h="323304"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09.05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/>
                        <a:t>Патриотические и праздничные  мероприятия. Участие в шествии «Бессмертный полк» (возможен </a:t>
                      </a:r>
                      <a:r>
                        <a:rPr lang="ru-RU" sz="1800" dirty="0" err="1" smtClean="0"/>
                        <a:t>онлайн</a:t>
                      </a:r>
                      <a:r>
                        <a:rPr lang="ru-RU" sz="1800" dirty="0" smtClean="0"/>
                        <a:t>- формат).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11-00</a:t>
                      </a:r>
                      <a:endParaRPr lang="ru-RU" sz="18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32380059"/>
                  </a:ext>
                </a:extLst>
              </a:tr>
              <a:tr h="358864"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12.05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 Light"/>
                        </a:rPr>
                        <a:t>Занятие группы «Активное долголетие».</a:t>
                      </a: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11-30</a:t>
                      </a:r>
                      <a:endParaRPr lang="ru-RU" sz="18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285857638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19.05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 Light"/>
                        </a:rPr>
                        <a:t>Занятие группы «Активное долголетие</a:t>
                      </a:r>
                      <a:r>
                        <a:rPr lang="ru-RU" sz="1800" b="0" dirty="0" smtClean="0">
                          <a:latin typeface="+mn-lt"/>
                          <a:cs typeface="Calibri Light"/>
                        </a:rPr>
                        <a:t>».</a:t>
                      </a:r>
                      <a:endParaRPr lang="ru-RU" sz="1800" b="0" dirty="0" smtClean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"/>
                        </a:rPr>
                        <a:t>11-30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200774102"/>
                  </a:ext>
                </a:extLst>
              </a:tr>
              <a:tr h="323304"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21.05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err="1" smtClean="0"/>
                        <a:t>Онлайн</a:t>
                      </a:r>
                      <a:r>
                        <a:rPr lang="ru-RU" sz="1800" dirty="0" smtClean="0"/>
                        <a:t>- лекция общества «Знание» на тему: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/>
                        <a:t>«Откуда мы родом: пишем историю семьи вместе».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12-00</a:t>
                      </a:r>
                      <a:endParaRPr lang="ru-RU" sz="18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663888923"/>
                  </a:ext>
                </a:extLst>
              </a:tr>
              <a:tr h="331832"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26.05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 Light"/>
                        </a:rPr>
                        <a:t>Занятие группы «Активное долголетие».</a:t>
                      </a: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11-30</a:t>
                      </a:r>
                      <a:endParaRPr lang="ru-RU" sz="18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775152705"/>
                  </a:ext>
                </a:extLst>
              </a:tr>
              <a:tr h="448032"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27.05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Участие в санитарной уборке территории «Красная горка».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"/>
                        </a:rPr>
                        <a:t>14-00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18899382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165</TotalTime>
  <Words>144</Words>
  <Application>Microsoft Office PowerPoint</Application>
  <PresentationFormat>Произвольный</PresentationFormat>
  <Paragraphs>39</Paragraphs>
  <Slides>1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МЕРОПРИЯТИЯ на май 2026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069PelenevMS</cp:lastModifiedBy>
  <cp:revision>74</cp:revision>
  <dcterms:created xsi:type="dcterms:W3CDTF">2025-11-06T11:20:25Z</dcterms:created>
  <dcterms:modified xsi:type="dcterms:W3CDTF">2026-05-05T09:57:32Z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